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1"/>
  </p:notesMasterIdLst>
  <p:sldIdLst>
    <p:sldId id="265" r:id="rId5"/>
    <p:sldId id="263" r:id="rId6"/>
    <p:sldId id="267" r:id="rId7"/>
    <p:sldId id="268" r:id="rId8"/>
    <p:sldId id="269" r:id="rId9"/>
    <p:sldId id="270" r:id="rId10"/>
    <p:sldId id="271" r:id="rId11"/>
    <p:sldId id="272" r:id="rId12"/>
    <p:sldId id="273" r:id="rId13"/>
    <p:sldId id="274" r:id="rId14"/>
    <p:sldId id="277" r:id="rId15"/>
    <p:sldId id="278" r:id="rId16"/>
    <p:sldId id="275" r:id="rId17"/>
    <p:sldId id="281" r:id="rId18"/>
    <p:sldId id="282" r:id="rId19"/>
    <p:sldId id="283" r:id="rId20"/>
    <p:sldId id="279" r:id="rId21"/>
    <p:sldId id="284" r:id="rId22"/>
    <p:sldId id="285" r:id="rId23"/>
    <p:sldId id="286" r:id="rId24"/>
    <p:sldId id="287" r:id="rId25"/>
    <p:sldId id="280" r:id="rId26"/>
    <p:sldId id="290" r:id="rId27"/>
    <p:sldId id="288" r:id="rId28"/>
    <p:sldId id="291" r:id="rId29"/>
    <p:sldId id="292" r:id="rId30"/>
    <p:sldId id="293" r:id="rId31"/>
    <p:sldId id="294" r:id="rId32"/>
    <p:sldId id="289" r:id="rId33"/>
    <p:sldId id="295" r:id="rId34"/>
    <p:sldId id="296" r:id="rId35"/>
    <p:sldId id="276" r:id="rId36"/>
    <p:sldId id="297" r:id="rId37"/>
    <p:sldId id="298" r:id="rId38"/>
    <p:sldId id="299" r:id="rId39"/>
    <p:sldId id="266" r:id="rId40"/>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C31B91-3610-5F85-8B7E-0E024C9FC139}" name="Drótos László" initials="DL" userId="S::drotos.laszlo@oszk.hu::675c0cfa-f2f1-4e84-89f2-e42f8c03bcd7" providerId="AD"/>
  <p188:author id="{0E29C7DC-2A50-1151-76AE-0BEFC592CBA4}" name="Vendégfelhasználó" initials="Ve" userId="S::urn:spo:anon#796b0ba1bcb8208c5ce4d0f71e534f01a7931eb9a58f5a748a632b225f33903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5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C42004-F684-FDEE-F0B5-3E5011F5A10E}" v="1283" dt="2023-11-07T16:39:50.530"/>
    <p1510:client id="{18F84000-1429-DCF6-341F-CC0A2F83FB3E}" v="17" dt="2023-11-08T09:09:25.862"/>
    <p1510:client id="{3933AEB1-2BAF-B198-E7F1-31E8A2D87238}" v="58" dt="2023-11-02T12:37:24.564"/>
    <p1510:client id="{43E9F73B-5733-823E-E849-FD703AE96891}" v="30" dt="2023-11-08T16:30:07.981"/>
    <p1510:client id="{58BBA421-F487-CB48-5AB9-6F850D1BD2E1}" v="73" dt="2023-11-08T17:19:18.384"/>
    <p1510:client id="{6BB5A120-2845-BDF2-9A25-11AC91C82254}" v="130" dt="2023-11-09T13:49:33.716"/>
    <p1510:client id="{9A5D098D-34C2-5C04-08B8-33783A081915}" v="2442" dt="2023-11-06T16:37:31.873"/>
    <p1510:client id="{C2D5FFAE-EA4B-6D9E-8B89-DBB7CD631AE4}" v="313" dt="2023-11-08T08:57:26.220"/>
    <p1510:client id="{E269903C-46BE-5F2D-4E53-9E01B90647EB}" v="540" dt="2023-11-03T14:51:00.0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15920F-5B55-4FAC-A9DC-C9E99964DF61}" type="datetimeFigureOut">
              <a:rPr lang="hu-HU" smtClean="0"/>
              <a:t>2023. 11. 10.</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017364-1285-4684-95F8-67125A8ECCB1}" type="slidenum">
              <a:rPr lang="hu-HU" smtClean="0"/>
              <a:t>‹#›</a:t>
            </a:fld>
            <a:endParaRPr lang="hu-HU"/>
          </a:p>
        </p:txBody>
      </p:sp>
    </p:spTree>
    <p:extLst>
      <p:ext uri="{BB962C8B-B14F-4D97-AF65-F5344CB8AC3E}">
        <p14:creationId xmlns:p14="http://schemas.microsoft.com/office/powerpoint/2010/main" val="1560411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p:cNvSpPr>
            <a:spLocks noGrp="1"/>
          </p:cNvSpPr>
          <p:nvPr>
            <p:ph type="dt" sz="half" idx="10"/>
          </p:nvPr>
        </p:nvSpPr>
        <p:spPr/>
        <p:txBody>
          <a:bodyPr/>
          <a:lstStyle/>
          <a:p>
            <a:fld id="{AA35386E-EFDE-4686-8FDF-90E0957869B0}" type="datetime1">
              <a:rPr lang="hu-HU" smtClean="0"/>
              <a:t>2023. 11. 10.</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48B942F4-7C9B-445F-A07F-288174DF386B}" type="slidenum">
              <a:rPr lang="hu-HU" smtClean="0"/>
              <a:t>‹#›</a:t>
            </a:fld>
            <a:endParaRPr lang="hu-HU"/>
          </a:p>
        </p:txBody>
      </p:sp>
    </p:spTree>
    <p:extLst>
      <p:ext uri="{BB962C8B-B14F-4D97-AF65-F5344CB8AC3E}">
        <p14:creationId xmlns:p14="http://schemas.microsoft.com/office/powerpoint/2010/main" val="629521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C40CACCE-5B19-4F8D-B7A8-83ED35CB341B}" type="datetime1">
              <a:rPr lang="hu-HU" smtClean="0"/>
              <a:t>2023. 11. 10.</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48B942F4-7C9B-445F-A07F-288174DF386B}" type="slidenum">
              <a:rPr lang="hu-HU" smtClean="0"/>
              <a:t>‹#›</a:t>
            </a:fld>
            <a:endParaRPr lang="hu-HU"/>
          </a:p>
        </p:txBody>
      </p:sp>
    </p:spTree>
    <p:extLst>
      <p:ext uri="{BB962C8B-B14F-4D97-AF65-F5344CB8AC3E}">
        <p14:creationId xmlns:p14="http://schemas.microsoft.com/office/powerpoint/2010/main" val="2716110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E1898F8F-B8A5-498D-AB13-8CAD1956BD60}" type="datetime1">
              <a:rPr lang="hu-HU" smtClean="0"/>
              <a:t>2023. 11. 10.</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48B942F4-7C9B-445F-A07F-288174DF386B}" type="slidenum">
              <a:rPr lang="hu-HU" smtClean="0"/>
              <a:t>‹#›</a:t>
            </a:fld>
            <a:endParaRPr lang="hu-HU"/>
          </a:p>
        </p:txBody>
      </p:sp>
    </p:spTree>
    <p:extLst>
      <p:ext uri="{BB962C8B-B14F-4D97-AF65-F5344CB8AC3E}">
        <p14:creationId xmlns:p14="http://schemas.microsoft.com/office/powerpoint/2010/main" val="3893159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BFD23978-C17F-4046-8667-666A8CC9A993}" type="datetime1">
              <a:rPr lang="hu-HU" smtClean="0"/>
              <a:t>2023. 11. 10.</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48B942F4-7C9B-445F-A07F-288174DF386B}" type="slidenum">
              <a:rPr lang="hu-HU" smtClean="0"/>
              <a:t>‹#›</a:t>
            </a:fld>
            <a:endParaRPr lang="hu-HU"/>
          </a:p>
        </p:txBody>
      </p:sp>
    </p:spTree>
    <p:extLst>
      <p:ext uri="{BB962C8B-B14F-4D97-AF65-F5344CB8AC3E}">
        <p14:creationId xmlns:p14="http://schemas.microsoft.com/office/powerpoint/2010/main" val="3774569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p:txBody>
          <a:bodyPr/>
          <a:lstStyle/>
          <a:p>
            <a:fld id="{F318500E-5D9F-460C-B42D-14CD72E2825B}" type="datetime1">
              <a:rPr lang="hu-HU" smtClean="0"/>
              <a:t>2023. 11. 10.</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48B942F4-7C9B-445F-A07F-288174DF386B}" type="slidenum">
              <a:rPr lang="hu-HU" smtClean="0"/>
              <a:t>‹#›</a:t>
            </a:fld>
            <a:endParaRPr lang="hu-HU"/>
          </a:p>
        </p:txBody>
      </p:sp>
    </p:spTree>
    <p:extLst>
      <p:ext uri="{BB962C8B-B14F-4D97-AF65-F5344CB8AC3E}">
        <p14:creationId xmlns:p14="http://schemas.microsoft.com/office/powerpoint/2010/main" val="3390945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p:cNvSpPr>
            <a:spLocks noGrp="1"/>
          </p:cNvSpPr>
          <p:nvPr>
            <p:ph type="dt" sz="half" idx="10"/>
          </p:nvPr>
        </p:nvSpPr>
        <p:spPr/>
        <p:txBody>
          <a:bodyPr/>
          <a:lstStyle/>
          <a:p>
            <a:fld id="{79753B88-12C9-461E-A4E7-ACCFBD6E382D}" type="datetime1">
              <a:rPr lang="hu-HU" smtClean="0"/>
              <a:t>2023. 11. 10.</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48B942F4-7C9B-445F-A07F-288174DF386B}" type="slidenum">
              <a:rPr lang="hu-HU" smtClean="0"/>
              <a:t>‹#›</a:t>
            </a:fld>
            <a:endParaRPr lang="hu-HU"/>
          </a:p>
        </p:txBody>
      </p:sp>
    </p:spTree>
    <p:extLst>
      <p:ext uri="{BB962C8B-B14F-4D97-AF65-F5344CB8AC3E}">
        <p14:creationId xmlns:p14="http://schemas.microsoft.com/office/powerpoint/2010/main" val="1971057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839788" y="365125"/>
            <a:ext cx="10515600" cy="1325563"/>
          </a:xfrm>
        </p:spPr>
        <p:txBody>
          <a:bodyPr/>
          <a:lstStyle/>
          <a:p>
            <a:r>
              <a:rPr lang="hu-HU"/>
              <a:t>Mintacím szerkesztése</a:t>
            </a:r>
          </a:p>
        </p:txBody>
      </p:sp>
      <p:sp>
        <p:nvSpPr>
          <p:cNvPr id="3" name="Szöveg hely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p:cNvSpPr>
            <a:spLocks noGrp="1"/>
          </p:cNvSpPr>
          <p:nvPr>
            <p:ph type="dt" sz="half" idx="10"/>
          </p:nvPr>
        </p:nvSpPr>
        <p:spPr/>
        <p:txBody>
          <a:bodyPr/>
          <a:lstStyle/>
          <a:p>
            <a:fld id="{A2122C3F-5460-4D15-B6F6-3EF329AFB7DA}" type="datetime1">
              <a:rPr lang="hu-HU" smtClean="0"/>
              <a:t>2023. 11. 10.</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48B942F4-7C9B-445F-A07F-288174DF386B}" type="slidenum">
              <a:rPr lang="hu-HU" smtClean="0"/>
              <a:t>‹#›</a:t>
            </a:fld>
            <a:endParaRPr lang="hu-HU"/>
          </a:p>
        </p:txBody>
      </p:sp>
    </p:spTree>
    <p:extLst>
      <p:ext uri="{BB962C8B-B14F-4D97-AF65-F5344CB8AC3E}">
        <p14:creationId xmlns:p14="http://schemas.microsoft.com/office/powerpoint/2010/main" val="1566349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Dátum helye 2"/>
          <p:cNvSpPr>
            <a:spLocks noGrp="1"/>
          </p:cNvSpPr>
          <p:nvPr>
            <p:ph type="dt" sz="half" idx="10"/>
          </p:nvPr>
        </p:nvSpPr>
        <p:spPr/>
        <p:txBody>
          <a:bodyPr/>
          <a:lstStyle/>
          <a:p>
            <a:fld id="{B6E8EC45-6ABE-4E92-B7FF-E8F640F23027}" type="datetime1">
              <a:rPr lang="hu-HU" smtClean="0"/>
              <a:t>2023. 11. 10.</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48B942F4-7C9B-445F-A07F-288174DF386B}" type="slidenum">
              <a:rPr lang="hu-HU" smtClean="0"/>
              <a:t>‹#›</a:t>
            </a:fld>
            <a:endParaRPr lang="hu-HU"/>
          </a:p>
        </p:txBody>
      </p:sp>
    </p:spTree>
    <p:extLst>
      <p:ext uri="{BB962C8B-B14F-4D97-AF65-F5344CB8AC3E}">
        <p14:creationId xmlns:p14="http://schemas.microsoft.com/office/powerpoint/2010/main" val="1332496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B94F6A69-F007-42EB-9184-1FAB56D4065F}" type="datetime1">
              <a:rPr lang="hu-HU" smtClean="0"/>
              <a:t>2023. 11. 10.</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48B942F4-7C9B-445F-A07F-288174DF386B}" type="slidenum">
              <a:rPr lang="hu-HU" smtClean="0"/>
              <a:t>‹#›</a:t>
            </a:fld>
            <a:endParaRPr lang="hu-HU"/>
          </a:p>
        </p:txBody>
      </p:sp>
    </p:spTree>
    <p:extLst>
      <p:ext uri="{BB962C8B-B14F-4D97-AF65-F5344CB8AC3E}">
        <p14:creationId xmlns:p14="http://schemas.microsoft.com/office/powerpoint/2010/main" val="949219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p:cNvSpPr>
            <a:spLocks noGrp="1"/>
          </p:cNvSpPr>
          <p:nvPr>
            <p:ph type="dt" sz="half" idx="10"/>
          </p:nvPr>
        </p:nvSpPr>
        <p:spPr/>
        <p:txBody>
          <a:bodyPr/>
          <a:lstStyle/>
          <a:p>
            <a:fld id="{40591FA2-21FC-49F7-A0D5-611453BC58C3}" type="datetime1">
              <a:rPr lang="hu-HU" smtClean="0"/>
              <a:t>2023. 11. 10.</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48B942F4-7C9B-445F-A07F-288174DF386B}" type="slidenum">
              <a:rPr lang="hu-HU" smtClean="0"/>
              <a:t>‹#›</a:t>
            </a:fld>
            <a:endParaRPr lang="hu-HU"/>
          </a:p>
        </p:txBody>
      </p:sp>
    </p:spTree>
    <p:extLst>
      <p:ext uri="{BB962C8B-B14F-4D97-AF65-F5344CB8AC3E}">
        <p14:creationId xmlns:p14="http://schemas.microsoft.com/office/powerpoint/2010/main" val="674736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p:cNvSpPr>
            <a:spLocks noGrp="1"/>
          </p:cNvSpPr>
          <p:nvPr>
            <p:ph type="dt" sz="half" idx="10"/>
          </p:nvPr>
        </p:nvSpPr>
        <p:spPr/>
        <p:txBody>
          <a:bodyPr/>
          <a:lstStyle/>
          <a:p>
            <a:fld id="{0951813C-C296-4D0E-BA08-8667D95D7CD1}" type="datetime1">
              <a:rPr lang="hu-HU" smtClean="0"/>
              <a:t>2023. 11. 10.</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48B942F4-7C9B-445F-A07F-288174DF386B}" type="slidenum">
              <a:rPr lang="hu-HU" smtClean="0"/>
              <a:t>‹#›</a:t>
            </a:fld>
            <a:endParaRPr lang="hu-HU"/>
          </a:p>
        </p:txBody>
      </p:sp>
    </p:spTree>
    <p:extLst>
      <p:ext uri="{BB962C8B-B14F-4D97-AF65-F5344CB8AC3E}">
        <p14:creationId xmlns:p14="http://schemas.microsoft.com/office/powerpoint/2010/main" val="1156522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0F2BB0-F568-4742-9B88-185D0B53EED2}" type="datetime1">
              <a:rPr lang="hu-HU" smtClean="0"/>
              <a:t>2023. 11. 10.</a:t>
            </a:fld>
            <a:endParaRPr lang="hu-HU"/>
          </a:p>
        </p:txBody>
      </p:sp>
      <p:sp>
        <p:nvSpPr>
          <p:cNvPr id="5" name="Élőláb hely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B942F4-7C9B-445F-A07F-288174DF386B}" type="slidenum">
              <a:rPr lang="hu-HU" smtClean="0"/>
              <a:t>‹#›</a:t>
            </a:fld>
            <a:endParaRPr lang="hu-HU"/>
          </a:p>
        </p:txBody>
      </p:sp>
    </p:spTree>
    <p:extLst>
      <p:ext uri="{BB962C8B-B14F-4D97-AF65-F5344CB8AC3E}">
        <p14:creationId xmlns:p14="http://schemas.microsoft.com/office/powerpoint/2010/main" val="893035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hyperlink" Target="https://netpreserve.org/" TargetMode="External"/><Relationship Id="rId5" Type="http://schemas.openxmlformats.org/officeDocument/2006/relationships/hyperlink" Target="https://archive.org/" TargetMode="External"/><Relationship Id="rId4" Type="http://schemas.openxmlformats.org/officeDocument/2006/relationships/hyperlink" Target="https://netpreserve.org/about-us/member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hyperlink" Target="https://webarchivum.oszk.hu/mediawiki/index.php?title=Arch&#237;vumt&#237;pusok"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hyperlink" Target="http://rakoczi2019.webarchivum.oszk.hu/"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hyperlink" Target="http://rakoczi2019.webarchivum.oszk.hu/"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hyperlink" Target="https://mediateka.ek.szte.hu/exhibits/show/" TargetMode="External"/><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jpeg"/><Relationship Id="rId7"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hyperlink" Target="https://dhupla.hu/page/kreativ/ukrajna-hirek-szokeszlet-diagram" TargetMode="External"/><Relationship Id="rId5" Type="http://schemas.openxmlformats.org/officeDocument/2006/relationships/hyperlink" Target="https://dhupla.hu/page/kreativ/ukrajna-hirek-szokeszlet-interaktiv" TargetMode="External"/><Relationship Id="rId4" Type="http://schemas.openxmlformats.org/officeDocument/2006/relationships/hyperlink" Target="https://dhupla.hu/page/kreativ/ukrajna-hirek-szokeszlet" TargetMode="External"/><Relationship Id="rId9"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hyperlink" Target="https://webarchivum.oszk.hu/"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hyperlink" Target="mailto:visky.akos.laszlo@oszk.hu" TargetMode="External"/><Relationship Id="rId4" Type="http://schemas.openxmlformats.org/officeDocument/2006/relationships/hyperlink" Target="mailto:webarchivum@oszk.h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7719BEB1-813C-4640-93C8-290269099C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5"/>
            <a:ext cx="12203184" cy="6857434"/>
          </a:xfrm>
          <a:prstGeom prst="rect">
            <a:avLst/>
          </a:prstGeom>
          <a:noFill/>
          <a:ln>
            <a:noFill/>
          </a:ln>
        </p:spPr>
      </p:pic>
      <p:sp>
        <p:nvSpPr>
          <p:cNvPr id="5" name="Cím 1"/>
          <p:cNvSpPr txBox="1">
            <a:spLocks/>
          </p:cNvSpPr>
          <p:nvPr/>
        </p:nvSpPr>
        <p:spPr>
          <a:xfrm>
            <a:off x="801069" y="2504444"/>
            <a:ext cx="10412627" cy="1397280"/>
          </a:xfrm>
          <a:prstGeom prst="rect">
            <a:avLst/>
          </a:prstGeom>
          <a:solidFill>
            <a:schemeClr val="bg1">
              <a:alpha val="0"/>
            </a:schemeClr>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u-HU" sz="3600" b="1">
                <a:latin typeface="+mn-lt"/>
              </a:rPr>
              <a:t>Archivált webtartalom a könyvtári gyűjteményekben</a:t>
            </a:r>
            <a:endParaRPr lang="hu-HU"/>
          </a:p>
          <a:p>
            <a:pPr algn="ctr"/>
            <a:endParaRPr lang="hu-HU" sz="2000" b="1">
              <a:latin typeface="Calibri"/>
              <a:ea typeface="Calibri"/>
              <a:cs typeface="Calibri"/>
            </a:endParaRPr>
          </a:p>
          <a:p>
            <a:pPr algn="ctr"/>
            <a:r>
              <a:rPr lang="hu-HU" sz="2600">
                <a:latin typeface="Calibri"/>
                <a:ea typeface="Calibri"/>
                <a:cs typeface="Calibri"/>
              </a:rPr>
              <a:t>A közgyűjtemények szerepe az internetes tartalmak megőrzésében</a:t>
            </a:r>
            <a:endParaRPr lang="hu-HU" sz="2600">
              <a:latin typeface="Calibri Light"/>
              <a:ea typeface="Calibri Light"/>
              <a:cs typeface="Calibri Light"/>
            </a:endParaRPr>
          </a:p>
        </p:txBody>
      </p:sp>
      <p:sp>
        <p:nvSpPr>
          <p:cNvPr id="6" name="Alcím 2"/>
          <p:cNvSpPr txBox="1">
            <a:spLocks/>
          </p:cNvSpPr>
          <p:nvPr/>
        </p:nvSpPr>
        <p:spPr>
          <a:xfrm>
            <a:off x="749644" y="4729842"/>
            <a:ext cx="10470291" cy="1866263"/>
          </a:xfrm>
          <a:prstGeom prst="rect">
            <a:avLst/>
          </a:prstGeom>
          <a:solidFill>
            <a:schemeClr val="bg1">
              <a:alpha val="0"/>
            </a:schemeClr>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hu-HU" sz="3000" b="1" i="1">
                <a:ea typeface="+mn-lt"/>
                <a:cs typeface="+mn-lt"/>
              </a:rPr>
              <a:t>Pécs-Baranya évszázadai helyismereti konferencia</a:t>
            </a:r>
            <a:endParaRPr lang="hu-HU" sz="3000">
              <a:ea typeface="+mn-lt"/>
              <a:cs typeface="+mn-lt"/>
            </a:endParaRPr>
          </a:p>
          <a:p>
            <a:pPr marL="0" indent="0" algn="ctr">
              <a:buNone/>
            </a:pPr>
            <a:endParaRPr lang="hu-HU" sz="2000" b="1">
              <a:ea typeface="+mn-lt"/>
              <a:cs typeface="+mn-lt"/>
            </a:endParaRPr>
          </a:p>
          <a:p>
            <a:pPr marL="0" indent="0" algn="ctr">
              <a:buNone/>
            </a:pPr>
            <a:r>
              <a:rPr lang="hu-HU" sz="2400" b="1">
                <a:ea typeface="+mn-lt"/>
                <a:cs typeface="+mn-lt"/>
              </a:rPr>
              <a:t>Csorba Győző Könyvtár</a:t>
            </a:r>
            <a:endParaRPr lang="hu-HU" sz="2400">
              <a:ea typeface="+mn-lt"/>
              <a:cs typeface="+mn-lt"/>
            </a:endParaRPr>
          </a:p>
          <a:p>
            <a:pPr marL="0" indent="0" algn="ctr">
              <a:buNone/>
            </a:pPr>
            <a:r>
              <a:rPr lang="hu-HU" sz="2000">
                <a:ea typeface="+mn-lt"/>
                <a:cs typeface="+mn-lt"/>
              </a:rPr>
              <a:t>2023</a:t>
            </a:r>
            <a:r>
              <a:rPr lang="hu-HU" sz="2000"/>
              <a:t>. november 10.</a:t>
            </a:r>
            <a:endParaRPr lang="hu-HU" sz="2000">
              <a:ea typeface="Calibri"/>
              <a:cs typeface="Calibri"/>
            </a:endParaRPr>
          </a:p>
        </p:txBody>
      </p:sp>
      <p:sp>
        <p:nvSpPr>
          <p:cNvPr id="2" name="Szövegdoboz 1"/>
          <p:cNvSpPr txBox="1"/>
          <p:nvPr/>
        </p:nvSpPr>
        <p:spPr>
          <a:xfrm>
            <a:off x="3608173" y="681644"/>
            <a:ext cx="5296930" cy="1456809"/>
          </a:xfrm>
          <a:prstGeom prst="rect">
            <a:avLst/>
          </a:prstGeom>
          <a:solidFill>
            <a:schemeClr val="bg1">
              <a:alpha val="0"/>
            </a:schemeClr>
          </a:solidFill>
        </p:spPr>
        <p:txBody>
          <a:bodyPr wrap="square" rtlCol="0">
            <a:spAutoFit/>
          </a:bodyPr>
          <a:lstStyle/>
          <a:p>
            <a:pPr algn="ctr">
              <a:lnSpc>
                <a:spcPct val="90000"/>
              </a:lnSpc>
              <a:spcBef>
                <a:spcPts val="1000"/>
              </a:spcBef>
              <a:buFont typeface="Arial" charset="0"/>
              <a:buNone/>
            </a:pPr>
            <a:r>
              <a:rPr lang="hu-HU" sz="2400"/>
              <a:t>Visky Ákos László</a:t>
            </a:r>
          </a:p>
          <a:p>
            <a:pPr algn="ctr">
              <a:lnSpc>
                <a:spcPct val="90000"/>
              </a:lnSpc>
              <a:spcBef>
                <a:spcPts val="1000"/>
              </a:spcBef>
              <a:buFont typeface="Arial" charset="0"/>
              <a:buNone/>
            </a:pPr>
            <a:r>
              <a:rPr lang="hu-HU" sz="2000" b="1"/>
              <a:t>Országos Széchényi Könyvtár</a:t>
            </a:r>
          </a:p>
          <a:p>
            <a:pPr algn="ctr">
              <a:lnSpc>
                <a:spcPct val="90000"/>
              </a:lnSpc>
              <a:spcBef>
                <a:spcPts val="1000"/>
              </a:spcBef>
              <a:buFont typeface="Arial" charset="0"/>
              <a:buNone/>
            </a:pPr>
            <a:r>
              <a:rPr lang="hu-HU" sz="1600"/>
              <a:t>Digitális Bölcsészeti Központ,</a:t>
            </a:r>
            <a:br>
              <a:rPr lang="hu-HU" sz="1600"/>
            </a:br>
            <a:r>
              <a:rPr lang="hu-HU" sz="1600"/>
              <a:t>Digitális Filológiai és Webarchiválási Osztály</a:t>
            </a:r>
          </a:p>
        </p:txBody>
      </p:sp>
      <p:sp>
        <p:nvSpPr>
          <p:cNvPr id="7" name="Dia számának helye 6"/>
          <p:cNvSpPr>
            <a:spLocks noGrp="1"/>
          </p:cNvSpPr>
          <p:nvPr>
            <p:ph type="sldNum" sz="quarter" idx="12"/>
          </p:nvPr>
        </p:nvSpPr>
        <p:spPr/>
        <p:txBody>
          <a:bodyPr/>
          <a:lstStyle/>
          <a:p>
            <a:fld id="{48B942F4-7C9B-445F-A07F-288174DF386B}" type="slidenum">
              <a:rPr lang="hu-HU" smtClean="0"/>
              <a:t>1</a:t>
            </a:fld>
            <a:endParaRPr lang="hu-HU"/>
          </a:p>
        </p:txBody>
      </p:sp>
    </p:spTree>
    <p:extLst>
      <p:ext uri="{BB962C8B-B14F-4D97-AF65-F5344CB8AC3E}">
        <p14:creationId xmlns:p14="http://schemas.microsoft.com/office/powerpoint/2010/main" val="2623665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artalom helye 8"/>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1825625"/>
            <a:ext cx="6515100" cy="4351338"/>
          </a:xfrm>
        </p:spPr>
      </p:pic>
      <p:pic>
        <p:nvPicPr>
          <p:cNvPr id="4" name="Tartalom hely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zövegdoboz 1">
            <a:extLst>
              <a:ext uri="{FF2B5EF4-FFF2-40B4-BE49-F238E27FC236}">
                <a16:creationId xmlns:a16="http://schemas.microsoft.com/office/drawing/2014/main" id="{9C9F38B6-E917-51C6-5B65-379AD8DF1F39}"/>
              </a:ext>
            </a:extLst>
          </p:cNvPr>
          <p:cNvSpPr txBox="1"/>
          <p:nvPr/>
        </p:nvSpPr>
        <p:spPr>
          <a:xfrm>
            <a:off x="505097" y="262066"/>
            <a:ext cx="315250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3000" b="1" i="1">
                <a:latin typeface="Calibri"/>
                <a:cs typeface="Calibri"/>
              </a:rPr>
              <a:t>Webarchiválás 1.</a:t>
            </a:r>
            <a:r>
              <a:rPr lang="hu-HU" sz="3000">
                <a:latin typeface="Calibri"/>
                <a:cs typeface="Calibri"/>
              </a:rPr>
              <a:t>​</a:t>
            </a:r>
          </a:p>
        </p:txBody>
      </p:sp>
      <p:sp>
        <p:nvSpPr>
          <p:cNvPr id="3" name="Szövegdoboz 2">
            <a:extLst>
              <a:ext uri="{FF2B5EF4-FFF2-40B4-BE49-F238E27FC236}">
                <a16:creationId xmlns:a16="http://schemas.microsoft.com/office/drawing/2014/main" id="{04956DC9-2953-1D86-2E51-67ACFFC0A72D}"/>
              </a:ext>
            </a:extLst>
          </p:cNvPr>
          <p:cNvSpPr txBox="1"/>
          <p:nvPr/>
        </p:nvSpPr>
        <p:spPr>
          <a:xfrm>
            <a:off x="505097" y="1039141"/>
            <a:ext cx="11071207" cy="37984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58775" indent="-358775">
              <a:spcBef>
                <a:spcPts val="1000"/>
              </a:spcBef>
              <a:buFont typeface="Wingdings"/>
              <a:buChar char="q"/>
            </a:pPr>
            <a:r>
              <a:rPr lang="hu-HU" sz="2000">
                <a:cs typeface="Arial"/>
              </a:rPr>
              <a:t>Nem egyedileg foglalkozik konkrét dokumentumokkal, hanem webhelyekkel, weblapokkal és jellemzően automatizált eszközökkel archivál.</a:t>
            </a:r>
            <a:r>
              <a:rPr lang="en-US" sz="2000">
                <a:cs typeface="Arial"/>
              </a:rPr>
              <a:t>​</a:t>
            </a:r>
            <a:endParaRPr lang="hu-HU">
              <a:cs typeface="Calibri" panose="020F0502020204030204"/>
            </a:endParaRPr>
          </a:p>
          <a:p>
            <a:pPr marL="800100" lvl="2" indent="-342900">
              <a:spcBef>
                <a:spcPts val="500"/>
              </a:spcBef>
              <a:buFont typeface="Wingdings"/>
              <a:buChar char="Ø"/>
            </a:pPr>
            <a:r>
              <a:rPr lang="hu-HU" sz="2000" i="1">
                <a:cs typeface="Arial"/>
              </a:rPr>
              <a:t>Nem minden webhely tekinthető egy dokumentumnak a változékonysága és az összetettsége miatt.</a:t>
            </a:r>
            <a:r>
              <a:rPr lang="hu-HU" sz="2000" i="1">
                <a:solidFill>
                  <a:srgbClr val="0033CC"/>
                </a:solidFill>
                <a:cs typeface="Arial"/>
              </a:rPr>
              <a:t>*</a:t>
            </a:r>
            <a:r>
              <a:rPr lang="en-US" sz="2000">
                <a:solidFill>
                  <a:srgbClr val="0033CC"/>
                </a:solidFill>
                <a:cs typeface="Arial"/>
              </a:rPr>
              <a:t>​</a:t>
            </a:r>
          </a:p>
          <a:p>
            <a:pPr marL="800100" lvl="2" indent="-342900">
              <a:spcBef>
                <a:spcPts val="500"/>
              </a:spcBef>
              <a:buFont typeface="Wingdings"/>
              <a:buChar char="Ø"/>
            </a:pPr>
            <a:r>
              <a:rPr lang="hu-HU" sz="2000" i="1">
                <a:cs typeface="Arial"/>
              </a:rPr>
              <a:t>A darabszám nagysága miatt.</a:t>
            </a:r>
            <a:r>
              <a:rPr lang="en-US" sz="2000">
                <a:cs typeface="Arial"/>
              </a:rPr>
              <a:t>​</a:t>
            </a:r>
          </a:p>
          <a:p>
            <a:pPr marL="358775" indent="-358775">
              <a:spcBef>
                <a:spcPts val="1000"/>
              </a:spcBef>
              <a:buFont typeface="Wingdings"/>
              <a:buChar char="q"/>
            </a:pPr>
            <a:r>
              <a:rPr lang="hu-HU" sz="2000">
                <a:cs typeface="Arial"/>
              </a:rPr>
              <a:t>Míg egy egyedi dokumentumot jellemzően elég egyszer archiválni, és utána már csak a hosszú távú megőrzés kívánalmaival összhangban kezelni (duplikálás, konvertálás stb.), addig a webarchiválás esetében gyakorlatilag összeszorozhatjuk a webhelyek változásait a webhelyek számával – más lépték.</a:t>
            </a:r>
            <a:r>
              <a:rPr lang="en-US" sz="2000">
                <a:cs typeface="Arial"/>
              </a:rPr>
              <a:t>​</a:t>
            </a:r>
          </a:p>
          <a:p>
            <a:pPr marL="800100" lvl="2" indent="-342900">
              <a:spcBef>
                <a:spcPts val="500"/>
              </a:spcBef>
              <a:buFont typeface="Wingdings"/>
              <a:buChar char="Ø"/>
            </a:pPr>
            <a:r>
              <a:rPr lang="hu-HU" sz="2000" i="1">
                <a:cs typeface="Arial"/>
              </a:rPr>
              <a:t>Mivel nem konkrét, lezárt dokumentum a megőrzés tárgya, hanem egy folyamatosan változó „valami”, élő webhely esetében nincs olyan pont, ami után ne lenne indokolt újabb mentést készíteni.</a:t>
            </a:r>
            <a:r>
              <a:rPr lang="en-US" sz="2000">
                <a:cs typeface="Arial"/>
              </a:rPr>
              <a:t>​</a:t>
            </a:r>
          </a:p>
        </p:txBody>
      </p:sp>
      <p:sp>
        <p:nvSpPr>
          <p:cNvPr id="5" name="Szövegdoboz 4">
            <a:extLst>
              <a:ext uri="{FF2B5EF4-FFF2-40B4-BE49-F238E27FC236}">
                <a16:creationId xmlns:a16="http://schemas.microsoft.com/office/drawing/2014/main" id="{0B540DC2-7DBF-6774-4F46-F864B2F22CDB}"/>
              </a:ext>
            </a:extLst>
          </p:cNvPr>
          <p:cNvSpPr txBox="1"/>
          <p:nvPr/>
        </p:nvSpPr>
        <p:spPr>
          <a:xfrm>
            <a:off x="6096000" y="123566"/>
            <a:ext cx="539594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1600" i="1">
                <a:solidFill>
                  <a:srgbClr val="C00000"/>
                </a:solidFill>
              </a:rPr>
              <a:t>Miben más ez a módszer, mint a többi, hiszen egy digitálisan született és a webre feltöltött könyv archiválása is webtartalom archiválása, vagyis</a:t>
            </a:r>
            <a:r>
              <a:rPr lang="hu-HU" sz="1600">
                <a:cs typeface="Arial"/>
              </a:rPr>
              <a:t> </a:t>
            </a:r>
            <a:r>
              <a:rPr lang="hu-HU" sz="1600" i="1">
                <a:solidFill>
                  <a:srgbClr val="C00000"/>
                </a:solidFill>
              </a:rPr>
              <a:t>„webarchiválás”?</a:t>
            </a:r>
            <a:endParaRPr lang="hu-HU" sz="1600">
              <a:cs typeface="Calibri" panose="020F0502020204030204"/>
            </a:endParaRPr>
          </a:p>
        </p:txBody>
      </p:sp>
      <p:sp>
        <p:nvSpPr>
          <p:cNvPr id="6" name="Szövegdoboz 5">
            <a:extLst>
              <a:ext uri="{FF2B5EF4-FFF2-40B4-BE49-F238E27FC236}">
                <a16:creationId xmlns:a16="http://schemas.microsoft.com/office/drawing/2014/main" id="{F633AB1D-6CF0-A7C5-C6E0-A91B6F532844}"/>
              </a:ext>
            </a:extLst>
          </p:cNvPr>
          <p:cNvSpPr txBox="1"/>
          <p:nvPr/>
        </p:nvSpPr>
        <p:spPr>
          <a:xfrm>
            <a:off x="505097" y="5208602"/>
            <a:ext cx="462410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1600">
                <a:solidFill>
                  <a:srgbClr val="0033CC"/>
                </a:solidFill>
              </a:rPr>
              <a:t>* </a:t>
            </a:r>
            <a:r>
              <a:rPr lang="hu-HU" sz="1600" i="1">
                <a:solidFill>
                  <a:srgbClr val="0033CC"/>
                </a:solidFill>
              </a:rPr>
              <a:t>Gondoljunk csak arra, hány percenként kerül ki hír egy híroldalra, vagy egy weblap milyen összetett szoftver- és fájlhalmazból áll össze.</a:t>
            </a:r>
            <a:endParaRPr lang="hu-HU"/>
          </a:p>
        </p:txBody>
      </p:sp>
      <p:sp>
        <p:nvSpPr>
          <p:cNvPr id="8" name="Dia számának helye 7"/>
          <p:cNvSpPr>
            <a:spLocks noGrp="1"/>
          </p:cNvSpPr>
          <p:nvPr>
            <p:ph type="sldNum" sz="quarter" idx="12"/>
          </p:nvPr>
        </p:nvSpPr>
        <p:spPr/>
        <p:txBody>
          <a:bodyPr/>
          <a:lstStyle/>
          <a:p>
            <a:fld id="{48B942F4-7C9B-445F-A07F-288174DF386B}" type="slidenum">
              <a:rPr lang="hu-HU" smtClean="0"/>
              <a:t>10</a:t>
            </a:fld>
            <a:endParaRPr lang="hu-HU"/>
          </a:p>
        </p:txBody>
      </p:sp>
    </p:spTree>
    <p:extLst>
      <p:ext uri="{BB962C8B-B14F-4D97-AF65-F5344CB8AC3E}">
        <p14:creationId xmlns:p14="http://schemas.microsoft.com/office/powerpoint/2010/main" val="62420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artalom helye 8"/>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1825625"/>
            <a:ext cx="6515100" cy="4351338"/>
          </a:xfrm>
        </p:spPr>
      </p:pic>
      <p:pic>
        <p:nvPicPr>
          <p:cNvPr id="4" name="Tartalom hely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zövegdoboz 1">
            <a:extLst>
              <a:ext uri="{FF2B5EF4-FFF2-40B4-BE49-F238E27FC236}">
                <a16:creationId xmlns:a16="http://schemas.microsoft.com/office/drawing/2014/main" id="{9C9F38B6-E917-51C6-5B65-379AD8DF1F39}"/>
              </a:ext>
            </a:extLst>
          </p:cNvPr>
          <p:cNvSpPr txBox="1"/>
          <p:nvPr/>
        </p:nvSpPr>
        <p:spPr>
          <a:xfrm>
            <a:off x="495954" y="247916"/>
            <a:ext cx="305287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3000" b="1" i="1">
                <a:latin typeface="Calibri"/>
                <a:cs typeface="Calibri"/>
              </a:rPr>
              <a:t>Webarchiválás 2.</a:t>
            </a:r>
            <a:r>
              <a:rPr lang="hu-HU" sz="3000">
                <a:latin typeface="Calibri"/>
                <a:cs typeface="Calibri"/>
              </a:rPr>
              <a:t>​</a:t>
            </a:r>
          </a:p>
        </p:txBody>
      </p:sp>
      <p:sp>
        <p:nvSpPr>
          <p:cNvPr id="3" name="Szövegdoboz 2">
            <a:extLst>
              <a:ext uri="{FF2B5EF4-FFF2-40B4-BE49-F238E27FC236}">
                <a16:creationId xmlns:a16="http://schemas.microsoft.com/office/drawing/2014/main" id="{484AE220-30A7-8CC5-9783-492CF207A6F4}"/>
              </a:ext>
            </a:extLst>
          </p:cNvPr>
          <p:cNvSpPr txBox="1"/>
          <p:nvPr/>
        </p:nvSpPr>
        <p:spPr>
          <a:xfrm>
            <a:off x="569106" y="1049830"/>
            <a:ext cx="11049690" cy="48628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58775" indent="-358775">
              <a:spcBef>
                <a:spcPts val="1000"/>
              </a:spcBef>
              <a:buFont typeface="Wingdings"/>
              <a:buChar char="q"/>
            </a:pPr>
            <a:r>
              <a:rPr lang="hu-HU" sz="2000">
                <a:cs typeface="Arial"/>
              </a:rPr>
              <a:t>Jellemzően ismételt mentésekkel próbálja egy </a:t>
            </a:r>
            <a:r>
              <a:rPr lang="hu-HU" sz="2000" err="1">
                <a:cs typeface="Arial"/>
              </a:rPr>
              <a:t>webarchívum</a:t>
            </a:r>
            <a:r>
              <a:rPr lang="hu-HU" sz="2000">
                <a:cs typeface="Arial"/>
              </a:rPr>
              <a:t> kiegészíteni a korábbi állományát, ami viszont azt is jelenti, hogy maga az archivált állomány is folyamatosan változik – de ez nem azonos a periodikák jellemzőivel. </a:t>
            </a:r>
            <a:r>
              <a:rPr lang="en-US" sz="2000">
                <a:cs typeface="Arial"/>
              </a:rPr>
              <a:t>​</a:t>
            </a:r>
            <a:endParaRPr lang="hu-HU">
              <a:cs typeface="Calibri" panose="020F0502020204030204"/>
            </a:endParaRPr>
          </a:p>
          <a:p>
            <a:pPr marL="358775" indent="-358775">
              <a:spcBef>
                <a:spcPts val="1000"/>
              </a:spcBef>
              <a:buFont typeface="Wingdings"/>
              <a:buChar char="q"/>
            </a:pPr>
            <a:r>
              <a:rPr lang="hu-HU" sz="2000">
                <a:cs typeface="Arial"/>
              </a:rPr>
              <a:t>Ez a metódus szinte csak automatizált folyamatokkal tartható kézben, annak minden előnyével és hátrányával együtt:</a:t>
            </a:r>
            <a:r>
              <a:rPr lang="en-US" sz="2000">
                <a:cs typeface="Arial"/>
              </a:rPr>
              <a:t>​</a:t>
            </a:r>
          </a:p>
          <a:p>
            <a:pPr marL="881380" lvl="1" indent="-342900">
              <a:spcBef>
                <a:spcPts val="500"/>
              </a:spcBef>
              <a:buFont typeface="Wingdings"/>
              <a:buChar char="Ø"/>
            </a:pPr>
            <a:r>
              <a:rPr lang="hu-HU" sz="2000" i="1">
                <a:cs typeface="Arial"/>
              </a:rPr>
              <a:t>előnyös a nagy tömegű mentések lehetősége,</a:t>
            </a:r>
            <a:r>
              <a:rPr lang="en-US" sz="2000">
                <a:cs typeface="Arial"/>
              </a:rPr>
              <a:t>​</a:t>
            </a:r>
          </a:p>
          <a:p>
            <a:pPr marL="881380" lvl="1" indent="-342900">
              <a:spcBef>
                <a:spcPts val="500"/>
              </a:spcBef>
              <a:buFont typeface="Wingdings"/>
              <a:buChar char="Ø"/>
            </a:pPr>
            <a:r>
              <a:rPr lang="hu-HU" sz="2000" i="1">
                <a:cs typeface="Arial"/>
              </a:rPr>
              <a:t>hátrányos az ellenőrizhetetlensége,</a:t>
            </a:r>
            <a:r>
              <a:rPr lang="en-US" sz="2000">
                <a:cs typeface="Arial"/>
              </a:rPr>
              <a:t>​</a:t>
            </a:r>
          </a:p>
          <a:p>
            <a:pPr marL="881380" lvl="1" indent="-342900">
              <a:spcBef>
                <a:spcPts val="500"/>
              </a:spcBef>
              <a:buFont typeface="Wingdings"/>
              <a:buChar char="Ø"/>
            </a:pPr>
            <a:r>
              <a:rPr lang="hu-HU" sz="2000" i="1">
                <a:cs typeface="Arial"/>
              </a:rPr>
              <a:t>a mentés jellemzően nem teljesértékű, mindig lehet hiány,</a:t>
            </a:r>
            <a:r>
              <a:rPr lang="hu-HU" sz="2000" i="1">
                <a:solidFill>
                  <a:srgbClr val="0033CC"/>
                </a:solidFill>
                <a:cs typeface="Arial"/>
              </a:rPr>
              <a:t>*</a:t>
            </a:r>
            <a:r>
              <a:rPr lang="en-US" sz="2000">
                <a:solidFill>
                  <a:srgbClr val="0033CC"/>
                </a:solidFill>
                <a:cs typeface="Arial"/>
              </a:rPr>
              <a:t>​</a:t>
            </a:r>
          </a:p>
          <a:p>
            <a:pPr marL="881380" lvl="1" indent="-342900">
              <a:spcBef>
                <a:spcPts val="500"/>
              </a:spcBef>
              <a:buFont typeface="Wingdings"/>
              <a:buChar char="Ø"/>
            </a:pPr>
            <a:r>
              <a:rPr lang="hu-HU" sz="2000" i="1">
                <a:cs typeface="Arial"/>
              </a:rPr>
              <a:t>pontatlan automatikus adatfelvétel.</a:t>
            </a:r>
            <a:r>
              <a:rPr lang="en-US" sz="2000">
                <a:cs typeface="Arial"/>
              </a:rPr>
              <a:t>​</a:t>
            </a:r>
          </a:p>
          <a:p>
            <a:pPr marL="358775" indent="-358775">
              <a:spcBef>
                <a:spcPts val="1000"/>
              </a:spcBef>
              <a:buFont typeface="Wingdings"/>
              <a:buChar char="q"/>
            </a:pPr>
            <a:r>
              <a:rPr lang="hu-HU" sz="2000">
                <a:cs typeface="Arial"/>
              </a:rPr>
              <a:t>A felhasználási lehetőségek is némileg eltérőek:</a:t>
            </a:r>
            <a:r>
              <a:rPr lang="en-US" sz="2000">
                <a:cs typeface="Arial"/>
              </a:rPr>
              <a:t>​</a:t>
            </a:r>
          </a:p>
          <a:p>
            <a:pPr marL="881380" lvl="1" indent="-342900">
              <a:spcBef>
                <a:spcPts val="500"/>
              </a:spcBef>
              <a:buFont typeface="Wingdings"/>
              <a:buChar char="Ø"/>
            </a:pPr>
            <a:r>
              <a:rPr lang="hu-HU" sz="2000" i="1">
                <a:cs typeface="Arial"/>
              </a:rPr>
              <a:t>lehetetlen dokumentumszinten adatolni az archivált állományt,</a:t>
            </a:r>
            <a:r>
              <a:rPr lang="hu-HU" sz="2000" i="1">
                <a:solidFill>
                  <a:srgbClr val="0033CC"/>
                </a:solidFill>
                <a:cs typeface="Arial"/>
              </a:rPr>
              <a:t>**</a:t>
            </a:r>
            <a:r>
              <a:rPr lang="en-US" sz="2000">
                <a:solidFill>
                  <a:srgbClr val="0033CC"/>
                </a:solidFill>
                <a:cs typeface="Arial"/>
              </a:rPr>
              <a:t>​</a:t>
            </a:r>
          </a:p>
          <a:p>
            <a:pPr marL="881380" lvl="1" indent="-342900">
              <a:spcBef>
                <a:spcPts val="500"/>
              </a:spcBef>
              <a:buFont typeface="Wingdings"/>
              <a:buChar char="Ø"/>
            </a:pPr>
            <a:r>
              <a:rPr lang="hu-HU" sz="2000" i="1">
                <a:cs typeface="Arial"/>
              </a:rPr>
              <a:t>nehézkes a visszakereshetőség.</a:t>
            </a:r>
            <a:r>
              <a:rPr lang="hu-HU" sz="2000" i="1">
                <a:solidFill>
                  <a:srgbClr val="0033CC"/>
                </a:solidFill>
                <a:cs typeface="Arial"/>
              </a:rPr>
              <a:t>***</a:t>
            </a:r>
            <a:r>
              <a:rPr lang="en-US" sz="2000">
                <a:solidFill>
                  <a:srgbClr val="0033CC"/>
                </a:solidFill>
                <a:cs typeface="Arial"/>
              </a:rPr>
              <a:t>​</a:t>
            </a:r>
          </a:p>
          <a:p>
            <a:pPr marL="358775" indent="-358775">
              <a:spcBef>
                <a:spcPts val="1000"/>
              </a:spcBef>
              <a:buFont typeface="Wingdings"/>
              <a:buChar char="q"/>
            </a:pPr>
            <a:r>
              <a:rPr lang="hu-HU" sz="2000">
                <a:cs typeface="Arial"/>
              </a:rPr>
              <a:t>Inkább pillanatfelvétel jelleg a töredékesség miatt.</a:t>
            </a:r>
          </a:p>
        </p:txBody>
      </p:sp>
      <p:sp>
        <p:nvSpPr>
          <p:cNvPr id="5" name="Szövegdoboz 4">
            <a:extLst>
              <a:ext uri="{FF2B5EF4-FFF2-40B4-BE49-F238E27FC236}">
                <a16:creationId xmlns:a16="http://schemas.microsoft.com/office/drawing/2014/main" id="{66928A6E-1EF9-B2B1-14B5-785CF85496ED}"/>
              </a:ext>
            </a:extLst>
          </p:cNvPr>
          <p:cNvSpPr txBox="1"/>
          <p:nvPr/>
        </p:nvSpPr>
        <p:spPr>
          <a:xfrm>
            <a:off x="6895001" y="5442354"/>
            <a:ext cx="472379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1600">
                <a:solidFill>
                  <a:srgbClr val="0033CC"/>
                </a:solidFill>
                <a:cs typeface="Segoe UI"/>
              </a:rPr>
              <a:t>***</a:t>
            </a:r>
            <a:r>
              <a:rPr lang="hu-HU" sz="1600" i="1">
                <a:solidFill>
                  <a:srgbClr val="0033CC"/>
                </a:solidFill>
                <a:cs typeface="Segoe UI"/>
              </a:rPr>
              <a:t> Alapvetően URL-re lehet keresni, ami kiegészíthető </a:t>
            </a:r>
            <a:r>
              <a:rPr lang="hu-HU" sz="1600" i="1" err="1">
                <a:solidFill>
                  <a:srgbClr val="0033CC"/>
                </a:solidFill>
                <a:cs typeface="Segoe UI"/>
              </a:rPr>
              <a:t>metaadatok</a:t>
            </a:r>
            <a:r>
              <a:rPr lang="hu-HU" sz="1600" i="1">
                <a:solidFill>
                  <a:srgbClr val="0033CC"/>
                </a:solidFill>
                <a:cs typeface="Segoe UI"/>
              </a:rPr>
              <a:t> bevonásával is, szabadszavas keresés a méretek miatt inkább csak kisebb gyűjteményen megoldható.</a:t>
            </a:r>
          </a:p>
        </p:txBody>
      </p:sp>
      <p:sp>
        <p:nvSpPr>
          <p:cNvPr id="7" name="Téglalap 6"/>
          <p:cNvSpPr/>
          <p:nvPr/>
        </p:nvSpPr>
        <p:spPr>
          <a:xfrm>
            <a:off x="8610600" y="3111933"/>
            <a:ext cx="3008196" cy="369332"/>
          </a:xfrm>
          <a:prstGeom prst="rect">
            <a:avLst/>
          </a:prstGeom>
        </p:spPr>
        <p:txBody>
          <a:bodyPr wrap="square">
            <a:spAutoFit/>
          </a:bodyPr>
          <a:lstStyle/>
          <a:p>
            <a:r>
              <a:rPr lang="hu-HU" sz="1600">
                <a:solidFill>
                  <a:srgbClr val="0033CC"/>
                </a:solidFill>
                <a:cs typeface="Segoe UI"/>
              </a:rPr>
              <a:t>* </a:t>
            </a:r>
            <a:r>
              <a:rPr lang="hu-HU" sz="1600" i="1">
                <a:solidFill>
                  <a:srgbClr val="0033CC"/>
                </a:solidFill>
                <a:cs typeface="Segoe UI"/>
              </a:rPr>
              <a:t>Nem „</a:t>
            </a:r>
            <a:r>
              <a:rPr lang="hu-HU" sz="1600" i="1" err="1">
                <a:solidFill>
                  <a:srgbClr val="0033CC"/>
                </a:solidFill>
                <a:cs typeface="Segoe UI"/>
              </a:rPr>
              <a:t>save</a:t>
            </a:r>
            <a:r>
              <a:rPr lang="hu-HU" sz="1600" i="1">
                <a:solidFill>
                  <a:srgbClr val="0033CC"/>
                </a:solidFill>
                <a:cs typeface="Segoe UI"/>
              </a:rPr>
              <a:t> </a:t>
            </a:r>
            <a:r>
              <a:rPr lang="hu-HU" sz="1600" i="1" err="1">
                <a:solidFill>
                  <a:srgbClr val="0033CC"/>
                </a:solidFill>
                <a:cs typeface="Segoe UI"/>
              </a:rPr>
              <a:t>as</a:t>
            </a:r>
            <a:r>
              <a:rPr lang="hu-HU" sz="1600" i="1">
                <a:solidFill>
                  <a:srgbClr val="0033CC"/>
                </a:solidFill>
                <a:cs typeface="Segoe UI"/>
              </a:rPr>
              <a:t>” jellegű a mentés.</a:t>
            </a:r>
            <a:r>
              <a:rPr lang="en-US">
                <a:solidFill>
                  <a:srgbClr val="0033CC"/>
                </a:solidFill>
                <a:cs typeface="Segoe UI"/>
              </a:rPr>
              <a:t>​</a:t>
            </a:r>
          </a:p>
        </p:txBody>
      </p:sp>
      <p:sp>
        <p:nvSpPr>
          <p:cNvPr id="8" name="Téglalap 7"/>
          <p:cNvSpPr/>
          <p:nvPr/>
        </p:nvSpPr>
        <p:spPr>
          <a:xfrm>
            <a:off x="7401761" y="4001294"/>
            <a:ext cx="4284271" cy="584775"/>
          </a:xfrm>
          <a:prstGeom prst="rect">
            <a:avLst/>
          </a:prstGeom>
        </p:spPr>
        <p:txBody>
          <a:bodyPr wrap="square">
            <a:spAutoFit/>
          </a:bodyPr>
          <a:lstStyle/>
          <a:p>
            <a:r>
              <a:rPr lang="hu-HU" sz="1600">
                <a:solidFill>
                  <a:srgbClr val="0033CC"/>
                </a:solidFill>
                <a:cs typeface="Segoe UI"/>
              </a:rPr>
              <a:t>** </a:t>
            </a:r>
            <a:r>
              <a:rPr lang="hu-HU" sz="1600" i="1">
                <a:solidFill>
                  <a:srgbClr val="0033CC"/>
                </a:solidFill>
                <a:cs typeface="Segoe UI"/>
              </a:rPr>
              <a:t>Jellemzően </a:t>
            </a:r>
            <a:r>
              <a:rPr lang="hu-HU" sz="1600" i="1" err="1">
                <a:solidFill>
                  <a:srgbClr val="0033CC"/>
                </a:solidFill>
                <a:cs typeface="Segoe UI"/>
              </a:rPr>
              <a:t>webhelyet</a:t>
            </a:r>
            <a:r>
              <a:rPr lang="hu-HU" sz="1600" i="1">
                <a:solidFill>
                  <a:srgbClr val="0033CC"/>
                </a:solidFill>
                <a:cs typeface="Segoe UI"/>
              </a:rPr>
              <a:t> vagy webhely részletet írunk le, egy feltöltött önálló dokumentumot nem.</a:t>
            </a:r>
            <a:r>
              <a:rPr lang="en-US" sz="1600">
                <a:solidFill>
                  <a:srgbClr val="0033CC"/>
                </a:solidFill>
                <a:cs typeface="Segoe UI"/>
              </a:rPr>
              <a:t>​</a:t>
            </a:r>
          </a:p>
        </p:txBody>
      </p:sp>
      <p:sp>
        <p:nvSpPr>
          <p:cNvPr id="10" name="Dia számának helye 9"/>
          <p:cNvSpPr>
            <a:spLocks noGrp="1"/>
          </p:cNvSpPr>
          <p:nvPr>
            <p:ph type="sldNum" sz="quarter" idx="12"/>
          </p:nvPr>
        </p:nvSpPr>
        <p:spPr/>
        <p:txBody>
          <a:bodyPr/>
          <a:lstStyle/>
          <a:p>
            <a:fld id="{48B942F4-7C9B-445F-A07F-288174DF386B}" type="slidenum">
              <a:rPr lang="hu-HU" smtClean="0"/>
              <a:t>11</a:t>
            </a:fld>
            <a:endParaRPr lang="hu-HU"/>
          </a:p>
        </p:txBody>
      </p:sp>
    </p:spTree>
    <p:extLst>
      <p:ext uri="{BB962C8B-B14F-4D97-AF65-F5344CB8AC3E}">
        <p14:creationId xmlns:p14="http://schemas.microsoft.com/office/powerpoint/2010/main" val="1203319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artalom helye 8"/>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1825625"/>
            <a:ext cx="6515100" cy="4351338"/>
          </a:xfrm>
        </p:spPr>
      </p:pic>
      <p:pic>
        <p:nvPicPr>
          <p:cNvPr id="4" name="Tartalom hely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zövegdoboz 1">
            <a:extLst>
              <a:ext uri="{FF2B5EF4-FFF2-40B4-BE49-F238E27FC236}">
                <a16:creationId xmlns:a16="http://schemas.microsoft.com/office/drawing/2014/main" id="{9C9F38B6-E917-51C6-5B65-379AD8DF1F39}"/>
              </a:ext>
            </a:extLst>
          </p:cNvPr>
          <p:cNvSpPr txBox="1"/>
          <p:nvPr/>
        </p:nvSpPr>
        <p:spPr>
          <a:xfrm>
            <a:off x="510481" y="251361"/>
            <a:ext cx="292766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3000" b="1" i="1">
                <a:latin typeface="Calibri"/>
                <a:cs typeface="Calibri"/>
              </a:rPr>
              <a:t>Webarchiválás 3.</a:t>
            </a:r>
            <a:r>
              <a:rPr lang="hu-HU" sz="3000" i="1">
                <a:latin typeface="Calibri"/>
                <a:cs typeface="Calibri"/>
              </a:rPr>
              <a:t>​</a:t>
            </a:r>
          </a:p>
        </p:txBody>
      </p:sp>
      <p:sp>
        <p:nvSpPr>
          <p:cNvPr id="3" name="Szövegdoboz 2">
            <a:extLst>
              <a:ext uri="{FF2B5EF4-FFF2-40B4-BE49-F238E27FC236}">
                <a16:creationId xmlns:a16="http://schemas.microsoft.com/office/drawing/2014/main" id="{51F8E1AB-6CE0-0109-CCF3-64A952FD2EA1}"/>
              </a:ext>
            </a:extLst>
          </p:cNvPr>
          <p:cNvSpPr txBox="1"/>
          <p:nvPr/>
        </p:nvSpPr>
        <p:spPr>
          <a:xfrm>
            <a:off x="510481" y="1056720"/>
            <a:ext cx="11044210" cy="55938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58775" indent="-358775">
              <a:spcBef>
                <a:spcPts val="1000"/>
              </a:spcBef>
              <a:buFont typeface="Wingdings"/>
              <a:buChar char="q"/>
            </a:pPr>
            <a:r>
              <a:rPr lang="hu-HU" sz="2000" dirty="0">
                <a:cs typeface="Arial"/>
              </a:rPr>
              <a:t>Az amerikai Internet </a:t>
            </a:r>
            <a:r>
              <a:rPr lang="hu-HU" sz="2000" dirty="0" err="1">
                <a:cs typeface="Arial"/>
              </a:rPr>
              <a:t>Archive</a:t>
            </a:r>
            <a:r>
              <a:rPr lang="hu-HU" sz="2000" dirty="0">
                <a:cs typeface="Arial"/>
              </a:rPr>
              <a:t> már 1996 óta menti az internetes webhelyeket, köztük a magyarokat is, de gyűjteményében mindenféle más elektronikus dokumentum is megtalálható.</a:t>
            </a:r>
            <a:r>
              <a:rPr lang="en-US" sz="2000" dirty="0">
                <a:cs typeface="Arial"/>
              </a:rPr>
              <a:t>​</a:t>
            </a:r>
            <a:endParaRPr lang="hu-HU" dirty="0">
              <a:cs typeface="Calibri" panose="020F0502020204030204"/>
            </a:endParaRPr>
          </a:p>
          <a:p>
            <a:pPr marL="901700" lvl="1" indent="-363220">
              <a:spcBef>
                <a:spcPts val="500"/>
              </a:spcBef>
              <a:buFont typeface="Wingdings"/>
              <a:buChar char="Ø"/>
            </a:pPr>
            <a:r>
              <a:rPr lang="hu-HU" sz="2000" i="1" dirty="0">
                <a:cs typeface="Arial"/>
              </a:rPr>
              <a:t>Mára már 850 milliárdnál is több lementett weboldalt tartalmaz, melyek a </a:t>
            </a:r>
            <a:r>
              <a:rPr lang="hu-HU" sz="2000" i="1" dirty="0" err="1">
                <a:cs typeface="Arial"/>
              </a:rPr>
              <a:t>Wayback</a:t>
            </a:r>
            <a:r>
              <a:rPr lang="hu-HU" sz="2000" i="1" dirty="0">
                <a:cs typeface="Arial"/>
              </a:rPr>
              <a:t> </a:t>
            </a:r>
            <a:r>
              <a:rPr lang="hu-HU" sz="2000" i="1" dirty="0" err="1">
                <a:cs typeface="Arial"/>
              </a:rPr>
              <a:t>Machine</a:t>
            </a:r>
            <a:r>
              <a:rPr lang="hu-HU" sz="2000" i="1" dirty="0">
                <a:cs typeface="Arial"/>
              </a:rPr>
              <a:t> szolgáltatáson keresztül úgy böngészhetők, mintha az élő webet használnánk.</a:t>
            </a:r>
            <a:r>
              <a:rPr lang="en-US" sz="2000" dirty="0">
                <a:cs typeface="Arial"/>
              </a:rPr>
              <a:t>​</a:t>
            </a:r>
            <a:endParaRPr lang="en-US" sz="2000" dirty="0">
              <a:ea typeface="Calibri"/>
              <a:cs typeface="Arial"/>
            </a:endParaRPr>
          </a:p>
          <a:p>
            <a:pPr marL="901700" lvl="1" indent="-363220">
              <a:spcBef>
                <a:spcPts val="500"/>
              </a:spcBef>
              <a:buFont typeface="Wingdings"/>
              <a:buChar char="Ø"/>
            </a:pPr>
            <a:r>
              <a:rPr lang="hu-HU" sz="2000" i="1" dirty="0">
                <a:cs typeface="Arial"/>
              </a:rPr>
              <a:t>Sok tekintetben úttörő szerepet játszott a technológiák kidolgozásában is, mint az archiválásban általánosan használt </a:t>
            </a:r>
            <a:r>
              <a:rPr lang="hu-HU" sz="2000" i="1" dirty="0" err="1">
                <a:cs typeface="Arial"/>
              </a:rPr>
              <a:t>Heritrix</a:t>
            </a:r>
            <a:r>
              <a:rPr lang="hu-HU" sz="2000" i="1" dirty="0">
                <a:cs typeface="Arial"/>
              </a:rPr>
              <a:t> szoftver, a tárolást szolgáló WARC formátum, vagy az archivált tartalmak visszanézésre szolgáló „időgép” (</a:t>
            </a:r>
            <a:r>
              <a:rPr lang="hu-HU" sz="2000" i="1" dirty="0" err="1">
                <a:cs typeface="Arial"/>
              </a:rPr>
              <a:t>Wayback</a:t>
            </a:r>
            <a:r>
              <a:rPr lang="hu-HU" sz="2000" i="1" dirty="0">
                <a:cs typeface="Arial"/>
              </a:rPr>
              <a:t> </a:t>
            </a:r>
            <a:r>
              <a:rPr lang="hu-HU" sz="2000" i="1" dirty="0" err="1">
                <a:cs typeface="Arial"/>
              </a:rPr>
              <a:t>Machine</a:t>
            </a:r>
            <a:r>
              <a:rPr lang="hu-HU" sz="2000" i="1" dirty="0">
                <a:cs typeface="Arial"/>
              </a:rPr>
              <a:t>).</a:t>
            </a:r>
            <a:r>
              <a:rPr lang="en-US" sz="2000" dirty="0">
                <a:cs typeface="Arial"/>
              </a:rPr>
              <a:t>​</a:t>
            </a:r>
            <a:endParaRPr lang="en-US" sz="2000" dirty="0">
              <a:ea typeface="Calibri"/>
              <a:cs typeface="Arial"/>
            </a:endParaRPr>
          </a:p>
          <a:p>
            <a:pPr marL="358775" indent="-358775">
              <a:spcBef>
                <a:spcPts val="1000"/>
              </a:spcBef>
              <a:buFont typeface="Wingdings"/>
              <a:buChar char="q"/>
            </a:pPr>
            <a:r>
              <a:rPr lang="hu-HU" sz="2000" dirty="0">
                <a:cs typeface="Arial"/>
              </a:rPr>
              <a:t>Ma mintegy 40 nemzeti webarchívum létezik harmincegynéhány országban (néhol a nagyobb nemzetiségeknek külön archívumuk is van), melyek jellemzően a 2000-es években jöttek létre.</a:t>
            </a:r>
            <a:r>
              <a:rPr lang="en-US" sz="2000" dirty="0">
                <a:cs typeface="Arial"/>
              </a:rPr>
              <a:t>​</a:t>
            </a:r>
            <a:endParaRPr lang="en-US" sz="2000" dirty="0">
              <a:ea typeface="Calibri"/>
              <a:cs typeface="Arial"/>
            </a:endParaRPr>
          </a:p>
          <a:p>
            <a:pPr marL="358775" indent="-358775">
              <a:spcBef>
                <a:spcPts val="1000"/>
              </a:spcBef>
              <a:buFont typeface="Wingdings"/>
              <a:buChar char="q"/>
            </a:pPr>
            <a:r>
              <a:rPr lang="hu-HU" sz="2000" dirty="0">
                <a:cs typeface="Arial"/>
              </a:rPr>
              <a:t>2003-ban a francia nemzeti könyvtár kezdeményezésére megalakult a webarchiválást összefogó nemzetközi szervezet, az International Internet </a:t>
            </a:r>
            <a:r>
              <a:rPr lang="hu-HU" sz="2000" dirty="0" err="1">
                <a:cs typeface="Arial"/>
              </a:rPr>
              <a:t>Preservation</a:t>
            </a:r>
            <a:r>
              <a:rPr lang="hu-HU" sz="2000" dirty="0">
                <a:cs typeface="Arial"/>
              </a:rPr>
              <a:t> </a:t>
            </a:r>
            <a:r>
              <a:rPr lang="hu-HU" sz="2000" dirty="0" err="1">
                <a:cs typeface="Arial"/>
              </a:rPr>
              <a:t>Consortium</a:t>
            </a:r>
            <a:r>
              <a:rPr lang="hu-HU" sz="2000" dirty="0">
                <a:cs typeface="Arial"/>
              </a:rPr>
              <a:t> (IIPC):</a:t>
            </a:r>
            <a:r>
              <a:rPr lang="en-US" sz="2000" dirty="0">
                <a:cs typeface="Arial"/>
              </a:rPr>
              <a:t>​</a:t>
            </a:r>
            <a:endParaRPr lang="en-US" sz="2000" dirty="0">
              <a:ea typeface="Calibri"/>
              <a:cs typeface="Arial"/>
            </a:endParaRPr>
          </a:p>
          <a:p>
            <a:pPr marL="901700" lvl="1" indent="-363220">
              <a:spcBef>
                <a:spcPts val="500"/>
              </a:spcBef>
              <a:buFont typeface="Wingdings"/>
              <a:buChar char="Ø"/>
            </a:pPr>
            <a:r>
              <a:rPr lang="hu-HU" sz="2000" i="1" dirty="0">
                <a:cs typeface="Arial"/>
              </a:rPr>
              <a:t>már több mint 45 országból vannak tagjai,</a:t>
            </a:r>
            <a:r>
              <a:rPr lang="en-US" sz="2000" dirty="0">
                <a:cs typeface="Arial"/>
              </a:rPr>
              <a:t>​</a:t>
            </a:r>
            <a:endParaRPr lang="en-US" sz="2000" dirty="0">
              <a:ea typeface="Calibri"/>
              <a:cs typeface="Arial"/>
            </a:endParaRPr>
          </a:p>
          <a:p>
            <a:pPr marL="901700" lvl="1" indent="-363220">
              <a:spcBef>
                <a:spcPts val="500"/>
              </a:spcBef>
              <a:buFont typeface="Wingdings"/>
              <a:buChar char="Ø"/>
            </a:pPr>
            <a:r>
              <a:rPr lang="hu-HU" sz="2000" i="1" dirty="0">
                <a:cs typeface="Arial"/>
              </a:rPr>
              <a:t>2018 januárjában magyar részről az OSZK is csatlakozott hozzá,</a:t>
            </a:r>
            <a:r>
              <a:rPr lang="en-US" sz="2000" dirty="0">
                <a:cs typeface="Arial"/>
              </a:rPr>
              <a:t>​</a:t>
            </a:r>
            <a:endParaRPr lang="en-US" sz="2000" dirty="0">
              <a:ea typeface="Calibri"/>
              <a:cs typeface="Arial"/>
            </a:endParaRPr>
          </a:p>
          <a:p>
            <a:pPr marL="901700" lvl="1" indent="-363220">
              <a:spcBef>
                <a:spcPts val="500"/>
              </a:spcBef>
              <a:buFont typeface="Wingdings"/>
              <a:buChar char="Ø"/>
            </a:pPr>
            <a:r>
              <a:rPr lang="hu-HU" sz="2000" i="1" dirty="0">
                <a:cs typeface="Arial"/>
              </a:rPr>
              <a:t>de még bőven akad fehér folt a térképen: </a:t>
            </a:r>
            <a:r>
              <a:rPr lang="hu-HU" i="1" u="sng" dirty="0">
                <a:solidFill>
                  <a:srgbClr val="0563C1"/>
                </a:solidFill>
                <a:cs typeface="Arial"/>
                <a:hlinkClick r:id="rId4"/>
              </a:rPr>
              <a:t>https://netpreserve.org/about-us/members/</a:t>
            </a:r>
            <a:endParaRPr lang="en-US" dirty="0">
              <a:cs typeface="Arial"/>
            </a:endParaRPr>
          </a:p>
        </p:txBody>
      </p:sp>
      <p:sp>
        <p:nvSpPr>
          <p:cNvPr id="5" name="Szövegdoboz 4">
            <a:extLst>
              <a:ext uri="{FF2B5EF4-FFF2-40B4-BE49-F238E27FC236}">
                <a16:creationId xmlns:a16="http://schemas.microsoft.com/office/drawing/2014/main" id="{FED96CAC-F9B9-EF4D-57BF-A552E36D3BE1}"/>
              </a:ext>
            </a:extLst>
          </p:cNvPr>
          <p:cNvSpPr txBox="1"/>
          <p:nvPr/>
        </p:nvSpPr>
        <p:spPr>
          <a:xfrm>
            <a:off x="7891153" y="159028"/>
            <a:ext cx="366353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a:cs typeface="Segoe UI"/>
              </a:rPr>
              <a:t>Internet </a:t>
            </a:r>
            <a:r>
              <a:rPr lang="hu-HU" err="1">
                <a:cs typeface="Segoe UI"/>
              </a:rPr>
              <a:t>Archive</a:t>
            </a:r>
            <a:r>
              <a:rPr lang="hu-HU">
                <a:cs typeface="Segoe UI"/>
              </a:rPr>
              <a:t>: </a:t>
            </a:r>
            <a:r>
              <a:rPr lang="hu-HU" i="1" u="sng">
                <a:solidFill>
                  <a:srgbClr val="0563C1"/>
                </a:solidFill>
                <a:cs typeface="Segoe UI"/>
                <a:hlinkClick r:id="rId5"/>
              </a:rPr>
              <a:t>https://archive.org/</a:t>
            </a:r>
            <a:r>
              <a:rPr lang="hu-HU">
                <a:cs typeface="Segoe UI"/>
              </a:rPr>
              <a:t>​</a:t>
            </a:r>
          </a:p>
          <a:p>
            <a:r>
              <a:rPr lang="hu-HU">
                <a:cs typeface="Segoe UI"/>
              </a:rPr>
              <a:t>IIPC : </a:t>
            </a:r>
            <a:r>
              <a:rPr lang="hu-HU" i="1" u="sng">
                <a:solidFill>
                  <a:srgbClr val="0563C1"/>
                </a:solidFill>
                <a:cs typeface="Segoe UI"/>
                <a:hlinkClick r:id="rId6"/>
              </a:rPr>
              <a:t>https://netpreserve.org/</a:t>
            </a:r>
          </a:p>
        </p:txBody>
      </p:sp>
      <p:sp>
        <p:nvSpPr>
          <p:cNvPr id="7" name="Dia számának helye 6"/>
          <p:cNvSpPr>
            <a:spLocks noGrp="1"/>
          </p:cNvSpPr>
          <p:nvPr>
            <p:ph type="sldNum" sz="quarter" idx="12"/>
          </p:nvPr>
        </p:nvSpPr>
        <p:spPr/>
        <p:txBody>
          <a:bodyPr/>
          <a:lstStyle/>
          <a:p>
            <a:fld id="{48B942F4-7C9B-445F-A07F-288174DF386B}" type="slidenum">
              <a:rPr lang="hu-HU" smtClean="0"/>
              <a:t>12</a:t>
            </a:fld>
            <a:endParaRPr lang="hu-HU"/>
          </a:p>
        </p:txBody>
      </p:sp>
    </p:spTree>
    <p:extLst>
      <p:ext uri="{BB962C8B-B14F-4D97-AF65-F5344CB8AC3E}">
        <p14:creationId xmlns:p14="http://schemas.microsoft.com/office/powerpoint/2010/main" val="1340651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artalom helye 8"/>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1825625"/>
            <a:ext cx="6515100" cy="4351338"/>
          </a:xfrm>
        </p:spPr>
      </p:pic>
      <p:pic>
        <p:nvPicPr>
          <p:cNvPr id="4" name="Tartalom hely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zövegdoboz 2">
            <a:extLst>
              <a:ext uri="{FF2B5EF4-FFF2-40B4-BE49-F238E27FC236}">
                <a16:creationId xmlns:a16="http://schemas.microsoft.com/office/drawing/2014/main" id="{469DF588-5CFD-E121-3B8F-D3C7B2463DC1}"/>
              </a:ext>
            </a:extLst>
          </p:cNvPr>
          <p:cNvSpPr txBox="1"/>
          <p:nvPr/>
        </p:nvSpPr>
        <p:spPr>
          <a:xfrm>
            <a:off x="514677" y="264557"/>
            <a:ext cx="320693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3000" b="1" i="1">
                <a:latin typeface="Calibri"/>
                <a:cs typeface="Calibri"/>
              </a:rPr>
              <a:t>Webarchívumok 1.</a:t>
            </a:r>
            <a:endParaRPr lang="hu-HU" sz="3000" i="1">
              <a:latin typeface="Calibri"/>
              <a:cs typeface="Calibri"/>
            </a:endParaRPr>
          </a:p>
        </p:txBody>
      </p:sp>
      <p:sp>
        <p:nvSpPr>
          <p:cNvPr id="5" name="Szövegdoboz 4">
            <a:extLst>
              <a:ext uri="{FF2B5EF4-FFF2-40B4-BE49-F238E27FC236}">
                <a16:creationId xmlns:a16="http://schemas.microsoft.com/office/drawing/2014/main" id="{93ED6FA3-7058-AA29-1901-2BA8EE565881}"/>
              </a:ext>
            </a:extLst>
          </p:cNvPr>
          <p:cNvSpPr txBox="1"/>
          <p:nvPr/>
        </p:nvSpPr>
        <p:spPr>
          <a:xfrm>
            <a:off x="450669" y="1083112"/>
            <a:ext cx="11107347" cy="52732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58775" indent="-358775">
              <a:spcBef>
                <a:spcPts val="1000"/>
              </a:spcBef>
              <a:buFont typeface="Wingdings"/>
              <a:buChar char="q"/>
            </a:pPr>
            <a:r>
              <a:rPr lang="hu-HU" sz="2000">
                <a:cs typeface="Arial"/>
              </a:rPr>
              <a:t>Az egyes országokban különböző módon szabályozzák a tartalomszolgáltatók és a könyvtárak, levéltárak jogait és kötelességeit az interneten nyilvánosan közzétett tartalmak megőrzésével kapcsolatban. </a:t>
            </a:r>
            <a:r>
              <a:rPr lang="en-US" sz="2000">
                <a:cs typeface="Arial"/>
              </a:rPr>
              <a:t>​</a:t>
            </a:r>
            <a:endParaRPr lang="hu-HU">
              <a:cs typeface="Calibri" panose="020F0502020204030204"/>
            </a:endParaRPr>
          </a:p>
          <a:p>
            <a:pPr marL="803275" lvl="1" indent="-264795">
              <a:spcBef>
                <a:spcPts val="500"/>
              </a:spcBef>
              <a:buChar char="•"/>
            </a:pPr>
            <a:r>
              <a:rPr lang="hu-HU" sz="2000" i="1">
                <a:cs typeface="Arial"/>
              </a:rPr>
              <a:t>Van, ahol a kötelespéldányra vonatkozó vagy más könyvtári/levéltári törvényben egészen részletesen definiálják a gyűjtőkört, valamint a begyűjtés és szolgáltatás/hozzáférés szabályait.</a:t>
            </a:r>
            <a:r>
              <a:rPr lang="hu-HU" sz="2000" i="1">
                <a:solidFill>
                  <a:srgbClr val="0033CC"/>
                </a:solidFill>
                <a:cs typeface="Arial"/>
              </a:rPr>
              <a:t>*</a:t>
            </a:r>
            <a:r>
              <a:rPr lang="hu-HU" sz="2000" i="1">
                <a:cs typeface="Arial"/>
              </a:rPr>
              <a:t> </a:t>
            </a:r>
            <a:r>
              <a:rPr lang="en-US" sz="2000">
                <a:cs typeface="Arial"/>
              </a:rPr>
              <a:t>​</a:t>
            </a:r>
          </a:p>
          <a:p>
            <a:pPr marL="803275" lvl="1" indent="-264795">
              <a:spcBef>
                <a:spcPts val="500"/>
              </a:spcBef>
              <a:buChar char="•"/>
            </a:pPr>
            <a:r>
              <a:rPr lang="hu-HU" sz="2000" i="1">
                <a:cs typeface="Arial"/>
              </a:rPr>
              <a:t>Arra is van példa, hogy a kormányzati intézményeket kötelezik arra, hogy a weboldalaiknak, illetve az azokon közzétett dokumentumoknak akkor is nyilvánosan </a:t>
            </a:r>
            <a:r>
              <a:rPr lang="hu-HU" sz="2000" i="1" err="1">
                <a:cs typeface="Arial"/>
              </a:rPr>
              <a:t>elérhetőeknek</a:t>
            </a:r>
            <a:r>
              <a:rPr lang="hu-HU" sz="2000" i="1">
                <a:cs typeface="Arial"/>
              </a:rPr>
              <a:t> kell maradniuk, amikor már érvényüket vesztve lekerülnek az eredeti webszerverről.</a:t>
            </a:r>
            <a:r>
              <a:rPr lang="hu-HU" sz="2000" i="1">
                <a:solidFill>
                  <a:srgbClr val="0033CC"/>
                </a:solidFill>
                <a:cs typeface="Arial"/>
              </a:rPr>
              <a:t>**</a:t>
            </a:r>
            <a:r>
              <a:rPr lang="en-US" sz="2000">
                <a:solidFill>
                  <a:srgbClr val="0033CC"/>
                </a:solidFill>
                <a:cs typeface="Arial"/>
              </a:rPr>
              <a:t>​</a:t>
            </a:r>
          </a:p>
          <a:p>
            <a:pPr marL="803275" lvl="1" indent="-264795">
              <a:spcBef>
                <a:spcPts val="500"/>
              </a:spcBef>
              <a:buChar char="•"/>
            </a:pPr>
            <a:r>
              <a:rPr lang="hu-HU" sz="2000" i="1">
                <a:cs typeface="Arial"/>
              </a:rPr>
              <a:t>Néhány országban külön szabályozzák és külön gyűjtik (pl. a nemzeti audiovizuális archívumban) az internetről letölthető, illetve az interneten keresztül sugárzott video- és hanganyagokat, amelyek archiválásával a legtöbb könyvtár és levéltár nem, vagy csak kis mértékben foglalkozik. </a:t>
            </a:r>
            <a:r>
              <a:rPr lang="en-US" sz="2000">
                <a:cs typeface="Arial"/>
              </a:rPr>
              <a:t>​</a:t>
            </a:r>
          </a:p>
          <a:p>
            <a:pPr marL="803275" lvl="1" indent="-264795">
              <a:spcBef>
                <a:spcPts val="500"/>
              </a:spcBef>
              <a:buChar char="•"/>
            </a:pPr>
            <a:r>
              <a:rPr lang="hu-HU" sz="2000" i="1">
                <a:cs typeface="Arial"/>
              </a:rPr>
              <a:t>Ahol nincsen kellően részletes szabályozás, ott sokszor a kötelespéldány törvény általános rendelkezései, illetőleg az elektronikus dokumentumokra vonatkozó pontjai alapján végzik a webarchiválást a nemzeti könyvtárak. </a:t>
            </a:r>
          </a:p>
        </p:txBody>
      </p:sp>
      <p:sp>
        <p:nvSpPr>
          <p:cNvPr id="6" name="Szövegdoboz 5">
            <a:extLst>
              <a:ext uri="{FF2B5EF4-FFF2-40B4-BE49-F238E27FC236}">
                <a16:creationId xmlns:a16="http://schemas.microsoft.com/office/drawing/2014/main" id="{A4D1C9AC-F823-8355-C782-3BAEB808DC3A}"/>
              </a:ext>
            </a:extLst>
          </p:cNvPr>
          <p:cNvSpPr txBox="1"/>
          <p:nvPr/>
        </p:nvSpPr>
        <p:spPr>
          <a:xfrm>
            <a:off x="4521128" y="207873"/>
            <a:ext cx="752456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1600">
                <a:solidFill>
                  <a:srgbClr val="0033CC"/>
                </a:solidFill>
                <a:cs typeface="Segoe UI"/>
              </a:rPr>
              <a:t>* </a:t>
            </a:r>
            <a:r>
              <a:rPr lang="hu-HU" sz="1600" i="1">
                <a:solidFill>
                  <a:srgbClr val="0033CC"/>
                </a:solidFill>
                <a:cs typeface="Segoe UI"/>
              </a:rPr>
              <a:t>Pl. ha egy webanyag nem tölthető le automatikus módszerekkel, akkor annak az archívumba való beküldéséről a tartalom tulajdonosának kell gondoskodnia.</a:t>
            </a:r>
          </a:p>
          <a:p>
            <a:r>
              <a:rPr lang="hu-HU" sz="1600">
                <a:solidFill>
                  <a:srgbClr val="0033CC"/>
                </a:solidFill>
                <a:cs typeface="Segoe UI"/>
              </a:rPr>
              <a:t>** </a:t>
            </a:r>
            <a:r>
              <a:rPr lang="hu-HU" sz="1600" i="1">
                <a:solidFill>
                  <a:srgbClr val="0033CC"/>
                </a:solidFill>
                <a:cs typeface="Segoe UI"/>
              </a:rPr>
              <a:t>Ilyenkor pl. a parlamenti könyvtár vagy a nemzeti levéltár webarchívuma veszi át őket.</a:t>
            </a:r>
          </a:p>
        </p:txBody>
      </p:sp>
      <p:sp>
        <p:nvSpPr>
          <p:cNvPr id="8" name="Dia számának helye 7"/>
          <p:cNvSpPr>
            <a:spLocks noGrp="1"/>
          </p:cNvSpPr>
          <p:nvPr>
            <p:ph type="sldNum" sz="quarter" idx="12"/>
          </p:nvPr>
        </p:nvSpPr>
        <p:spPr/>
        <p:txBody>
          <a:bodyPr/>
          <a:lstStyle/>
          <a:p>
            <a:fld id="{48B942F4-7C9B-445F-A07F-288174DF386B}" type="slidenum">
              <a:rPr lang="hu-HU" smtClean="0"/>
              <a:t>13</a:t>
            </a:fld>
            <a:endParaRPr lang="hu-HU"/>
          </a:p>
        </p:txBody>
      </p:sp>
    </p:spTree>
    <p:extLst>
      <p:ext uri="{BB962C8B-B14F-4D97-AF65-F5344CB8AC3E}">
        <p14:creationId xmlns:p14="http://schemas.microsoft.com/office/powerpoint/2010/main" val="1329896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artalom helye 8"/>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1825625"/>
            <a:ext cx="6515100" cy="4351338"/>
          </a:xfrm>
        </p:spPr>
      </p:pic>
      <p:pic>
        <p:nvPicPr>
          <p:cNvPr id="4" name="Tartalom hely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zövegdoboz 2">
            <a:extLst>
              <a:ext uri="{FF2B5EF4-FFF2-40B4-BE49-F238E27FC236}">
                <a16:creationId xmlns:a16="http://schemas.microsoft.com/office/drawing/2014/main" id="{469DF588-5CFD-E121-3B8F-D3C7B2463DC1}"/>
              </a:ext>
            </a:extLst>
          </p:cNvPr>
          <p:cNvSpPr txBox="1"/>
          <p:nvPr/>
        </p:nvSpPr>
        <p:spPr>
          <a:xfrm>
            <a:off x="495954" y="267815"/>
            <a:ext cx="3220358"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3000" b="1" i="1">
                <a:latin typeface="Calibri"/>
                <a:cs typeface="Calibri"/>
              </a:rPr>
              <a:t>Webarchívumok 2.</a:t>
            </a:r>
            <a:endParaRPr lang="hu-HU" sz="3000" i="1">
              <a:latin typeface="Calibri"/>
              <a:cs typeface="Calibri"/>
            </a:endParaRPr>
          </a:p>
        </p:txBody>
      </p:sp>
      <p:sp>
        <p:nvSpPr>
          <p:cNvPr id="5" name="Szövegdoboz 4">
            <a:extLst>
              <a:ext uri="{FF2B5EF4-FFF2-40B4-BE49-F238E27FC236}">
                <a16:creationId xmlns:a16="http://schemas.microsoft.com/office/drawing/2014/main" id="{DB3B52D7-2025-07C9-F375-214A255368C4}"/>
              </a:ext>
            </a:extLst>
          </p:cNvPr>
          <p:cNvSpPr txBox="1"/>
          <p:nvPr/>
        </p:nvSpPr>
        <p:spPr>
          <a:xfrm>
            <a:off x="495954" y="1089627"/>
            <a:ext cx="11098638" cy="46525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000"/>
              </a:spcBef>
            </a:pPr>
            <a:r>
              <a:rPr lang="hu-HU" sz="2000">
                <a:cs typeface="Segoe UI"/>
              </a:rPr>
              <a:t>Az internetes tartalmak archívumait többféle szempont szerint is csoportosíthatjuk.</a:t>
            </a:r>
            <a:r>
              <a:rPr lang="en-US" sz="2000">
                <a:cs typeface="Segoe UI"/>
              </a:rPr>
              <a:t>​</a:t>
            </a:r>
            <a:endParaRPr lang="hu-HU" sz="2000">
              <a:cs typeface="Segoe UI"/>
            </a:endParaRPr>
          </a:p>
          <a:p>
            <a:pPr algn="r">
              <a:spcBef>
                <a:spcPts val="1000"/>
              </a:spcBef>
            </a:pPr>
            <a:r>
              <a:rPr lang="hu-HU" i="1" u="sng">
                <a:solidFill>
                  <a:srgbClr val="0033CC"/>
                </a:solidFill>
                <a:cs typeface="Segoe UI"/>
                <a:hlinkClick r:id="rId4"/>
              </a:rPr>
              <a:t>https://webarchivum.oszk.hu/</a:t>
            </a:r>
            <a:r>
              <a:rPr lang="hu-HU" i="1" u="sng" err="1">
                <a:solidFill>
                  <a:srgbClr val="0033CC"/>
                </a:solidFill>
                <a:cs typeface="Segoe UI"/>
                <a:hlinkClick r:id="rId4"/>
              </a:rPr>
              <a:t>mediawiki</a:t>
            </a:r>
            <a:r>
              <a:rPr lang="hu-HU" i="1" u="sng">
                <a:solidFill>
                  <a:srgbClr val="0033CC"/>
                </a:solidFill>
                <a:cs typeface="Segoe UI"/>
                <a:hlinkClick r:id="rId4"/>
              </a:rPr>
              <a:t>/</a:t>
            </a:r>
            <a:r>
              <a:rPr lang="hu-HU" i="1" u="sng" err="1">
                <a:solidFill>
                  <a:srgbClr val="0033CC"/>
                </a:solidFill>
                <a:cs typeface="Segoe UI"/>
                <a:hlinkClick r:id="rId4"/>
              </a:rPr>
              <a:t>index.php?title</a:t>
            </a:r>
            <a:r>
              <a:rPr lang="hu-HU" i="1" u="sng">
                <a:solidFill>
                  <a:srgbClr val="0033CC"/>
                </a:solidFill>
                <a:cs typeface="Segoe UI"/>
                <a:hlinkClick r:id="rId4"/>
              </a:rPr>
              <a:t>=Archívumtípusok</a:t>
            </a:r>
            <a:r>
              <a:rPr lang="hu-HU" i="1" u="sng">
                <a:solidFill>
                  <a:srgbClr val="0033CC"/>
                </a:solidFill>
              </a:rPr>
              <a:t> </a:t>
            </a:r>
            <a:endParaRPr lang="hu-HU" i="1">
              <a:solidFill>
                <a:srgbClr val="0033CC"/>
              </a:solidFill>
            </a:endParaRPr>
          </a:p>
          <a:p>
            <a:pPr marL="358775" indent="-358775">
              <a:spcBef>
                <a:spcPts val="1000"/>
              </a:spcBef>
              <a:buFont typeface="Wingdings" panose="05000000000000000000" pitchFamily="2" charset="2"/>
              <a:buChar char="q"/>
            </a:pPr>
            <a:r>
              <a:rPr lang="hu-HU" sz="2000" i="1">
                <a:ea typeface="Calibri" panose="020F0502020204030204"/>
                <a:cs typeface="Calibri"/>
              </a:rPr>
              <a:t>A begyűjtés történhet:</a:t>
            </a:r>
            <a:r>
              <a:rPr lang="hu-HU" sz="2000" i="1">
                <a:solidFill>
                  <a:srgbClr val="0033CC"/>
                </a:solidFill>
                <a:ea typeface="Calibri" panose="020F0502020204030204"/>
                <a:cs typeface="Calibri"/>
              </a:rPr>
              <a:t>*</a:t>
            </a:r>
            <a:r>
              <a:rPr lang="en-US" sz="2000" i="1">
                <a:ea typeface="Calibri" panose="020F0502020204030204"/>
                <a:cs typeface="Calibri"/>
              </a:rPr>
              <a:t>​</a:t>
            </a:r>
          </a:p>
          <a:p>
            <a:pPr marL="815975" lvl="1" indent="-358775">
              <a:spcBef>
                <a:spcPts val="500"/>
              </a:spcBef>
              <a:buFont typeface="Wingdings"/>
              <a:buChar char="Ø"/>
            </a:pPr>
            <a:r>
              <a:rPr lang="hu-HU" sz="2000" i="1">
                <a:ea typeface="Calibri" panose="020F0502020204030204"/>
                <a:cs typeface="Calibri"/>
              </a:rPr>
              <a:t>szoftveres robottal (</a:t>
            </a:r>
            <a:r>
              <a:rPr lang="hu-HU" sz="2000" i="1" err="1">
                <a:ea typeface="Calibri" panose="020F0502020204030204"/>
                <a:cs typeface="Calibri"/>
              </a:rPr>
              <a:t>crawler</a:t>
            </a:r>
            <a:r>
              <a:rPr lang="hu-HU" sz="2000" i="1">
                <a:ea typeface="Calibri" panose="020F0502020204030204"/>
                <a:cs typeface="Calibri"/>
              </a:rPr>
              <a:t>) való aratással (</a:t>
            </a:r>
            <a:r>
              <a:rPr lang="hu-HU" sz="2000" i="1" err="1">
                <a:ea typeface="Calibri" panose="020F0502020204030204"/>
                <a:cs typeface="Calibri"/>
              </a:rPr>
              <a:t>harvest</a:t>
            </a:r>
            <a:r>
              <a:rPr lang="hu-HU" sz="2000" i="1">
                <a:ea typeface="Calibri" panose="020F0502020204030204"/>
                <a:cs typeface="Calibri"/>
              </a:rPr>
              <a:t>),</a:t>
            </a:r>
            <a:r>
              <a:rPr lang="en-US" sz="2000" i="1">
                <a:ea typeface="Calibri" panose="020F0502020204030204"/>
                <a:cs typeface="Calibri"/>
              </a:rPr>
              <a:t>​</a:t>
            </a:r>
          </a:p>
          <a:p>
            <a:pPr marL="815975" lvl="1" indent="-358775">
              <a:spcBef>
                <a:spcPts val="500"/>
              </a:spcBef>
              <a:buFont typeface="Wingdings"/>
              <a:buChar char="Ø"/>
            </a:pPr>
            <a:r>
              <a:rPr lang="hu-HU" sz="2000" i="1">
                <a:ea typeface="Calibri" panose="020F0502020204030204"/>
                <a:cs typeface="Calibri"/>
              </a:rPr>
              <a:t>letöltő alkalmazással,</a:t>
            </a:r>
            <a:r>
              <a:rPr lang="en-US" sz="2000" i="1">
                <a:ea typeface="Calibri" panose="020F0502020204030204"/>
                <a:cs typeface="Calibri"/>
              </a:rPr>
              <a:t>​</a:t>
            </a:r>
          </a:p>
          <a:p>
            <a:pPr marL="815975" lvl="1" indent="-358775">
              <a:spcBef>
                <a:spcPts val="500"/>
              </a:spcBef>
              <a:buFont typeface="Wingdings"/>
              <a:buChar char="Ø"/>
            </a:pPr>
            <a:r>
              <a:rPr lang="hu-HU" sz="2000" i="1">
                <a:ea typeface="Calibri" panose="020F0502020204030204"/>
                <a:cs typeface="Calibri"/>
              </a:rPr>
              <a:t>online beküldéssel,</a:t>
            </a:r>
            <a:r>
              <a:rPr lang="en-US" sz="2000" i="1">
                <a:ea typeface="Calibri" panose="020F0502020204030204"/>
                <a:cs typeface="Calibri"/>
              </a:rPr>
              <a:t>​</a:t>
            </a:r>
          </a:p>
          <a:p>
            <a:pPr marL="815975" lvl="1" indent="-358775">
              <a:spcBef>
                <a:spcPts val="500"/>
              </a:spcBef>
              <a:buFont typeface="Wingdings"/>
              <a:buChar char="Ø"/>
            </a:pPr>
            <a:r>
              <a:rPr lang="hu-HU" sz="2000" i="1">
                <a:ea typeface="Calibri" panose="020F0502020204030204"/>
                <a:cs typeface="Calibri"/>
              </a:rPr>
              <a:t>offline beadással is.</a:t>
            </a:r>
            <a:r>
              <a:rPr lang="en-US" sz="2000" i="1">
                <a:ea typeface="Calibri" panose="020F0502020204030204"/>
                <a:cs typeface="Calibri"/>
              </a:rPr>
              <a:t>​</a:t>
            </a:r>
          </a:p>
          <a:p>
            <a:pPr marL="358775" indent="-358775">
              <a:spcBef>
                <a:spcPts val="1000"/>
              </a:spcBef>
              <a:buFont typeface="Wingdings"/>
              <a:buChar char="q"/>
            </a:pPr>
            <a:r>
              <a:rPr lang="hu-HU" sz="2000">
                <a:cs typeface="Arial"/>
              </a:rPr>
              <a:t>Az archivált tartalom tárolására is több megoldás van:</a:t>
            </a:r>
            <a:r>
              <a:rPr lang="en-US" sz="2000">
                <a:cs typeface="Arial"/>
              </a:rPr>
              <a:t>​</a:t>
            </a:r>
          </a:p>
          <a:p>
            <a:pPr marL="881380" lvl="1" indent="-342900">
              <a:spcBef>
                <a:spcPts val="500"/>
              </a:spcBef>
              <a:buFont typeface="Wingdings"/>
              <a:buChar char="Ø"/>
            </a:pPr>
            <a:r>
              <a:rPr lang="hu-HU" sz="2000" i="1">
                <a:cs typeface="Arial"/>
              </a:rPr>
              <a:t>fájlrendszerbe mentés,</a:t>
            </a:r>
            <a:r>
              <a:rPr lang="en-US" sz="2000">
                <a:cs typeface="Arial"/>
              </a:rPr>
              <a:t>​</a:t>
            </a:r>
          </a:p>
          <a:p>
            <a:pPr marL="881380" lvl="1" indent="-342900">
              <a:spcBef>
                <a:spcPts val="500"/>
              </a:spcBef>
              <a:buFont typeface="Wingdings"/>
              <a:buChar char="Ø"/>
            </a:pPr>
            <a:r>
              <a:rPr lang="hu-HU" sz="2000" i="1">
                <a:cs typeface="Arial"/>
              </a:rPr>
              <a:t>archív állományba mentés,</a:t>
            </a:r>
            <a:r>
              <a:rPr lang="en-US" sz="2000">
                <a:cs typeface="Arial"/>
              </a:rPr>
              <a:t>​</a:t>
            </a:r>
          </a:p>
          <a:p>
            <a:pPr marL="881380" lvl="1" indent="-342900">
              <a:spcBef>
                <a:spcPts val="500"/>
              </a:spcBef>
              <a:buFont typeface="Wingdings"/>
              <a:buChar char="Ø"/>
            </a:pPr>
            <a:r>
              <a:rPr lang="hu-HU" sz="2000" i="1">
                <a:cs typeface="Arial"/>
              </a:rPr>
              <a:t>egységes formátumba mentés,</a:t>
            </a:r>
            <a:r>
              <a:rPr lang="en-US" sz="2000">
                <a:cs typeface="Arial"/>
              </a:rPr>
              <a:t>​</a:t>
            </a:r>
          </a:p>
          <a:p>
            <a:pPr marL="881380" lvl="1" indent="-342900">
              <a:spcBef>
                <a:spcPts val="500"/>
              </a:spcBef>
              <a:buFont typeface="Wingdings"/>
              <a:buChar char="Ø"/>
            </a:pPr>
            <a:r>
              <a:rPr lang="hu-HU" sz="2000" i="1">
                <a:cs typeface="Arial"/>
              </a:rPr>
              <a:t>adatbázisba mentés.</a:t>
            </a:r>
          </a:p>
        </p:txBody>
      </p:sp>
      <p:sp>
        <p:nvSpPr>
          <p:cNvPr id="7" name="Szövegdoboz 6">
            <a:extLst>
              <a:ext uri="{FF2B5EF4-FFF2-40B4-BE49-F238E27FC236}">
                <a16:creationId xmlns:a16="http://schemas.microsoft.com/office/drawing/2014/main" id="{8ADA0FC3-AE57-F4A1-C85D-2A974F1295D4}"/>
              </a:ext>
            </a:extLst>
          </p:cNvPr>
          <p:cNvSpPr txBox="1"/>
          <p:nvPr/>
        </p:nvSpPr>
        <p:spPr>
          <a:xfrm>
            <a:off x="6076654" y="5090232"/>
            <a:ext cx="541020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1600">
                <a:solidFill>
                  <a:srgbClr val="0033CC"/>
                </a:solidFill>
              </a:rPr>
              <a:t>* </a:t>
            </a:r>
            <a:r>
              <a:rPr lang="hu-HU" sz="1600" i="1">
                <a:solidFill>
                  <a:srgbClr val="0033CC"/>
                </a:solidFill>
              </a:rPr>
              <a:t>Az első két módszernél egy kliens program kéri le a szerverről a tartalmat (</a:t>
            </a:r>
            <a:r>
              <a:rPr lang="hu-HU" sz="1600" i="1" err="1">
                <a:solidFill>
                  <a:srgbClr val="0033CC"/>
                </a:solidFill>
              </a:rPr>
              <a:t>client-side</a:t>
            </a:r>
            <a:r>
              <a:rPr lang="hu-HU" sz="1600" i="1">
                <a:solidFill>
                  <a:srgbClr val="0033CC"/>
                </a:solidFill>
              </a:rPr>
              <a:t> web </a:t>
            </a:r>
            <a:r>
              <a:rPr lang="hu-HU" sz="1600" i="1" err="1">
                <a:solidFill>
                  <a:srgbClr val="0033CC"/>
                </a:solidFill>
              </a:rPr>
              <a:t>archiving</a:t>
            </a:r>
            <a:r>
              <a:rPr lang="hu-HU" sz="1600" i="1">
                <a:solidFill>
                  <a:srgbClr val="0033CC"/>
                </a:solidFill>
              </a:rPr>
              <a:t>), a harmadiknál a szerver maga küldi azt be az archívumba valamilyen előre egyeztetett megoldással (server-</a:t>
            </a:r>
            <a:r>
              <a:rPr lang="hu-HU" sz="1600" i="1" err="1">
                <a:solidFill>
                  <a:srgbClr val="0033CC"/>
                </a:solidFill>
              </a:rPr>
              <a:t>side</a:t>
            </a:r>
            <a:r>
              <a:rPr lang="hu-HU" sz="1600" i="1">
                <a:solidFill>
                  <a:srgbClr val="0033CC"/>
                </a:solidFill>
              </a:rPr>
              <a:t> web </a:t>
            </a:r>
            <a:r>
              <a:rPr lang="hu-HU" sz="1600" i="1" err="1">
                <a:solidFill>
                  <a:srgbClr val="0033CC"/>
                </a:solidFill>
              </a:rPr>
              <a:t>archiving</a:t>
            </a:r>
            <a:r>
              <a:rPr lang="hu-HU" sz="1600" i="1">
                <a:solidFill>
                  <a:srgbClr val="0033CC"/>
                </a:solidFill>
              </a:rPr>
              <a:t> vagy </a:t>
            </a:r>
            <a:r>
              <a:rPr lang="hu-HU" sz="1600" i="1" err="1">
                <a:solidFill>
                  <a:srgbClr val="0033CC"/>
                </a:solidFill>
              </a:rPr>
              <a:t>transaction-based</a:t>
            </a:r>
            <a:r>
              <a:rPr lang="hu-HU" sz="1600" i="1">
                <a:solidFill>
                  <a:srgbClr val="0033CC"/>
                </a:solidFill>
              </a:rPr>
              <a:t> web </a:t>
            </a:r>
            <a:r>
              <a:rPr lang="hu-HU" sz="1600" i="1" err="1">
                <a:solidFill>
                  <a:srgbClr val="0033CC"/>
                </a:solidFill>
              </a:rPr>
              <a:t>archiving</a:t>
            </a:r>
            <a:r>
              <a:rPr lang="hu-HU" sz="1600" i="1">
                <a:solidFill>
                  <a:srgbClr val="0033CC"/>
                </a:solidFill>
              </a:rPr>
              <a:t>).</a:t>
            </a:r>
            <a:endParaRPr lang="hu-HU" sz="1600"/>
          </a:p>
        </p:txBody>
      </p:sp>
      <p:sp>
        <p:nvSpPr>
          <p:cNvPr id="8" name="Dia számának helye 7"/>
          <p:cNvSpPr>
            <a:spLocks noGrp="1"/>
          </p:cNvSpPr>
          <p:nvPr>
            <p:ph type="sldNum" sz="quarter" idx="12"/>
          </p:nvPr>
        </p:nvSpPr>
        <p:spPr/>
        <p:txBody>
          <a:bodyPr/>
          <a:lstStyle/>
          <a:p>
            <a:fld id="{48B942F4-7C9B-445F-A07F-288174DF386B}" type="slidenum">
              <a:rPr lang="hu-HU" smtClean="0"/>
              <a:t>14</a:t>
            </a:fld>
            <a:endParaRPr lang="hu-HU"/>
          </a:p>
        </p:txBody>
      </p:sp>
    </p:spTree>
    <p:extLst>
      <p:ext uri="{BB962C8B-B14F-4D97-AF65-F5344CB8AC3E}">
        <p14:creationId xmlns:p14="http://schemas.microsoft.com/office/powerpoint/2010/main" val="3601056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artalom helye 8"/>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1825625"/>
            <a:ext cx="6515100" cy="4351338"/>
          </a:xfrm>
        </p:spPr>
      </p:pic>
      <p:pic>
        <p:nvPicPr>
          <p:cNvPr id="4" name="Tartalom hely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zövegdoboz 2">
            <a:extLst>
              <a:ext uri="{FF2B5EF4-FFF2-40B4-BE49-F238E27FC236}">
                <a16:creationId xmlns:a16="http://schemas.microsoft.com/office/drawing/2014/main" id="{469DF588-5CFD-E121-3B8F-D3C7B2463DC1}"/>
              </a:ext>
            </a:extLst>
          </p:cNvPr>
          <p:cNvSpPr txBox="1"/>
          <p:nvPr/>
        </p:nvSpPr>
        <p:spPr>
          <a:xfrm>
            <a:off x="514531" y="275082"/>
            <a:ext cx="3280229"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3000" b="1" i="1">
                <a:latin typeface="Calibri"/>
                <a:cs typeface="Calibri"/>
              </a:rPr>
              <a:t>Webarchívumok 3.</a:t>
            </a:r>
          </a:p>
        </p:txBody>
      </p:sp>
      <p:sp>
        <p:nvSpPr>
          <p:cNvPr id="5" name="Szövegdoboz 4">
            <a:extLst>
              <a:ext uri="{FF2B5EF4-FFF2-40B4-BE49-F238E27FC236}">
                <a16:creationId xmlns:a16="http://schemas.microsoft.com/office/drawing/2014/main" id="{20B75FD4-CF48-BEC4-B0A3-4B825C454CB7}"/>
              </a:ext>
            </a:extLst>
          </p:cNvPr>
          <p:cNvSpPr txBox="1"/>
          <p:nvPr/>
        </p:nvSpPr>
        <p:spPr>
          <a:xfrm>
            <a:off x="514530" y="1104162"/>
            <a:ext cx="11070917" cy="52347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58775" indent="-358775">
              <a:spcBef>
                <a:spcPts val="1000"/>
              </a:spcBef>
              <a:buFont typeface="Wingdings"/>
              <a:buChar char="q"/>
            </a:pPr>
            <a:r>
              <a:rPr lang="hu-HU" sz="2000">
                <a:cs typeface="Arial"/>
              </a:rPr>
              <a:t>A gyűjtőkör lehet:</a:t>
            </a:r>
            <a:r>
              <a:rPr lang="en-US" sz="2000">
                <a:cs typeface="Arial"/>
              </a:rPr>
              <a:t>​</a:t>
            </a:r>
            <a:endParaRPr lang="hu-HU">
              <a:cs typeface="Calibri" panose="020F0502020204030204"/>
            </a:endParaRPr>
          </a:p>
          <a:p>
            <a:pPr marL="881380" lvl="1" indent="-342900">
              <a:spcBef>
                <a:spcPts val="500"/>
              </a:spcBef>
              <a:buFont typeface="Wingdings"/>
              <a:buChar char="Ø"/>
            </a:pPr>
            <a:r>
              <a:rPr lang="hu-HU" sz="2000" i="1">
                <a:cs typeface="Arial"/>
              </a:rPr>
              <a:t>szelektív (</a:t>
            </a:r>
            <a:r>
              <a:rPr lang="hu-HU" sz="2000" i="1" err="1">
                <a:cs typeface="Arial"/>
              </a:rPr>
              <a:t>focused</a:t>
            </a:r>
            <a:r>
              <a:rPr lang="hu-HU" sz="2000" i="1">
                <a:cs typeface="Arial"/>
              </a:rPr>
              <a:t> </a:t>
            </a:r>
            <a:r>
              <a:rPr lang="hu-HU" sz="2000" i="1" err="1">
                <a:cs typeface="Arial"/>
              </a:rPr>
              <a:t>crawl</a:t>
            </a:r>
            <a:r>
              <a:rPr lang="hu-HU" sz="2000" i="1">
                <a:cs typeface="Arial"/>
              </a:rPr>
              <a:t>): tágabb vagy szűkebb témakörök, események, internetes műfajok;</a:t>
            </a:r>
            <a:r>
              <a:rPr lang="en-US" sz="2000">
                <a:cs typeface="Arial"/>
              </a:rPr>
              <a:t>​</a:t>
            </a:r>
          </a:p>
          <a:p>
            <a:pPr marL="881380" lvl="1" indent="-342900">
              <a:spcBef>
                <a:spcPts val="500"/>
              </a:spcBef>
              <a:buFont typeface="Wingdings"/>
              <a:buChar char="Ø"/>
            </a:pPr>
            <a:r>
              <a:rPr lang="hu-HU" sz="2000" i="1">
                <a:cs typeface="Arial"/>
              </a:rPr>
              <a:t>teljes körű (</a:t>
            </a:r>
            <a:r>
              <a:rPr lang="hu-HU" sz="2000" i="1" err="1">
                <a:cs typeface="Arial"/>
              </a:rPr>
              <a:t>broad</a:t>
            </a:r>
            <a:r>
              <a:rPr lang="hu-HU" sz="2000" i="1">
                <a:cs typeface="Arial"/>
              </a:rPr>
              <a:t> </a:t>
            </a:r>
            <a:r>
              <a:rPr lang="hu-HU" sz="2000" i="1" err="1">
                <a:cs typeface="Arial"/>
              </a:rPr>
              <a:t>crawl</a:t>
            </a:r>
            <a:r>
              <a:rPr lang="hu-HU" sz="2000" i="1">
                <a:cs typeface="Arial"/>
              </a:rPr>
              <a:t>): világ- vagy világrész-méretű, nemzeti szintű, egyéb felső </a:t>
            </a:r>
            <a:r>
              <a:rPr lang="hu-HU" sz="2000" i="1" err="1">
                <a:cs typeface="Arial"/>
              </a:rPr>
              <a:t>domén</a:t>
            </a:r>
            <a:r>
              <a:rPr lang="hu-HU" sz="2000" i="1">
                <a:cs typeface="Arial"/>
              </a:rPr>
              <a:t> szintű.</a:t>
            </a:r>
            <a:r>
              <a:rPr lang="en-US" sz="2000">
                <a:cs typeface="Arial"/>
              </a:rPr>
              <a:t>​</a:t>
            </a:r>
          </a:p>
          <a:p>
            <a:pPr marL="358775" indent="-358775">
              <a:spcBef>
                <a:spcPts val="1000"/>
              </a:spcBef>
              <a:buFont typeface="Wingdings"/>
              <a:buChar char="q"/>
            </a:pPr>
            <a:r>
              <a:rPr lang="hu-HU" sz="2000">
                <a:cs typeface="Arial"/>
              </a:rPr>
              <a:t>Az archiváló kiléte és az archiválás célja szerint megkülönböztetünk:</a:t>
            </a:r>
            <a:r>
              <a:rPr lang="en-US" sz="2000">
                <a:cs typeface="Arial"/>
              </a:rPr>
              <a:t>​</a:t>
            </a:r>
          </a:p>
          <a:p>
            <a:pPr marL="881380" lvl="1" indent="-342900">
              <a:spcBef>
                <a:spcPts val="500"/>
              </a:spcBef>
              <a:buFont typeface="Wingdings"/>
              <a:buChar char="Ø"/>
            </a:pPr>
            <a:r>
              <a:rPr lang="hu-HU" sz="2000" i="1">
                <a:cs typeface="Arial"/>
              </a:rPr>
              <a:t>magán, </a:t>
            </a:r>
            <a:r>
              <a:rPr lang="en-US" sz="2000">
                <a:cs typeface="Arial"/>
              </a:rPr>
              <a:t>​</a:t>
            </a:r>
          </a:p>
          <a:p>
            <a:pPr marL="881380" lvl="1" indent="-342900">
              <a:spcBef>
                <a:spcPts val="500"/>
              </a:spcBef>
              <a:buFont typeface="Wingdings"/>
              <a:buChar char="Ø"/>
            </a:pPr>
            <a:r>
              <a:rPr lang="hu-HU" sz="2000" i="1">
                <a:cs typeface="Arial"/>
              </a:rPr>
              <a:t>céges, </a:t>
            </a:r>
            <a:r>
              <a:rPr lang="en-US" sz="2000">
                <a:cs typeface="Arial"/>
              </a:rPr>
              <a:t>​</a:t>
            </a:r>
          </a:p>
          <a:p>
            <a:pPr marL="881380" lvl="1" indent="-342900">
              <a:spcBef>
                <a:spcPts val="500"/>
              </a:spcBef>
              <a:buFont typeface="Wingdings"/>
              <a:buChar char="Ø"/>
            </a:pPr>
            <a:r>
              <a:rPr lang="hu-HU" sz="2000" i="1">
                <a:cs typeface="Arial"/>
              </a:rPr>
              <a:t>intézményi vagy szervezeti,</a:t>
            </a:r>
            <a:r>
              <a:rPr lang="en-US" sz="2000">
                <a:cs typeface="Arial"/>
              </a:rPr>
              <a:t>​</a:t>
            </a:r>
          </a:p>
          <a:p>
            <a:pPr marL="881380" lvl="1" indent="-342900">
              <a:spcBef>
                <a:spcPts val="500"/>
              </a:spcBef>
              <a:buFont typeface="Wingdings"/>
              <a:buChar char="Ø"/>
            </a:pPr>
            <a:r>
              <a:rPr lang="hu-HU" sz="2000" i="1">
                <a:cs typeface="Arial"/>
              </a:rPr>
              <a:t>országos vagy nemzeti archívumokat.</a:t>
            </a:r>
            <a:r>
              <a:rPr lang="en-US" sz="2000">
                <a:cs typeface="Arial"/>
              </a:rPr>
              <a:t>​</a:t>
            </a:r>
          </a:p>
          <a:p>
            <a:pPr marL="358775" indent="-358775">
              <a:spcBef>
                <a:spcPts val="1000"/>
              </a:spcBef>
              <a:buFont typeface="Wingdings"/>
              <a:buChar char="q"/>
            </a:pPr>
            <a:r>
              <a:rPr lang="hu-HU" sz="2000">
                <a:cs typeface="Arial"/>
              </a:rPr>
              <a:t>Végül pedig az idődimenzió alapján is osztályozhatjuk őket: </a:t>
            </a:r>
            <a:r>
              <a:rPr lang="en-US" sz="2000">
                <a:cs typeface="Arial"/>
              </a:rPr>
              <a:t>​</a:t>
            </a:r>
          </a:p>
          <a:p>
            <a:pPr marL="881380" lvl="1" indent="-342900">
              <a:spcBef>
                <a:spcPts val="500"/>
              </a:spcBef>
              <a:buFont typeface="Wingdings"/>
              <a:buChar char="Ø"/>
            </a:pPr>
            <a:r>
              <a:rPr lang="hu-HU" sz="2000" i="1">
                <a:cs typeface="Arial"/>
              </a:rPr>
              <a:t>beszélhetünk ismétlődő mentésekből építkező és minden korábbi állapotot hosszú távon </a:t>
            </a:r>
            <a:r>
              <a:rPr lang="en-US" sz="2000">
                <a:cs typeface="Arial"/>
              </a:rPr>
              <a:t>​</a:t>
            </a:r>
            <a:br>
              <a:rPr lang="en-US" sz="2000">
                <a:cs typeface="Arial"/>
              </a:rPr>
            </a:br>
            <a:r>
              <a:rPr lang="hu-HU" sz="2000" i="1">
                <a:cs typeface="Arial"/>
              </a:rPr>
              <a:t>megőrző gyűjteményekről; </a:t>
            </a:r>
            <a:r>
              <a:rPr lang="en-US" sz="2000">
                <a:cs typeface="Arial"/>
              </a:rPr>
              <a:t>​</a:t>
            </a:r>
          </a:p>
          <a:p>
            <a:pPr marL="881380" lvl="1" indent="-342900">
              <a:spcBef>
                <a:spcPts val="500"/>
              </a:spcBef>
              <a:buFont typeface="Wingdings"/>
              <a:buChar char="Ø"/>
            </a:pPr>
            <a:r>
              <a:rPr lang="hu-HU" sz="2000" i="1">
                <a:cs typeface="Arial"/>
              </a:rPr>
              <a:t>ismétlődő mentésekre alapozott, de csak az utolsó állapotot tároló rendszerekről;</a:t>
            </a:r>
            <a:r>
              <a:rPr lang="en-US" sz="2000">
                <a:cs typeface="Arial"/>
              </a:rPr>
              <a:t>​</a:t>
            </a:r>
          </a:p>
          <a:p>
            <a:pPr marL="881380" lvl="1" indent="-342900">
              <a:spcBef>
                <a:spcPts val="500"/>
              </a:spcBef>
              <a:buFont typeface="Wingdings"/>
              <a:buChar char="Ø"/>
            </a:pPr>
            <a:r>
              <a:rPr lang="hu-HU" sz="2000" i="1">
                <a:cs typeface="Arial"/>
              </a:rPr>
              <a:t>kisebb egyedi (</a:t>
            </a:r>
            <a:r>
              <a:rPr lang="hu-HU" sz="2000" i="1" err="1">
                <a:cs typeface="Arial"/>
              </a:rPr>
              <a:t>micro</a:t>
            </a:r>
            <a:r>
              <a:rPr lang="hu-HU" sz="2000" i="1">
                <a:cs typeface="Arial"/>
              </a:rPr>
              <a:t> </a:t>
            </a:r>
            <a:r>
              <a:rPr lang="hu-HU" sz="2000" i="1" err="1">
                <a:cs typeface="Arial"/>
              </a:rPr>
              <a:t>archiving</a:t>
            </a:r>
            <a:r>
              <a:rPr lang="hu-HU" sz="2000" i="1">
                <a:cs typeface="Arial"/>
              </a:rPr>
              <a:t>) vagy alkalmi mentésekről (</a:t>
            </a:r>
            <a:r>
              <a:rPr lang="hu-HU" sz="2000" i="1" err="1">
                <a:cs typeface="Arial"/>
              </a:rPr>
              <a:t>archive-on-demand</a:t>
            </a:r>
            <a:r>
              <a:rPr lang="hu-HU" sz="2000" i="1">
                <a:cs typeface="Arial"/>
              </a:rPr>
              <a:t>), például a </a:t>
            </a:r>
            <a:r>
              <a:rPr lang="hu-HU" sz="2000">
                <a:cs typeface="Arial"/>
              </a:rPr>
              <a:t>​</a:t>
            </a:r>
            <a:br>
              <a:rPr lang="hu-HU" sz="2000">
                <a:cs typeface="Arial"/>
              </a:rPr>
            </a:br>
            <a:r>
              <a:rPr lang="hu-HU" sz="2000" i="1">
                <a:cs typeface="Arial"/>
              </a:rPr>
              <a:t>stabil </a:t>
            </a:r>
            <a:r>
              <a:rPr lang="hu-HU" sz="2000" i="1" err="1">
                <a:cs typeface="Arial"/>
              </a:rPr>
              <a:t>hivatkozhatóság</a:t>
            </a:r>
            <a:r>
              <a:rPr lang="hu-HU" sz="2000" i="1">
                <a:cs typeface="Arial"/>
              </a:rPr>
              <a:t> céljából.</a:t>
            </a:r>
            <a:r>
              <a:rPr lang="hu-HU" sz="2000">
                <a:cs typeface="Arial"/>
              </a:rPr>
              <a:t>​</a:t>
            </a:r>
          </a:p>
        </p:txBody>
      </p:sp>
      <p:sp>
        <p:nvSpPr>
          <p:cNvPr id="6" name="Dia számának helye 5"/>
          <p:cNvSpPr>
            <a:spLocks noGrp="1"/>
          </p:cNvSpPr>
          <p:nvPr>
            <p:ph type="sldNum" sz="quarter" idx="12"/>
          </p:nvPr>
        </p:nvSpPr>
        <p:spPr/>
        <p:txBody>
          <a:bodyPr/>
          <a:lstStyle/>
          <a:p>
            <a:fld id="{48B942F4-7C9B-445F-A07F-288174DF386B}" type="slidenum">
              <a:rPr lang="hu-HU" smtClean="0"/>
              <a:t>15</a:t>
            </a:fld>
            <a:endParaRPr lang="hu-HU"/>
          </a:p>
        </p:txBody>
      </p:sp>
    </p:spTree>
    <p:extLst>
      <p:ext uri="{BB962C8B-B14F-4D97-AF65-F5344CB8AC3E}">
        <p14:creationId xmlns:p14="http://schemas.microsoft.com/office/powerpoint/2010/main" val="221752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artalom helye 8"/>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1825625"/>
            <a:ext cx="6515100" cy="4351338"/>
          </a:xfrm>
        </p:spPr>
      </p:pic>
      <p:pic>
        <p:nvPicPr>
          <p:cNvPr id="4" name="Tartalom hely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zövegdoboz 2">
            <a:extLst>
              <a:ext uri="{FF2B5EF4-FFF2-40B4-BE49-F238E27FC236}">
                <a16:creationId xmlns:a16="http://schemas.microsoft.com/office/drawing/2014/main" id="{469DF588-5CFD-E121-3B8F-D3C7B2463DC1}"/>
              </a:ext>
            </a:extLst>
          </p:cNvPr>
          <p:cNvSpPr txBox="1"/>
          <p:nvPr/>
        </p:nvSpPr>
        <p:spPr>
          <a:xfrm>
            <a:off x="523385" y="273177"/>
            <a:ext cx="3161647"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3000" b="1" i="1">
                <a:latin typeface="Calibri"/>
                <a:cs typeface="Calibri"/>
              </a:rPr>
              <a:t>Webarchívumok 4.</a:t>
            </a:r>
            <a:endParaRPr lang="hu-HU" sz="3000" i="1">
              <a:latin typeface="Calibri"/>
              <a:cs typeface="Calibri"/>
            </a:endParaRPr>
          </a:p>
        </p:txBody>
      </p:sp>
      <p:sp>
        <p:nvSpPr>
          <p:cNvPr id="5" name="Szövegdoboz 4">
            <a:extLst>
              <a:ext uri="{FF2B5EF4-FFF2-40B4-BE49-F238E27FC236}">
                <a16:creationId xmlns:a16="http://schemas.microsoft.com/office/drawing/2014/main" id="{5DD4D28E-CD66-10B7-9402-8164DBB04F03}"/>
              </a:ext>
            </a:extLst>
          </p:cNvPr>
          <p:cNvSpPr txBox="1"/>
          <p:nvPr/>
        </p:nvSpPr>
        <p:spPr>
          <a:xfrm>
            <a:off x="523384" y="1100352"/>
            <a:ext cx="4543916" cy="5529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Bef>
                <a:spcPts val="1000"/>
              </a:spcBef>
              <a:buFont typeface="Wingdings"/>
              <a:buChar char="q"/>
            </a:pPr>
            <a:r>
              <a:rPr lang="hu-HU" sz="2000">
                <a:cs typeface="Arial"/>
              </a:rPr>
              <a:t>A tartalom lementése csak egy, </a:t>
            </a:r>
            <a:r>
              <a:rPr lang="en-US" sz="2000">
                <a:cs typeface="Arial"/>
              </a:rPr>
              <a:t>​</a:t>
            </a:r>
            <a:r>
              <a:rPr lang="hu-HU" sz="2000">
                <a:cs typeface="Arial"/>
              </a:rPr>
              <a:t>és nem is a legelső fázisa a webarchívumok </a:t>
            </a:r>
            <a:br>
              <a:rPr lang="hu-HU" sz="2000">
                <a:cs typeface="Arial"/>
              </a:rPr>
            </a:br>
            <a:r>
              <a:rPr lang="hu-HU" sz="2000">
                <a:cs typeface="Arial"/>
              </a:rPr>
              <a:t>munkafolyamatainak:</a:t>
            </a:r>
          </a:p>
          <a:p>
            <a:pPr marL="800100" lvl="1" indent="-342900">
              <a:spcBef>
                <a:spcPts val="500"/>
              </a:spcBef>
              <a:buFont typeface="Wingdings" panose="05000000000000000000" pitchFamily="2" charset="2"/>
              <a:buChar char="Ø"/>
            </a:pPr>
            <a:r>
              <a:rPr lang="hu-HU" sz="2000" i="1">
                <a:cs typeface="Arial"/>
              </a:rPr>
              <a:t>megelőzi egy válogatási, (esetleg) engedélykérési tevékenység, </a:t>
            </a:r>
          </a:p>
          <a:p>
            <a:pPr marL="800100" lvl="1" indent="-342900">
              <a:spcBef>
                <a:spcPts val="500"/>
              </a:spcBef>
              <a:buFont typeface="Wingdings" panose="05000000000000000000" pitchFamily="2" charset="2"/>
              <a:buChar char="Ø"/>
            </a:pPr>
            <a:r>
              <a:rPr lang="hu-HU" sz="2000" i="1">
                <a:cs typeface="Arial"/>
              </a:rPr>
              <a:t>az archiváló szoftver paraméterezése,</a:t>
            </a:r>
          </a:p>
          <a:p>
            <a:pPr marL="800100" lvl="1" indent="-342900">
              <a:spcBef>
                <a:spcPts val="500"/>
              </a:spcBef>
              <a:buFont typeface="Wingdings" panose="05000000000000000000" pitchFamily="2" charset="2"/>
              <a:buChar char="Ø"/>
            </a:pPr>
            <a:r>
              <a:rPr lang="hu-HU" sz="2000" i="1">
                <a:cs typeface="Arial"/>
              </a:rPr>
              <a:t>az archiválás után a mentett </a:t>
            </a:r>
            <a:br>
              <a:rPr lang="hu-HU" sz="2000" i="1">
                <a:cs typeface="Arial"/>
              </a:rPr>
            </a:br>
            <a:r>
              <a:rPr lang="hu-HU" sz="2000" i="1">
                <a:cs typeface="Arial"/>
              </a:rPr>
              <a:t>tartalom minőségellenőrzése,</a:t>
            </a:r>
          </a:p>
          <a:p>
            <a:pPr marL="800100" lvl="1" indent="-342900">
              <a:spcBef>
                <a:spcPts val="500"/>
              </a:spcBef>
              <a:buFont typeface="Wingdings" panose="05000000000000000000" pitchFamily="2" charset="2"/>
              <a:buChar char="Ø"/>
            </a:pPr>
            <a:r>
              <a:rPr lang="hu-HU" sz="2000" i="1">
                <a:cs typeface="Arial"/>
              </a:rPr>
              <a:t>majd szolgáltatható állapotba </a:t>
            </a:r>
            <a:br>
              <a:rPr lang="hu-HU" sz="2000" i="1">
                <a:cs typeface="Arial"/>
              </a:rPr>
            </a:br>
            <a:r>
              <a:rPr lang="hu-HU" sz="2000" i="1">
                <a:cs typeface="Arial"/>
              </a:rPr>
              <a:t>hozása következik (pl. hibajavítás, </a:t>
            </a:r>
            <a:r>
              <a:rPr lang="hu-HU" sz="2000" i="1" err="1">
                <a:cs typeface="Arial"/>
              </a:rPr>
              <a:t>metaadatolás</a:t>
            </a:r>
            <a:r>
              <a:rPr lang="hu-HU" sz="2000" i="1">
                <a:cs typeface="Arial"/>
              </a:rPr>
              <a:t>, indexelés). </a:t>
            </a:r>
          </a:p>
          <a:p>
            <a:pPr marL="342900" lvl="1" indent="-342900">
              <a:spcBef>
                <a:spcPts val="1000"/>
              </a:spcBef>
              <a:buFont typeface="Wingdings"/>
              <a:buChar char="q"/>
            </a:pPr>
            <a:r>
              <a:rPr lang="en-US" sz="2000">
                <a:cs typeface="Arial"/>
              </a:rPr>
              <a:t>​</a:t>
            </a:r>
            <a:r>
              <a:rPr lang="hu-HU" sz="2000">
                <a:cs typeface="Arial"/>
              </a:rPr>
              <a:t>Kiegészítő folyamatok (pl. oldalkép készítés).</a:t>
            </a:r>
          </a:p>
          <a:p>
            <a:pPr marL="342900" lvl="1" indent="-342900">
              <a:spcBef>
                <a:spcPts val="1000"/>
              </a:spcBef>
              <a:buFont typeface="Wingdings"/>
              <a:buChar char="q"/>
            </a:pPr>
            <a:r>
              <a:rPr lang="hu-HU" sz="2000">
                <a:cs typeface="Arial"/>
              </a:rPr>
              <a:t>Hosszú távú megőrzés.</a:t>
            </a:r>
          </a:p>
        </p:txBody>
      </p:sp>
      <p:pic>
        <p:nvPicPr>
          <p:cNvPr id="6" name="Kép 5" descr="A képen szöveg, diagram, képernyőkép, Betűtípus látható&#10;&#10;Automatikusan generált leírás">
            <a:extLst>
              <a:ext uri="{FF2B5EF4-FFF2-40B4-BE49-F238E27FC236}">
                <a16:creationId xmlns:a16="http://schemas.microsoft.com/office/drawing/2014/main" id="{269A2C92-C5D9-AD19-4EB7-7ED6A0137EF7}"/>
              </a:ext>
            </a:extLst>
          </p:cNvPr>
          <p:cNvPicPr>
            <a:picLocks noChangeAspect="1"/>
          </p:cNvPicPr>
          <p:nvPr/>
        </p:nvPicPr>
        <p:blipFill>
          <a:blip r:embed="rId4"/>
          <a:stretch>
            <a:fillRect/>
          </a:stretch>
        </p:blipFill>
        <p:spPr>
          <a:xfrm>
            <a:off x="5067300" y="525503"/>
            <a:ext cx="7124700" cy="5651460"/>
          </a:xfrm>
          <a:prstGeom prst="rect">
            <a:avLst/>
          </a:prstGeom>
        </p:spPr>
      </p:pic>
      <p:sp>
        <p:nvSpPr>
          <p:cNvPr id="7" name="Dia számának helye 6"/>
          <p:cNvSpPr>
            <a:spLocks noGrp="1"/>
          </p:cNvSpPr>
          <p:nvPr>
            <p:ph type="sldNum" sz="quarter" idx="12"/>
          </p:nvPr>
        </p:nvSpPr>
        <p:spPr/>
        <p:txBody>
          <a:bodyPr/>
          <a:lstStyle/>
          <a:p>
            <a:fld id="{48B942F4-7C9B-445F-A07F-288174DF386B}" type="slidenum">
              <a:rPr lang="hu-HU" smtClean="0"/>
              <a:t>16</a:t>
            </a:fld>
            <a:endParaRPr lang="hu-HU"/>
          </a:p>
        </p:txBody>
      </p:sp>
    </p:spTree>
    <p:extLst>
      <p:ext uri="{BB962C8B-B14F-4D97-AF65-F5344CB8AC3E}">
        <p14:creationId xmlns:p14="http://schemas.microsoft.com/office/powerpoint/2010/main" val="69130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artalom helye 8"/>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1825625"/>
            <a:ext cx="6515100" cy="4351338"/>
          </a:xfrm>
        </p:spPr>
      </p:pic>
      <p:pic>
        <p:nvPicPr>
          <p:cNvPr id="4" name="Tartalom hely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zövegdoboz 2">
            <a:extLst>
              <a:ext uri="{FF2B5EF4-FFF2-40B4-BE49-F238E27FC236}">
                <a16:creationId xmlns:a16="http://schemas.microsoft.com/office/drawing/2014/main" id="{EBA6CE5D-3769-4887-5AEF-159769D3E61E}"/>
              </a:ext>
            </a:extLst>
          </p:cNvPr>
          <p:cNvSpPr txBox="1"/>
          <p:nvPr/>
        </p:nvSpPr>
        <p:spPr>
          <a:xfrm>
            <a:off x="523674" y="280101"/>
            <a:ext cx="3813628"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3000" b="1" i="1">
                <a:latin typeface="Calibri"/>
                <a:cs typeface="Calibri"/>
              </a:rPr>
              <a:t>OSZK Webarchívum 1.</a:t>
            </a:r>
          </a:p>
        </p:txBody>
      </p:sp>
      <p:sp>
        <p:nvSpPr>
          <p:cNvPr id="5" name="Szövegdoboz 4">
            <a:extLst>
              <a:ext uri="{FF2B5EF4-FFF2-40B4-BE49-F238E27FC236}">
                <a16:creationId xmlns:a16="http://schemas.microsoft.com/office/drawing/2014/main" id="{26840FFA-744B-BBBF-6F50-7F204D78D158}"/>
              </a:ext>
            </a:extLst>
          </p:cNvPr>
          <p:cNvSpPr txBox="1"/>
          <p:nvPr/>
        </p:nvSpPr>
        <p:spPr>
          <a:xfrm>
            <a:off x="523674" y="1068097"/>
            <a:ext cx="11061773" cy="47218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58775" indent="-358775">
              <a:spcBef>
                <a:spcPts val="1000"/>
              </a:spcBef>
              <a:buFont typeface="Wingdings"/>
              <a:buChar char="q"/>
            </a:pPr>
            <a:r>
              <a:rPr lang="hu-HU" sz="2000">
                <a:ea typeface="+mn-lt"/>
                <a:cs typeface="+mn-lt"/>
              </a:rPr>
              <a:t>Drótos László 2006-ban javasolta egy Magyar Internet Archívum (MIA) létrehozását, azonban az a kezdeményezés akkor még kifulladt.</a:t>
            </a:r>
            <a:endParaRPr lang="hu-HU" sz="2000">
              <a:ea typeface="+mn-lt"/>
              <a:cs typeface="Arial"/>
            </a:endParaRPr>
          </a:p>
          <a:p>
            <a:pPr marL="358775" indent="-358775">
              <a:spcBef>
                <a:spcPts val="1000"/>
              </a:spcBef>
              <a:buFont typeface="Wingdings"/>
              <a:buChar char="q"/>
            </a:pPr>
            <a:r>
              <a:rPr lang="hu-HU" sz="2000">
                <a:ea typeface="+mn-lt"/>
                <a:cs typeface="+mn-lt"/>
              </a:rPr>
              <a:t>Az OSZK fejlesztési projektjének keretében indulhatott el 2017-től a kísérlet a webarchiválás hazai meghonosítására és a nemzeti webarchívum létrehozására,</a:t>
            </a:r>
            <a:r>
              <a:rPr lang="hu-HU" sz="2000" i="1">
                <a:solidFill>
                  <a:srgbClr val="0033CC"/>
                </a:solidFill>
                <a:ea typeface="+mn-lt"/>
                <a:cs typeface="+mn-lt"/>
              </a:rPr>
              <a:t>*</a:t>
            </a:r>
            <a:r>
              <a:rPr lang="hu-HU" sz="2000">
                <a:ea typeface="+mn-lt"/>
                <a:cs typeface="+mn-lt"/>
              </a:rPr>
              <a:t> 2020-ban megteremtődött a jogi háttér,</a:t>
            </a:r>
            <a:r>
              <a:rPr lang="hu-HU" sz="2000" i="1">
                <a:solidFill>
                  <a:srgbClr val="0033CC"/>
                </a:solidFill>
                <a:ea typeface="+mn-lt"/>
                <a:cs typeface="+mn-lt"/>
              </a:rPr>
              <a:t>**</a:t>
            </a:r>
            <a:r>
              <a:rPr lang="hu-HU" sz="2000">
                <a:ea typeface="+mn-lt"/>
                <a:cs typeface="+mn-lt"/>
              </a:rPr>
              <a:t> és mindezek eredményeképpen 2021-től már alapfeladatává is vált a nemzeti könyvtárnak ez a tevékenység.</a:t>
            </a:r>
            <a:endParaRPr lang="hu-HU" sz="2000">
              <a:cs typeface="Calibri"/>
            </a:endParaRPr>
          </a:p>
          <a:p>
            <a:pPr marL="815975" lvl="1" indent="-358775">
              <a:spcBef>
                <a:spcPts val="500"/>
              </a:spcBef>
              <a:buFont typeface="Wingdings"/>
              <a:buChar char="Ø"/>
            </a:pPr>
            <a:r>
              <a:rPr lang="hu-HU" sz="2000" i="1">
                <a:ea typeface="+mn-lt"/>
                <a:cs typeface="+mn-lt"/>
              </a:rPr>
              <a:t>Ez nem jelenti, hogy már minden folyamat jól kidolgozott, még mindig jelentős a kutatási-fejlesztési tevékenység aránya, és még egy ideig az is marad.</a:t>
            </a:r>
            <a:r>
              <a:rPr lang="hu-HU" sz="2000" i="1">
                <a:solidFill>
                  <a:srgbClr val="0033CC"/>
                </a:solidFill>
                <a:ea typeface="+mn-lt"/>
                <a:cs typeface="+mn-lt"/>
              </a:rPr>
              <a:t>***</a:t>
            </a:r>
            <a:endParaRPr lang="hu-HU" sz="2000" i="1">
              <a:ea typeface="Calibri" panose="020F0502020204030204"/>
              <a:cs typeface="Arial"/>
            </a:endParaRPr>
          </a:p>
          <a:p>
            <a:pPr marL="815975" lvl="1" indent="-358775">
              <a:spcBef>
                <a:spcPts val="500"/>
              </a:spcBef>
              <a:buFont typeface="Wingdings"/>
              <a:buChar char="Ø"/>
            </a:pPr>
            <a:r>
              <a:rPr lang="hu-HU" sz="2000" i="1">
                <a:ea typeface="+mn-lt"/>
                <a:cs typeface="+mn-lt"/>
              </a:rPr>
              <a:t>Cél, hogy reprezentatív képet nyújtson az egy adott időszakban nyilvánosan elérhető, magyarok által készített vagy a magyar közönségnek szánt és a kulturális örökség részét képező online tartalomkínálatról, a hungarikumok körébe tartozó elektronikus dokumentumokról.</a:t>
            </a:r>
          </a:p>
          <a:p>
            <a:pPr marL="815975" lvl="1" indent="-358775">
              <a:spcBef>
                <a:spcPts val="500"/>
              </a:spcBef>
              <a:buFont typeface="Wingdings"/>
              <a:buChar char="Ø"/>
            </a:pPr>
            <a:r>
              <a:rPr lang="hu-HU" sz="2000" i="1">
                <a:ea typeface="+mn-lt"/>
                <a:cs typeface="+mn-lt"/>
              </a:rPr>
              <a:t>Az elsődleges gyűjtőkör a tudományos, kulturális, oktatási, illetve közéleti jellegű nyilvános webes tartalmak, a cél pedig a digitális formában keletkezett és terjesztett dokumentumok, információforrások megőrzése és kutathatóvá tétele.</a:t>
            </a:r>
            <a:r>
              <a:rPr lang="en-US" sz="2000" i="1">
                <a:ea typeface="+mn-lt"/>
                <a:cs typeface="+mn-lt"/>
              </a:rPr>
              <a:t>​</a:t>
            </a:r>
          </a:p>
        </p:txBody>
      </p:sp>
      <p:sp>
        <p:nvSpPr>
          <p:cNvPr id="6" name="Szövegdoboz 5">
            <a:extLst>
              <a:ext uri="{FF2B5EF4-FFF2-40B4-BE49-F238E27FC236}">
                <a16:creationId xmlns:a16="http://schemas.microsoft.com/office/drawing/2014/main" id="{8122936B-E5AF-8ECF-573B-928F5C4DFDAF}"/>
              </a:ext>
            </a:extLst>
          </p:cNvPr>
          <p:cNvSpPr txBox="1"/>
          <p:nvPr/>
        </p:nvSpPr>
        <p:spPr>
          <a:xfrm>
            <a:off x="523675" y="5805035"/>
            <a:ext cx="1088934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1600" i="1">
                <a:solidFill>
                  <a:srgbClr val="0033CC"/>
                </a:solidFill>
              </a:rPr>
              <a:t>** A kulturális törvény módosításával a nemzeti könyvtár feladatává vált a webarchiválás is, majd az év végén egy kormányrendelet részletesebben is szabályozta ezt a tevékenységet.</a:t>
            </a:r>
          </a:p>
          <a:p>
            <a:r>
              <a:rPr lang="hu-HU" sz="1600" i="1">
                <a:solidFill>
                  <a:srgbClr val="0033CC"/>
                </a:solidFill>
                <a:ea typeface="+mn-lt"/>
                <a:cs typeface="+mn-lt"/>
              </a:rPr>
              <a:t>*** Jelenleg éppen alapjaitól gondoljuk újra a kialakult rendszert és próbálunk létrehozni egy mindent kiszolgáló adatbázist.</a:t>
            </a:r>
            <a:endParaRPr lang="hu-HU" i="1"/>
          </a:p>
        </p:txBody>
      </p:sp>
      <p:sp>
        <p:nvSpPr>
          <p:cNvPr id="7" name="Szövegdoboz 6">
            <a:extLst>
              <a:ext uri="{FF2B5EF4-FFF2-40B4-BE49-F238E27FC236}">
                <a16:creationId xmlns:a16="http://schemas.microsoft.com/office/drawing/2014/main" id="{D4A7DE98-4CCA-4A87-7355-1B980AF5A349}"/>
              </a:ext>
            </a:extLst>
          </p:cNvPr>
          <p:cNvSpPr txBox="1"/>
          <p:nvPr/>
        </p:nvSpPr>
        <p:spPr>
          <a:xfrm>
            <a:off x="4690872" y="233363"/>
            <a:ext cx="700430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hu-HU" sz="1600" i="1">
                <a:solidFill>
                  <a:srgbClr val="0033CC"/>
                </a:solidFill>
              </a:rPr>
              <a:t>* Nem egy kész rendszer átvételéről van szó, mert nincs ilyen, hanem komponensekből építkezésről, aminek nagyon erős az informatikai kitettsége.</a:t>
            </a:r>
            <a:r>
              <a:rPr lang="en-US" sz="1600" i="1">
                <a:solidFill>
                  <a:srgbClr val="0033CC"/>
                </a:solidFill>
              </a:rPr>
              <a:t>​</a:t>
            </a:r>
            <a:endParaRPr lang="hu-HU">
              <a:ea typeface="Calibri" panose="020F0502020204030204"/>
              <a:cs typeface="Calibri" panose="020F0502020204030204"/>
            </a:endParaRPr>
          </a:p>
        </p:txBody>
      </p:sp>
      <p:sp>
        <p:nvSpPr>
          <p:cNvPr id="8" name="Dia számának helye 7"/>
          <p:cNvSpPr>
            <a:spLocks noGrp="1"/>
          </p:cNvSpPr>
          <p:nvPr>
            <p:ph type="sldNum" sz="quarter" idx="12"/>
          </p:nvPr>
        </p:nvSpPr>
        <p:spPr/>
        <p:txBody>
          <a:bodyPr/>
          <a:lstStyle/>
          <a:p>
            <a:fld id="{48B942F4-7C9B-445F-A07F-288174DF386B}" type="slidenum">
              <a:rPr lang="hu-HU" smtClean="0"/>
              <a:t>17</a:t>
            </a:fld>
            <a:endParaRPr lang="hu-HU"/>
          </a:p>
        </p:txBody>
      </p:sp>
    </p:spTree>
    <p:extLst>
      <p:ext uri="{BB962C8B-B14F-4D97-AF65-F5344CB8AC3E}">
        <p14:creationId xmlns:p14="http://schemas.microsoft.com/office/powerpoint/2010/main" val="1399532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artalom helye 8"/>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1825625"/>
            <a:ext cx="6515100" cy="4351338"/>
          </a:xfrm>
        </p:spPr>
      </p:pic>
      <p:pic>
        <p:nvPicPr>
          <p:cNvPr id="4" name="Tartalom hely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zövegdoboz 2">
            <a:extLst>
              <a:ext uri="{FF2B5EF4-FFF2-40B4-BE49-F238E27FC236}">
                <a16:creationId xmlns:a16="http://schemas.microsoft.com/office/drawing/2014/main" id="{EBA6CE5D-3769-4887-5AEF-159769D3E61E}"/>
              </a:ext>
            </a:extLst>
          </p:cNvPr>
          <p:cNvSpPr txBox="1"/>
          <p:nvPr/>
        </p:nvSpPr>
        <p:spPr>
          <a:xfrm>
            <a:off x="532529" y="294541"/>
            <a:ext cx="3737719"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3000" b="1" i="1">
                <a:latin typeface="Calibri"/>
                <a:cs typeface="Calibri"/>
              </a:rPr>
              <a:t>OSZK Webarchívum 2.</a:t>
            </a:r>
          </a:p>
        </p:txBody>
      </p:sp>
      <p:sp>
        <p:nvSpPr>
          <p:cNvPr id="5" name="Szövegdoboz 4">
            <a:extLst>
              <a:ext uri="{FF2B5EF4-FFF2-40B4-BE49-F238E27FC236}">
                <a16:creationId xmlns:a16="http://schemas.microsoft.com/office/drawing/2014/main" id="{0B358B43-A8DC-0466-38B4-84DD8A4CB827}"/>
              </a:ext>
            </a:extLst>
          </p:cNvPr>
          <p:cNvSpPr txBox="1"/>
          <p:nvPr/>
        </p:nvSpPr>
        <p:spPr>
          <a:xfrm>
            <a:off x="532529" y="1068097"/>
            <a:ext cx="11043775" cy="44140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58775" indent="-358775">
              <a:spcBef>
                <a:spcPts val="1000"/>
              </a:spcBef>
              <a:buFont typeface="Wingdings"/>
              <a:buChar char="q"/>
            </a:pPr>
            <a:r>
              <a:rPr lang="hu-HU" sz="2000">
                <a:cs typeface="Arial"/>
              </a:rPr>
              <a:t>Az automatizált folyamatok Linux-os szervereken futnak nyílt forráskódú, ingyenes szoftverek használatával, de egyedi mentések</a:t>
            </a:r>
            <a:r>
              <a:rPr lang="hu-HU" sz="2000">
                <a:solidFill>
                  <a:srgbClr val="0033CC"/>
                </a:solidFill>
                <a:cs typeface="Arial"/>
              </a:rPr>
              <a:t>*</a:t>
            </a:r>
            <a:r>
              <a:rPr lang="hu-HU" sz="2000">
                <a:cs typeface="Arial"/>
              </a:rPr>
              <a:t> is készülnek Linux-os és Windows-os környezetben.</a:t>
            </a:r>
            <a:r>
              <a:rPr lang="en-US" sz="2000">
                <a:cs typeface="Arial"/>
              </a:rPr>
              <a:t>​</a:t>
            </a:r>
            <a:endParaRPr lang="hu-HU">
              <a:cs typeface="Calibri" panose="020F0502020204030204"/>
            </a:endParaRPr>
          </a:p>
          <a:p>
            <a:pPr marL="358775" indent="-358775">
              <a:spcBef>
                <a:spcPts val="1000"/>
              </a:spcBef>
              <a:buFont typeface="Wingdings"/>
              <a:buChar char="q"/>
            </a:pPr>
            <a:r>
              <a:rPr lang="hu-HU" sz="2000">
                <a:cs typeface="Arial"/>
              </a:rPr>
              <a:t>Az archivált anyag többsége egy zárt archívumba kerül, jelenleg csak az OSZK olvasótermében, dedikált gépeken érhető el, illetve majd kutatók számára fog rendelkezésre állni, és csak egy kisebb része érhető el nyilvánosan a honlapunkon keresztül. </a:t>
            </a:r>
            <a:r>
              <a:rPr lang="en-US" sz="2000">
                <a:cs typeface="Arial"/>
              </a:rPr>
              <a:t>​</a:t>
            </a:r>
            <a:endParaRPr lang="en-US" sz="2000">
              <a:ea typeface="Calibri"/>
              <a:cs typeface="Arial"/>
            </a:endParaRPr>
          </a:p>
          <a:p>
            <a:pPr marL="881380" lvl="1" indent="-342900">
              <a:spcBef>
                <a:spcPts val="500"/>
              </a:spcBef>
              <a:buFont typeface="Wingdings"/>
              <a:buChar char="Ø"/>
            </a:pPr>
            <a:r>
              <a:rPr lang="hu-HU" sz="2000" i="1">
                <a:cs typeface="Arial"/>
              </a:rPr>
              <a:t>A nyilvános archívumban azok a tartalmak nézhetők meg, amelyek szolgáltatására a tartalomtulajdonostól szerződéses engedélyt kaptunk, illetve a magyar szabályozás lehetőséget ad arra, hogy a kormányzati és önkormányzati webhelyek, valamint a költségvetési támogatás igénybevételével létrehozott webhelyek esetében nem kell külön engedély ehhez. </a:t>
            </a:r>
            <a:r>
              <a:rPr lang="en-US" sz="2000">
                <a:cs typeface="Arial"/>
              </a:rPr>
              <a:t>​</a:t>
            </a:r>
            <a:endParaRPr lang="en-US" sz="2000">
              <a:ea typeface="Calibri"/>
              <a:cs typeface="Arial"/>
            </a:endParaRPr>
          </a:p>
          <a:p>
            <a:pPr marL="358775" indent="-358775">
              <a:spcBef>
                <a:spcPts val="1000"/>
              </a:spcBef>
              <a:buFont typeface="Wingdings"/>
              <a:buChar char="q"/>
            </a:pPr>
            <a:r>
              <a:rPr lang="hu-HU" sz="2000">
                <a:cs typeface="Arial"/>
              </a:rPr>
              <a:t>A zárt és a nyilvános archívum hardveresen is elkülönül egymástól, és ma már a megnövekedett igénybevétel miatt, külön szerveren fut a zárt gyűjtemény archiváló szoftvere is. Emellett egy kisebb szerver a honlapot szolgálja ki, és természetesen van tároló kapacitás is, egyelőre bőséges méretben.</a:t>
            </a:r>
            <a:r>
              <a:rPr lang="en-US" sz="2000">
                <a:cs typeface="Arial"/>
              </a:rPr>
              <a:t>​</a:t>
            </a:r>
            <a:endParaRPr lang="en-US" sz="2000">
              <a:ea typeface="Calibri"/>
              <a:cs typeface="Arial"/>
            </a:endParaRPr>
          </a:p>
        </p:txBody>
      </p:sp>
      <p:sp>
        <p:nvSpPr>
          <p:cNvPr id="6" name="Szövegdoboz 5">
            <a:extLst>
              <a:ext uri="{FF2B5EF4-FFF2-40B4-BE49-F238E27FC236}">
                <a16:creationId xmlns:a16="http://schemas.microsoft.com/office/drawing/2014/main" id="{362919BD-7F7F-069C-5645-5A7F5DA60001}"/>
              </a:ext>
            </a:extLst>
          </p:cNvPr>
          <p:cNvSpPr txBox="1"/>
          <p:nvPr/>
        </p:nvSpPr>
        <p:spPr>
          <a:xfrm>
            <a:off x="3959353" y="5482126"/>
            <a:ext cx="715169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1600">
                <a:solidFill>
                  <a:srgbClr val="0033CC"/>
                </a:solidFill>
              </a:rPr>
              <a:t>* </a:t>
            </a:r>
            <a:r>
              <a:rPr lang="hu-HU" sz="1600" i="1">
                <a:solidFill>
                  <a:srgbClr val="0033CC"/>
                </a:solidFill>
              </a:rPr>
              <a:t>Egyedi mentés több okból készülhet, történhet azért, mert egy </a:t>
            </a:r>
            <a:r>
              <a:rPr lang="hu-HU" sz="1600" i="1" err="1">
                <a:solidFill>
                  <a:srgbClr val="0033CC"/>
                </a:solidFill>
              </a:rPr>
              <a:t>webhelyet</a:t>
            </a:r>
            <a:r>
              <a:rPr lang="hu-HU" sz="1600" i="1">
                <a:solidFill>
                  <a:srgbClr val="0033CC"/>
                </a:solidFill>
              </a:rPr>
              <a:t> különös gondossággal kell kezelnünk, de a közösségi média platformok esetében csak ilyenre van mód, és az eszközök is ennek megfelelően kerülnek kiválasztásra.</a:t>
            </a:r>
          </a:p>
        </p:txBody>
      </p:sp>
      <p:sp>
        <p:nvSpPr>
          <p:cNvPr id="7" name="Dia számának helye 6"/>
          <p:cNvSpPr>
            <a:spLocks noGrp="1"/>
          </p:cNvSpPr>
          <p:nvPr>
            <p:ph type="sldNum" sz="quarter" idx="12"/>
          </p:nvPr>
        </p:nvSpPr>
        <p:spPr/>
        <p:txBody>
          <a:bodyPr/>
          <a:lstStyle/>
          <a:p>
            <a:fld id="{48B942F4-7C9B-445F-A07F-288174DF386B}" type="slidenum">
              <a:rPr lang="hu-HU" smtClean="0"/>
              <a:t>18</a:t>
            </a:fld>
            <a:endParaRPr lang="hu-HU"/>
          </a:p>
        </p:txBody>
      </p:sp>
    </p:spTree>
    <p:extLst>
      <p:ext uri="{BB962C8B-B14F-4D97-AF65-F5344CB8AC3E}">
        <p14:creationId xmlns:p14="http://schemas.microsoft.com/office/powerpoint/2010/main" val="662462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artalom helye 8"/>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1825625"/>
            <a:ext cx="6515100" cy="4351338"/>
          </a:xfrm>
        </p:spPr>
      </p:pic>
      <p:pic>
        <p:nvPicPr>
          <p:cNvPr id="4" name="Tartalom hely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zövegdoboz 2">
            <a:extLst>
              <a:ext uri="{FF2B5EF4-FFF2-40B4-BE49-F238E27FC236}">
                <a16:creationId xmlns:a16="http://schemas.microsoft.com/office/drawing/2014/main" id="{EBA6CE5D-3769-4887-5AEF-159769D3E61E}"/>
              </a:ext>
            </a:extLst>
          </p:cNvPr>
          <p:cNvSpPr txBox="1"/>
          <p:nvPr/>
        </p:nvSpPr>
        <p:spPr>
          <a:xfrm>
            <a:off x="523385" y="273868"/>
            <a:ext cx="3813628"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3000" b="1" i="1">
                <a:latin typeface="Calibri"/>
                <a:cs typeface="Calibri"/>
              </a:rPr>
              <a:t>OSZK Webarchívum 3.</a:t>
            </a:r>
          </a:p>
        </p:txBody>
      </p:sp>
      <p:sp>
        <p:nvSpPr>
          <p:cNvPr id="5" name="Szövegdoboz 4">
            <a:extLst>
              <a:ext uri="{FF2B5EF4-FFF2-40B4-BE49-F238E27FC236}">
                <a16:creationId xmlns:a16="http://schemas.microsoft.com/office/drawing/2014/main" id="{B793F90D-601A-35ED-D8E7-DF7FFDC03F37}"/>
              </a:ext>
            </a:extLst>
          </p:cNvPr>
          <p:cNvSpPr txBox="1"/>
          <p:nvPr/>
        </p:nvSpPr>
        <p:spPr>
          <a:xfrm>
            <a:off x="523385" y="1047738"/>
            <a:ext cx="11062063" cy="38600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58775" indent="-358775">
              <a:spcBef>
                <a:spcPts val="1000"/>
              </a:spcBef>
              <a:buFont typeface="Wingdings"/>
              <a:buChar char="q"/>
            </a:pPr>
            <a:r>
              <a:rPr lang="hu-HU" sz="2200" dirty="0">
                <a:cs typeface="Arial"/>
              </a:rPr>
              <a:t>A zárt archívumba válogatott magyar vagy magyar vonatkozású webhelyekről különböző gyűjteményeket képezve archiválunk ismétlő mentésekkel (2022 végi adatok):</a:t>
            </a:r>
            <a:r>
              <a:rPr lang="en-US" sz="2200" dirty="0">
                <a:cs typeface="Arial"/>
              </a:rPr>
              <a:t>​</a:t>
            </a:r>
            <a:endParaRPr lang="hu-HU" dirty="0">
              <a:cs typeface="Calibri" panose="020F0502020204030204"/>
            </a:endParaRPr>
          </a:p>
          <a:p>
            <a:pPr marL="881380" lvl="1" indent="-342900">
              <a:spcBef>
                <a:spcPts val="500"/>
              </a:spcBef>
              <a:buFont typeface="Wingdings"/>
              <a:buChar char="Ø"/>
            </a:pPr>
            <a:r>
              <a:rPr lang="hu-HU" sz="2000" i="1" dirty="0">
                <a:cs typeface="Arial"/>
              </a:rPr>
              <a:t>témák (16 db),</a:t>
            </a:r>
            <a:r>
              <a:rPr lang="hu-HU" sz="2000" i="1" dirty="0">
                <a:solidFill>
                  <a:srgbClr val="0033CC"/>
                </a:solidFill>
                <a:cs typeface="Arial"/>
              </a:rPr>
              <a:t>*</a:t>
            </a:r>
            <a:r>
              <a:rPr lang="hu-HU" sz="2000" i="1" dirty="0">
                <a:cs typeface="Arial"/>
              </a:rPr>
              <a:t> műfajok (6 db),</a:t>
            </a:r>
            <a:r>
              <a:rPr lang="hu-HU" sz="2000" i="1" dirty="0">
                <a:solidFill>
                  <a:srgbClr val="0033CC"/>
                </a:solidFill>
                <a:cs typeface="Arial"/>
              </a:rPr>
              <a:t>**</a:t>
            </a:r>
            <a:r>
              <a:rPr lang="hu-HU" sz="2000" i="1" dirty="0">
                <a:cs typeface="Arial"/>
              </a:rPr>
              <a:t> intézmények (4 db) szerint – kb. 60 ezer válogatott webhely részletesebb, negyedévenkénti mentései és oldalképei;</a:t>
            </a:r>
            <a:r>
              <a:rPr lang="en-US" sz="2000" dirty="0">
                <a:cs typeface="Arial"/>
              </a:rPr>
              <a:t>​</a:t>
            </a:r>
            <a:endParaRPr lang="en-US" sz="2000" dirty="0">
              <a:ea typeface="Calibri"/>
              <a:cs typeface="Arial"/>
            </a:endParaRPr>
          </a:p>
          <a:p>
            <a:pPr marL="881380" lvl="1" indent="-342900">
              <a:spcBef>
                <a:spcPts val="500"/>
              </a:spcBef>
              <a:buFont typeface="Wingdings"/>
              <a:buChar char="Ø"/>
            </a:pPr>
            <a:r>
              <a:rPr lang="hu-HU" sz="2000" i="1" dirty="0">
                <a:cs typeface="Arial"/>
              </a:rPr>
              <a:t>eseményekhez (17 db)</a:t>
            </a:r>
            <a:r>
              <a:rPr lang="hu-HU" sz="2000" i="1" dirty="0">
                <a:solidFill>
                  <a:srgbClr val="0033CC"/>
                </a:solidFill>
                <a:cs typeface="Arial"/>
              </a:rPr>
              <a:t>***</a:t>
            </a:r>
            <a:r>
              <a:rPr lang="hu-HU" sz="2000" i="1" dirty="0">
                <a:cs typeface="Arial"/>
              </a:rPr>
              <a:t> kötődő időszakos gyűjtésekkel hírportálok rovatai, a témában releváns honlapok és blogok szerint; </a:t>
            </a:r>
            <a:r>
              <a:rPr lang="en-US" sz="2000" dirty="0">
                <a:cs typeface="Arial"/>
              </a:rPr>
              <a:t>​</a:t>
            </a:r>
            <a:endParaRPr lang="en-US" sz="2000" dirty="0">
              <a:ea typeface="Calibri"/>
              <a:cs typeface="Arial"/>
            </a:endParaRPr>
          </a:p>
          <a:p>
            <a:pPr marL="881380" lvl="1" indent="-342900">
              <a:spcBef>
                <a:spcPts val="500"/>
              </a:spcBef>
              <a:buFont typeface="Wingdings"/>
              <a:buChar char="Ø"/>
            </a:pPr>
            <a:r>
              <a:rPr lang="hu-HU" sz="2000" i="1" dirty="0">
                <a:cs typeface="Arial"/>
              </a:rPr>
              <a:t>pillanatfelvételeket készítünk a magyar webtérről – kb. 1,33 millió, nagyrészt automatikusan összegyűjtött webhely féléves gyakoriságú, kisebb mélységű mentései és oldalképei;</a:t>
            </a:r>
            <a:r>
              <a:rPr lang="hu-HU" sz="2000" i="1" dirty="0">
                <a:solidFill>
                  <a:srgbClr val="0033CC"/>
                </a:solidFill>
                <a:cs typeface="Arial"/>
              </a:rPr>
              <a:t>****</a:t>
            </a:r>
            <a:r>
              <a:rPr lang="en-US" sz="2000" dirty="0">
                <a:solidFill>
                  <a:srgbClr val="0033CC"/>
                </a:solidFill>
                <a:cs typeface="Arial"/>
              </a:rPr>
              <a:t>​</a:t>
            </a:r>
            <a:endParaRPr lang="en-US" sz="2000" dirty="0">
              <a:solidFill>
                <a:srgbClr val="0033CC"/>
              </a:solidFill>
              <a:ea typeface="Calibri"/>
              <a:cs typeface="Arial"/>
            </a:endParaRPr>
          </a:p>
          <a:p>
            <a:pPr marL="881380" lvl="1" indent="-342900">
              <a:spcBef>
                <a:spcPts val="500"/>
              </a:spcBef>
              <a:buFont typeface="Wingdings"/>
              <a:buChar char="Ø"/>
            </a:pPr>
            <a:r>
              <a:rPr lang="hu-HU" sz="2000" i="1" dirty="0">
                <a:cs typeface="Arial"/>
              </a:rPr>
              <a:t>egyedi mentéseket készítünk a közösségi médiában nyilvánosan megosztott tartalmakról;</a:t>
            </a:r>
            <a:r>
              <a:rPr lang="hu-HU" sz="2000" i="1" dirty="0">
                <a:solidFill>
                  <a:srgbClr val="0033CC"/>
                </a:solidFill>
                <a:cs typeface="Arial"/>
              </a:rPr>
              <a:t>*****</a:t>
            </a:r>
            <a:r>
              <a:rPr lang="en-US" sz="2000" dirty="0">
                <a:solidFill>
                  <a:srgbClr val="0033CC"/>
                </a:solidFill>
                <a:cs typeface="Arial"/>
              </a:rPr>
              <a:t>​</a:t>
            </a:r>
            <a:endParaRPr lang="en-US" sz="2000" dirty="0">
              <a:solidFill>
                <a:srgbClr val="0033CC"/>
              </a:solidFill>
              <a:ea typeface="Calibri"/>
              <a:cs typeface="Arial"/>
            </a:endParaRPr>
          </a:p>
          <a:p>
            <a:pPr marL="881380" lvl="1" indent="-342900">
              <a:spcBef>
                <a:spcPts val="500"/>
              </a:spcBef>
              <a:buFont typeface="Wingdings"/>
              <a:buChar char="Ø"/>
            </a:pPr>
            <a:r>
              <a:rPr lang="hu-HU" sz="2000" i="1" dirty="0">
                <a:cs typeface="Arial"/>
              </a:rPr>
              <a:t>mindez kb. 80 TB </a:t>
            </a:r>
            <a:r>
              <a:rPr lang="hu-HU" sz="2000" i="1" dirty="0" err="1">
                <a:cs typeface="Arial"/>
              </a:rPr>
              <a:t>összméretben</a:t>
            </a:r>
            <a:r>
              <a:rPr lang="hu-HU" sz="2000" i="1" dirty="0">
                <a:cs typeface="Arial"/>
              </a:rPr>
              <a:t>.</a:t>
            </a:r>
            <a:r>
              <a:rPr lang="en-US" sz="2000" dirty="0">
                <a:cs typeface="Arial"/>
              </a:rPr>
              <a:t>​</a:t>
            </a:r>
            <a:endParaRPr lang="en-US" sz="2000" dirty="0">
              <a:ea typeface="Calibri"/>
              <a:cs typeface="Arial"/>
            </a:endParaRPr>
          </a:p>
        </p:txBody>
      </p:sp>
      <p:sp>
        <p:nvSpPr>
          <p:cNvPr id="6" name="Szövegdoboz 5">
            <a:extLst>
              <a:ext uri="{FF2B5EF4-FFF2-40B4-BE49-F238E27FC236}">
                <a16:creationId xmlns:a16="http://schemas.microsoft.com/office/drawing/2014/main" id="{15A21151-2260-2D36-BCF6-E0BBC4D912AB}"/>
              </a:ext>
            </a:extLst>
          </p:cNvPr>
          <p:cNvSpPr txBox="1"/>
          <p:nvPr/>
        </p:nvSpPr>
        <p:spPr>
          <a:xfrm>
            <a:off x="3257550" y="5032911"/>
            <a:ext cx="780680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1600">
                <a:solidFill>
                  <a:srgbClr val="0033CC"/>
                </a:solidFill>
                <a:cs typeface="Segoe UI"/>
              </a:rPr>
              <a:t>* </a:t>
            </a:r>
            <a:r>
              <a:rPr lang="hu-HU" sz="1600" i="1">
                <a:solidFill>
                  <a:srgbClr val="0033CC"/>
                </a:solidFill>
                <a:cs typeface="Segoe UI"/>
              </a:rPr>
              <a:t>Pl. irodalom, művészet, kultúra, vallás, oktatás, kutatás, önkormányzat, közgyűjtemény.</a:t>
            </a:r>
            <a:r>
              <a:rPr lang="en-US" sz="1600">
                <a:solidFill>
                  <a:srgbClr val="0033CC"/>
                </a:solidFill>
                <a:cs typeface="Segoe UI"/>
              </a:rPr>
              <a:t>​</a:t>
            </a:r>
          </a:p>
          <a:p>
            <a:r>
              <a:rPr lang="hu-HU" sz="1600">
                <a:solidFill>
                  <a:srgbClr val="0033CC"/>
                </a:solidFill>
                <a:cs typeface="Segoe UI"/>
              </a:rPr>
              <a:t>** </a:t>
            </a:r>
            <a:r>
              <a:rPr lang="hu-HU" sz="1600" i="1">
                <a:solidFill>
                  <a:srgbClr val="0033CC"/>
                </a:solidFill>
                <a:cs typeface="Segoe UI"/>
              </a:rPr>
              <a:t>Időszaki kiadványok, híroldalak, Facebook, Instagram, </a:t>
            </a:r>
            <a:r>
              <a:rPr lang="hu-HU" sz="1600" i="1" err="1">
                <a:solidFill>
                  <a:srgbClr val="0033CC"/>
                </a:solidFill>
                <a:cs typeface="Segoe UI"/>
              </a:rPr>
              <a:t>Twitter</a:t>
            </a:r>
            <a:r>
              <a:rPr lang="hu-HU" sz="1600" i="1">
                <a:solidFill>
                  <a:srgbClr val="0033CC"/>
                </a:solidFill>
                <a:cs typeface="Segoe UI"/>
              </a:rPr>
              <a:t>.</a:t>
            </a:r>
            <a:r>
              <a:rPr lang="en-US" sz="1600">
                <a:solidFill>
                  <a:srgbClr val="0033CC"/>
                </a:solidFill>
                <a:cs typeface="Segoe UI"/>
              </a:rPr>
              <a:t>​</a:t>
            </a:r>
            <a:endParaRPr lang="en-US" sz="1600">
              <a:solidFill>
                <a:srgbClr val="0033CC"/>
              </a:solidFill>
              <a:ea typeface="Calibri"/>
              <a:cs typeface="Segoe UI"/>
            </a:endParaRPr>
          </a:p>
          <a:p>
            <a:r>
              <a:rPr lang="hu-HU" sz="1600">
                <a:solidFill>
                  <a:srgbClr val="0033CC"/>
                </a:solidFill>
                <a:cs typeface="Segoe UI"/>
              </a:rPr>
              <a:t>*** </a:t>
            </a:r>
            <a:r>
              <a:rPr lang="hu-HU" sz="1600" i="1">
                <a:solidFill>
                  <a:srgbClr val="0033CC"/>
                </a:solidFill>
                <a:cs typeface="Segoe UI"/>
              </a:rPr>
              <a:t>Pl. választások, sportesemények, járvány, háború.</a:t>
            </a:r>
          </a:p>
          <a:p>
            <a:r>
              <a:rPr lang="hu-HU" sz="1600">
                <a:solidFill>
                  <a:srgbClr val="0033CC"/>
                </a:solidFill>
                <a:cs typeface="Segoe UI"/>
              </a:rPr>
              <a:t>**** </a:t>
            </a:r>
            <a:r>
              <a:rPr lang="hu-HU" sz="1600" i="1">
                <a:solidFill>
                  <a:srgbClr val="0033CC"/>
                </a:solidFill>
                <a:cs typeface="Segoe UI"/>
              </a:rPr>
              <a:t>A .hu </a:t>
            </a:r>
            <a:r>
              <a:rPr lang="hu-HU" sz="1600" i="1" err="1">
                <a:solidFill>
                  <a:srgbClr val="0033CC"/>
                </a:solidFill>
                <a:cs typeface="Segoe UI"/>
              </a:rPr>
              <a:t>domén</a:t>
            </a:r>
            <a:r>
              <a:rPr lang="hu-HU" sz="1600" i="1">
                <a:solidFill>
                  <a:srgbClr val="0033CC"/>
                </a:solidFill>
                <a:cs typeface="Segoe UI"/>
              </a:rPr>
              <a:t> alatti szerverek és egyéb magyar vonatkozású tartalom.</a:t>
            </a:r>
            <a:r>
              <a:rPr lang="en-US" sz="1600">
                <a:solidFill>
                  <a:srgbClr val="0033CC"/>
                </a:solidFill>
                <a:cs typeface="Segoe UI"/>
              </a:rPr>
              <a:t>​</a:t>
            </a:r>
          </a:p>
          <a:p>
            <a:r>
              <a:rPr lang="hu-HU" sz="1600">
                <a:solidFill>
                  <a:srgbClr val="0033CC"/>
                </a:solidFill>
                <a:cs typeface="Segoe UI"/>
              </a:rPr>
              <a:t>***** </a:t>
            </a:r>
            <a:r>
              <a:rPr lang="hu-HU" sz="1600" i="1">
                <a:solidFill>
                  <a:srgbClr val="0033CC"/>
                </a:solidFill>
                <a:cs typeface="Segoe UI"/>
              </a:rPr>
              <a:t>Elsősorban intézményi oldalak/csatornák, egyelőre kis mennyiségben, tesztelési céllal.</a:t>
            </a:r>
          </a:p>
        </p:txBody>
      </p:sp>
      <p:sp>
        <p:nvSpPr>
          <p:cNvPr id="8" name="Dia számának helye 7"/>
          <p:cNvSpPr>
            <a:spLocks noGrp="1"/>
          </p:cNvSpPr>
          <p:nvPr>
            <p:ph type="sldNum" sz="quarter" idx="12"/>
          </p:nvPr>
        </p:nvSpPr>
        <p:spPr/>
        <p:txBody>
          <a:bodyPr/>
          <a:lstStyle/>
          <a:p>
            <a:fld id="{48B942F4-7C9B-445F-A07F-288174DF386B}" type="slidenum">
              <a:rPr lang="hu-HU" smtClean="0"/>
              <a:t>19</a:t>
            </a:fld>
            <a:endParaRPr lang="hu-HU"/>
          </a:p>
        </p:txBody>
      </p:sp>
    </p:spTree>
    <p:extLst>
      <p:ext uri="{BB962C8B-B14F-4D97-AF65-F5344CB8AC3E}">
        <p14:creationId xmlns:p14="http://schemas.microsoft.com/office/powerpoint/2010/main" val="2210575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artalom helye 8"/>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1825625"/>
            <a:ext cx="6515100" cy="4351338"/>
          </a:xfrm>
        </p:spPr>
      </p:pic>
      <p:pic>
        <p:nvPicPr>
          <p:cNvPr id="4" name="Tartalom hely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9"/>
            <a:ext cx="12192000" cy="6858000"/>
          </a:xfrm>
          <a:prstGeom prst="rect">
            <a:avLst/>
          </a:prstGeom>
        </p:spPr>
      </p:pic>
      <p:pic>
        <p:nvPicPr>
          <p:cNvPr id="3" name="Kép 2" descr="A képen rajz, Nyomdászat, művészet, fametszet látható&#10;&#10;Automatikusan generált leírás">
            <a:extLst>
              <a:ext uri="{FF2B5EF4-FFF2-40B4-BE49-F238E27FC236}">
                <a16:creationId xmlns:a16="http://schemas.microsoft.com/office/drawing/2014/main" id="{653B5E51-44B3-B57A-DE43-E90F56E0D300}"/>
              </a:ext>
            </a:extLst>
          </p:cNvPr>
          <p:cNvPicPr>
            <a:picLocks noChangeAspect="1"/>
          </p:cNvPicPr>
          <p:nvPr/>
        </p:nvPicPr>
        <p:blipFill>
          <a:blip r:embed="rId4"/>
          <a:stretch>
            <a:fillRect/>
          </a:stretch>
        </p:blipFill>
        <p:spPr>
          <a:xfrm>
            <a:off x="8216900" y="2487"/>
            <a:ext cx="3976913" cy="2825312"/>
          </a:xfrm>
          <a:prstGeom prst="rect">
            <a:avLst/>
          </a:prstGeom>
        </p:spPr>
      </p:pic>
      <p:sp>
        <p:nvSpPr>
          <p:cNvPr id="7" name="Szövegdoboz 6">
            <a:extLst>
              <a:ext uri="{FF2B5EF4-FFF2-40B4-BE49-F238E27FC236}">
                <a16:creationId xmlns:a16="http://schemas.microsoft.com/office/drawing/2014/main" id="{0C6BC89F-6761-9D06-0499-5D706C72A377}"/>
              </a:ext>
            </a:extLst>
          </p:cNvPr>
          <p:cNvSpPr txBox="1"/>
          <p:nvPr/>
        </p:nvSpPr>
        <p:spPr>
          <a:xfrm>
            <a:off x="10149115" y="2846615"/>
            <a:ext cx="189955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b="1">
                <a:latin typeface="Calibri"/>
                <a:ea typeface="Calibri"/>
                <a:cs typeface="Calibri"/>
              </a:rPr>
              <a:t>A </a:t>
            </a:r>
            <a:r>
              <a:rPr lang="en-US" sz="1000" b="1" err="1">
                <a:latin typeface="Calibri"/>
                <a:ea typeface="Calibri"/>
                <a:cs typeface="Calibri"/>
              </a:rPr>
              <a:t>nagyharsányi</a:t>
            </a:r>
            <a:r>
              <a:rPr lang="en-US" sz="1000" b="1">
                <a:latin typeface="Calibri"/>
                <a:ea typeface="Calibri"/>
                <a:cs typeface="Calibri"/>
              </a:rPr>
              <a:t> </a:t>
            </a:r>
            <a:r>
              <a:rPr lang="en-US" sz="1000" b="1" err="1">
                <a:latin typeface="Calibri"/>
                <a:ea typeface="Calibri"/>
                <a:cs typeface="Calibri"/>
              </a:rPr>
              <a:t>csata</a:t>
            </a:r>
            <a:r>
              <a:rPr lang="en-US" sz="1000" b="1">
                <a:latin typeface="Calibri"/>
                <a:ea typeface="Calibri"/>
                <a:cs typeface="Calibri"/>
              </a:rPr>
              <a:t>, 1687</a:t>
            </a:r>
            <a:endParaRPr lang="hu-HU"/>
          </a:p>
          <a:p>
            <a:pPr algn="r"/>
            <a:r>
              <a:rPr lang="en-US" sz="1000" i="1">
                <a:ea typeface="+mn-lt"/>
                <a:cs typeface="+mn-lt"/>
              </a:rPr>
              <a:t>Forrás: OSZK </a:t>
            </a:r>
            <a:r>
              <a:rPr lang="en-US" sz="1000" i="1" err="1">
                <a:ea typeface="+mn-lt"/>
                <a:cs typeface="+mn-lt"/>
              </a:rPr>
              <a:t>Fotótér</a:t>
            </a:r>
            <a:endParaRPr lang="en-US" sz="1000" i="1">
              <a:ea typeface="+mn-lt"/>
              <a:cs typeface="+mn-lt"/>
            </a:endParaRPr>
          </a:p>
        </p:txBody>
      </p:sp>
      <p:sp>
        <p:nvSpPr>
          <p:cNvPr id="11" name="Szövegdoboz 10">
            <a:extLst>
              <a:ext uri="{FF2B5EF4-FFF2-40B4-BE49-F238E27FC236}">
                <a16:creationId xmlns:a16="http://schemas.microsoft.com/office/drawing/2014/main" id="{92BCDC02-E4F7-2CBE-038F-2981840ADFB3}"/>
              </a:ext>
            </a:extLst>
          </p:cNvPr>
          <p:cNvSpPr txBox="1"/>
          <p:nvPr/>
        </p:nvSpPr>
        <p:spPr>
          <a:xfrm>
            <a:off x="556261" y="270303"/>
            <a:ext cx="3623127"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3000" b="1" i="1"/>
              <a:t>Rövid történeti kitérő</a:t>
            </a:r>
            <a:endParaRPr lang="hu-HU" sz="3000" i="1">
              <a:cs typeface="Calibri"/>
            </a:endParaRPr>
          </a:p>
        </p:txBody>
      </p:sp>
      <p:sp>
        <p:nvSpPr>
          <p:cNvPr id="5" name="Szövegdoboz 4">
            <a:extLst>
              <a:ext uri="{FF2B5EF4-FFF2-40B4-BE49-F238E27FC236}">
                <a16:creationId xmlns:a16="http://schemas.microsoft.com/office/drawing/2014/main" id="{8D2652AC-B2C4-2C88-555D-E98857B9FAF1}"/>
              </a:ext>
            </a:extLst>
          </p:cNvPr>
          <p:cNvSpPr txBox="1"/>
          <p:nvPr/>
        </p:nvSpPr>
        <p:spPr>
          <a:xfrm>
            <a:off x="843643" y="2149102"/>
            <a:ext cx="790121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500"/>
              </a:spcBef>
              <a:buFont typeface="Wingdings"/>
              <a:buChar char="q"/>
            </a:pPr>
            <a:endParaRPr lang="hu-HU" sz="2000">
              <a:cs typeface="Calibri"/>
            </a:endParaRPr>
          </a:p>
        </p:txBody>
      </p:sp>
      <p:sp>
        <p:nvSpPr>
          <p:cNvPr id="6" name="Szövegdoboz 5">
            <a:extLst>
              <a:ext uri="{FF2B5EF4-FFF2-40B4-BE49-F238E27FC236}">
                <a16:creationId xmlns:a16="http://schemas.microsoft.com/office/drawing/2014/main" id="{27AD5413-5522-8725-D7CD-77F5DA1EB7F4}"/>
              </a:ext>
            </a:extLst>
          </p:cNvPr>
          <p:cNvSpPr txBox="1"/>
          <p:nvPr/>
        </p:nvSpPr>
        <p:spPr>
          <a:xfrm>
            <a:off x="556261" y="1082975"/>
            <a:ext cx="10946891" cy="44909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1000"/>
              </a:spcBef>
              <a:buFont typeface="Wingdings"/>
              <a:buChar char="q"/>
            </a:pPr>
            <a:r>
              <a:rPr lang="hu-HU" sz="2000"/>
              <a:t>Baranya kulcspozícióban a török korban: </a:t>
            </a:r>
            <a:br>
              <a:rPr lang="hu-HU" sz="2000"/>
            </a:br>
            <a:r>
              <a:rPr lang="hu-HU" sz="2000"/>
              <a:t>„mohácsi” csaták, szigetvári ostrom, drávai átkelő szerepe...</a:t>
            </a:r>
            <a:endParaRPr lang="hu-HU"/>
          </a:p>
          <a:p>
            <a:pPr marL="285750" indent="-285750">
              <a:spcBef>
                <a:spcPts val="1000"/>
              </a:spcBef>
              <a:buFont typeface="Wingdings"/>
              <a:buChar char="q"/>
            </a:pPr>
            <a:r>
              <a:rPr lang="hu-HU" sz="2000"/>
              <a:t>A </a:t>
            </a:r>
            <a:r>
              <a:rPr lang="hu-HU" sz="2000" err="1"/>
              <a:t>nagyharsányi</a:t>
            </a:r>
            <a:r>
              <a:rPr lang="hu-HU" sz="2000"/>
              <a:t> csata internetes lenyomata.</a:t>
            </a:r>
          </a:p>
          <a:p>
            <a:pPr marL="815975" lvl="1" indent="-358775">
              <a:spcBef>
                <a:spcPts val="500"/>
              </a:spcBef>
              <a:buFont typeface="Wingdings"/>
              <a:buChar char="Ø"/>
            </a:pPr>
            <a:r>
              <a:rPr lang="hu-HU" sz="2000" i="1">
                <a:ea typeface="Calibri" panose="020F0502020204030204"/>
                <a:cs typeface="Calibri"/>
              </a:rPr>
              <a:t>Mit érek el ma – és holnap?</a:t>
            </a:r>
            <a:endParaRPr lang="en-US" sz="2000" i="1">
              <a:ea typeface="Calibri" panose="020F0502020204030204"/>
              <a:cs typeface="Calibri"/>
            </a:endParaRPr>
          </a:p>
          <a:p>
            <a:pPr marL="815975" lvl="1" indent="-358775">
              <a:spcBef>
                <a:spcPts val="500"/>
              </a:spcBef>
              <a:buFont typeface="Wingdings"/>
              <a:buChar char="Ø"/>
            </a:pPr>
            <a:r>
              <a:rPr lang="hu-HU" sz="2000" i="1">
                <a:ea typeface="Calibri" panose="020F0502020204030204"/>
                <a:cs typeface="Calibri"/>
              </a:rPr>
              <a:t>Milyen anyagokat érhettem volna el tíz vagy húsz évvel ezelőtt?</a:t>
            </a:r>
            <a:endParaRPr lang="en-US" sz="2000" i="1">
              <a:ea typeface="Calibri" panose="020F0502020204030204"/>
              <a:cs typeface="Calibri"/>
            </a:endParaRPr>
          </a:p>
          <a:p>
            <a:pPr marL="815975" lvl="1" indent="-358775">
              <a:spcBef>
                <a:spcPts val="500"/>
              </a:spcBef>
              <a:buFont typeface="Wingdings"/>
              <a:buChar char="Ø"/>
            </a:pPr>
            <a:r>
              <a:rPr lang="hu-HU" sz="2000" i="1">
                <a:ea typeface="Calibri" panose="020F0502020204030204"/>
                <a:cs typeface="Calibri"/>
              </a:rPr>
              <a:t>Internet </a:t>
            </a:r>
            <a:r>
              <a:rPr lang="hu-HU" sz="2000" i="1" err="1">
                <a:ea typeface="Calibri" panose="020F0502020204030204"/>
                <a:cs typeface="Calibri"/>
              </a:rPr>
              <a:t>Archive</a:t>
            </a:r>
            <a:r>
              <a:rPr lang="hu-HU" sz="2000" i="1">
                <a:ea typeface="Calibri" panose="020F0502020204030204"/>
                <a:cs typeface="Calibri"/>
              </a:rPr>
              <a:t> kereső a .hu alatti tartalomban (csak az OSZK-ban)</a:t>
            </a:r>
            <a:endParaRPr lang="en-US" sz="2000" i="1">
              <a:ea typeface="Calibri" panose="020F0502020204030204"/>
              <a:cs typeface="Calibri"/>
            </a:endParaRPr>
          </a:p>
          <a:p>
            <a:pPr marL="815975" lvl="1" indent="-358775">
              <a:spcBef>
                <a:spcPts val="500"/>
              </a:spcBef>
              <a:buFont typeface="Wingdings"/>
              <a:buChar char="Ø"/>
            </a:pPr>
            <a:r>
              <a:rPr lang="hu-HU" sz="2000" i="1">
                <a:ea typeface="Calibri" panose="020F0502020204030204"/>
                <a:cs typeface="Calibri"/>
              </a:rPr>
              <a:t>Ma már élőben nem elérhető Hadtörténeti Könyvtár blog</a:t>
            </a:r>
            <a:endParaRPr lang="en-US" sz="2000" i="1">
              <a:ea typeface="Calibri" panose="020F0502020204030204"/>
              <a:cs typeface="Calibri"/>
            </a:endParaRPr>
          </a:p>
          <a:p>
            <a:pPr marL="815975" lvl="1" indent="-358775">
              <a:spcBef>
                <a:spcPts val="500"/>
              </a:spcBef>
              <a:buFont typeface="Wingdings"/>
              <a:buChar char="Ø"/>
            </a:pPr>
            <a:r>
              <a:rPr lang="hu-HU" sz="2000" i="1">
                <a:ea typeface="Calibri" panose="020F0502020204030204"/>
                <a:cs typeface="Calibri"/>
              </a:rPr>
              <a:t>Nem olvasható el sem az IA-ban, sem az OSZK Webarchívumban (technikai problémák)</a:t>
            </a:r>
          </a:p>
          <a:p>
            <a:pPr marL="285750" indent="-285750">
              <a:spcBef>
                <a:spcPts val="1000"/>
              </a:spcBef>
              <a:buFont typeface="Wingdings"/>
              <a:buChar char="q"/>
            </a:pPr>
            <a:r>
              <a:rPr lang="hu-HU" sz="2000"/>
              <a:t>Talán egy lelkes érdeklődő, kutató vagy könyvtáros lementette magának a cikket, vagy előkerülhet az anyag a szerző számítógépéről is...</a:t>
            </a:r>
            <a:endParaRPr lang="en-US" sz="2000"/>
          </a:p>
          <a:p>
            <a:pPr marL="285750" indent="-285750">
              <a:spcBef>
                <a:spcPts val="1000"/>
              </a:spcBef>
              <a:buFont typeface="Wingdings"/>
              <a:buChar char="q"/>
            </a:pPr>
            <a:r>
              <a:rPr lang="hu-HU" sz="2000"/>
              <a:t>Ha egy ilyen cikk nyomtatásban jelenik meg valahol, valószínűleg már rég helyére került volna a különböző könyvtári és egyéb gyűjteményekben, sőt, már esetleg digitalizálták is volna.</a:t>
            </a:r>
          </a:p>
        </p:txBody>
      </p:sp>
      <p:sp>
        <p:nvSpPr>
          <p:cNvPr id="10" name="Szövegdoboz 9">
            <a:extLst>
              <a:ext uri="{FF2B5EF4-FFF2-40B4-BE49-F238E27FC236}">
                <a16:creationId xmlns:a16="http://schemas.microsoft.com/office/drawing/2014/main" id="{A6084B7E-F8B7-02E9-F999-8CD8FD96B1AF}"/>
              </a:ext>
            </a:extLst>
          </p:cNvPr>
          <p:cNvSpPr txBox="1"/>
          <p:nvPr/>
        </p:nvSpPr>
        <p:spPr>
          <a:xfrm>
            <a:off x="889000" y="4901045"/>
            <a:ext cx="1031421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Bef>
                <a:spcPts val="1000"/>
              </a:spcBef>
              <a:buFont typeface="Wingdings"/>
              <a:buChar char="q"/>
            </a:pPr>
            <a:endParaRPr lang="hu-HU" sz="2000">
              <a:cs typeface="Calibri"/>
            </a:endParaRPr>
          </a:p>
        </p:txBody>
      </p:sp>
      <p:sp>
        <p:nvSpPr>
          <p:cNvPr id="2" name="Dia számának helye 1"/>
          <p:cNvSpPr>
            <a:spLocks noGrp="1"/>
          </p:cNvSpPr>
          <p:nvPr>
            <p:ph type="sldNum" sz="quarter" idx="12"/>
          </p:nvPr>
        </p:nvSpPr>
        <p:spPr/>
        <p:txBody>
          <a:bodyPr/>
          <a:lstStyle/>
          <a:p>
            <a:fld id="{48B942F4-7C9B-445F-A07F-288174DF386B}" type="slidenum">
              <a:rPr lang="hu-HU" smtClean="0"/>
              <a:t>2</a:t>
            </a:fld>
            <a:endParaRPr lang="hu-HU"/>
          </a:p>
        </p:txBody>
      </p:sp>
    </p:spTree>
    <p:extLst>
      <p:ext uri="{BB962C8B-B14F-4D97-AF65-F5344CB8AC3E}">
        <p14:creationId xmlns:p14="http://schemas.microsoft.com/office/powerpoint/2010/main" val="2141192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artalom helye 8"/>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1825625"/>
            <a:ext cx="6515100" cy="4351338"/>
          </a:xfrm>
        </p:spPr>
      </p:pic>
      <p:pic>
        <p:nvPicPr>
          <p:cNvPr id="4" name="Tartalom hely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zövegdoboz 2">
            <a:extLst>
              <a:ext uri="{FF2B5EF4-FFF2-40B4-BE49-F238E27FC236}">
                <a16:creationId xmlns:a16="http://schemas.microsoft.com/office/drawing/2014/main" id="{EBA6CE5D-3769-4887-5AEF-159769D3E61E}"/>
              </a:ext>
            </a:extLst>
          </p:cNvPr>
          <p:cNvSpPr txBox="1"/>
          <p:nvPr/>
        </p:nvSpPr>
        <p:spPr>
          <a:xfrm>
            <a:off x="523748" y="273325"/>
            <a:ext cx="3813628"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3000" b="1" i="1">
                <a:latin typeface="Calibri"/>
                <a:cs typeface="Calibri"/>
              </a:rPr>
              <a:t>OSZK Webarchívum 4.</a:t>
            </a:r>
          </a:p>
        </p:txBody>
      </p:sp>
      <p:sp>
        <p:nvSpPr>
          <p:cNvPr id="6" name="Szövegdoboz 5">
            <a:extLst>
              <a:ext uri="{FF2B5EF4-FFF2-40B4-BE49-F238E27FC236}">
                <a16:creationId xmlns:a16="http://schemas.microsoft.com/office/drawing/2014/main" id="{DFCF7257-C29A-D3EA-4529-D4CEF54DF450}"/>
              </a:ext>
            </a:extLst>
          </p:cNvPr>
          <p:cNvSpPr txBox="1"/>
          <p:nvPr/>
        </p:nvSpPr>
        <p:spPr>
          <a:xfrm>
            <a:off x="152400" y="5769085"/>
            <a:ext cx="425812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1600" i="1"/>
              <a:t>A 2022. évi tömeges aratások összesített adatai</a:t>
            </a:r>
            <a:r>
              <a:rPr lang="hu-HU" sz="1600">
                <a:cs typeface="Calibri"/>
              </a:rPr>
              <a:t> </a:t>
            </a:r>
            <a:endParaRPr lang="hu-HU" sz="1600"/>
          </a:p>
        </p:txBody>
      </p:sp>
      <p:pic>
        <p:nvPicPr>
          <p:cNvPr id="7" name="Kép 6" descr="A képen szöveg, képernyőkép, Színesség, szám látható&#10;&#10;Automatikusan generált leírás">
            <a:extLst>
              <a:ext uri="{FF2B5EF4-FFF2-40B4-BE49-F238E27FC236}">
                <a16:creationId xmlns:a16="http://schemas.microsoft.com/office/drawing/2014/main" id="{B3C66C5F-C68D-9AD1-CE2C-368B6EC6E74E}"/>
              </a:ext>
            </a:extLst>
          </p:cNvPr>
          <p:cNvPicPr>
            <a:picLocks noChangeAspect="1"/>
          </p:cNvPicPr>
          <p:nvPr/>
        </p:nvPicPr>
        <p:blipFill>
          <a:blip r:embed="rId4"/>
          <a:stretch>
            <a:fillRect/>
          </a:stretch>
        </p:blipFill>
        <p:spPr>
          <a:xfrm>
            <a:off x="152400" y="1160090"/>
            <a:ext cx="11887200" cy="4607031"/>
          </a:xfrm>
          <a:prstGeom prst="rect">
            <a:avLst/>
          </a:prstGeom>
        </p:spPr>
      </p:pic>
      <p:sp>
        <p:nvSpPr>
          <p:cNvPr id="5" name="Dia számának helye 4"/>
          <p:cNvSpPr>
            <a:spLocks noGrp="1"/>
          </p:cNvSpPr>
          <p:nvPr>
            <p:ph type="sldNum" sz="quarter" idx="12"/>
          </p:nvPr>
        </p:nvSpPr>
        <p:spPr/>
        <p:txBody>
          <a:bodyPr/>
          <a:lstStyle/>
          <a:p>
            <a:fld id="{48B942F4-7C9B-445F-A07F-288174DF386B}" type="slidenum">
              <a:rPr lang="hu-HU" smtClean="0"/>
              <a:t>20</a:t>
            </a:fld>
            <a:endParaRPr lang="hu-HU"/>
          </a:p>
        </p:txBody>
      </p:sp>
    </p:spTree>
    <p:extLst>
      <p:ext uri="{BB962C8B-B14F-4D97-AF65-F5344CB8AC3E}">
        <p14:creationId xmlns:p14="http://schemas.microsoft.com/office/powerpoint/2010/main" val="4175598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artalom helye 8"/>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1825625"/>
            <a:ext cx="6515100" cy="4351338"/>
          </a:xfrm>
        </p:spPr>
      </p:pic>
      <p:pic>
        <p:nvPicPr>
          <p:cNvPr id="4" name="Tartalom hely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zövegdoboz 2">
            <a:extLst>
              <a:ext uri="{FF2B5EF4-FFF2-40B4-BE49-F238E27FC236}">
                <a16:creationId xmlns:a16="http://schemas.microsoft.com/office/drawing/2014/main" id="{EBA6CE5D-3769-4887-5AEF-159769D3E61E}"/>
              </a:ext>
            </a:extLst>
          </p:cNvPr>
          <p:cNvSpPr txBox="1"/>
          <p:nvPr/>
        </p:nvSpPr>
        <p:spPr>
          <a:xfrm>
            <a:off x="514241" y="293353"/>
            <a:ext cx="3813628"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3000" b="1" i="1">
                <a:latin typeface="Calibri"/>
                <a:cs typeface="Calibri"/>
              </a:rPr>
              <a:t>OSZK Webarchívum 5.</a:t>
            </a:r>
          </a:p>
        </p:txBody>
      </p:sp>
      <p:pic>
        <p:nvPicPr>
          <p:cNvPr id="5" name="Kép 4" descr="A képen szöveg, képernyőkép, diagram látható&#10;&#10;Automatikusan generált leírás">
            <a:extLst>
              <a:ext uri="{FF2B5EF4-FFF2-40B4-BE49-F238E27FC236}">
                <a16:creationId xmlns:a16="http://schemas.microsoft.com/office/drawing/2014/main" id="{6E3709A7-A836-9797-A3E0-034A0001AC0D}"/>
              </a:ext>
            </a:extLst>
          </p:cNvPr>
          <p:cNvPicPr>
            <a:picLocks noChangeAspect="1"/>
          </p:cNvPicPr>
          <p:nvPr/>
        </p:nvPicPr>
        <p:blipFill>
          <a:blip r:embed="rId4"/>
          <a:stretch>
            <a:fillRect/>
          </a:stretch>
        </p:blipFill>
        <p:spPr>
          <a:xfrm>
            <a:off x="1982141" y="1052944"/>
            <a:ext cx="8227718" cy="5668531"/>
          </a:xfrm>
          <a:prstGeom prst="rect">
            <a:avLst/>
          </a:prstGeom>
        </p:spPr>
      </p:pic>
      <p:sp>
        <p:nvSpPr>
          <p:cNvPr id="6" name="Szövegdoboz 5">
            <a:extLst>
              <a:ext uri="{FF2B5EF4-FFF2-40B4-BE49-F238E27FC236}">
                <a16:creationId xmlns:a16="http://schemas.microsoft.com/office/drawing/2014/main" id="{AAB04609-6CA0-E6AD-35E8-69D6A160460F}"/>
              </a:ext>
            </a:extLst>
          </p:cNvPr>
          <p:cNvSpPr txBox="1"/>
          <p:nvPr/>
        </p:nvSpPr>
        <p:spPr>
          <a:xfrm>
            <a:off x="5364189" y="714390"/>
            <a:ext cx="493318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1600" i="1"/>
              <a:t>A nem nyilvános archívumrész növekedése és </a:t>
            </a:r>
            <a:r>
              <a:rPr lang="hu-HU" sz="1600" i="1" err="1"/>
              <a:t>összmérete</a:t>
            </a:r>
            <a:r>
              <a:rPr lang="hu-HU" sz="1600">
                <a:cs typeface="Calibri"/>
              </a:rPr>
              <a:t> </a:t>
            </a:r>
            <a:endParaRPr lang="hu-HU" sz="1600"/>
          </a:p>
        </p:txBody>
      </p:sp>
      <p:sp>
        <p:nvSpPr>
          <p:cNvPr id="7" name="Dia számának helye 6"/>
          <p:cNvSpPr>
            <a:spLocks noGrp="1"/>
          </p:cNvSpPr>
          <p:nvPr>
            <p:ph type="sldNum" sz="quarter" idx="12"/>
          </p:nvPr>
        </p:nvSpPr>
        <p:spPr/>
        <p:txBody>
          <a:bodyPr/>
          <a:lstStyle/>
          <a:p>
            <a:fld id="{48B942F4-7C9B-445F-A07F-288174DF386B}" type="slidenum">
              <a:rPr lang="hu-HU" smtClean="0"/>
              <a:t>21</a:t>
            </a:fld>
            <a:endParaRPr lang="hu-HU"/>
          </a:p>
        </p:txBody>
      </p:sp>
    </p:spTree>
    <p:extLst>
      <p:ext uri="{BB962C8B-B14F-4D97-AF65-F5344CB8AC3E}">
        <p14:creationId xmlns:p14="http://schemas.microsoft.com/office/powerpoint/2010/main" val="2559461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artalom helye 8"/>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1825625"/>
            <a:ext cx="6515100" cy="4351338"/>
          </a:xfrm>
        </p:spPr>
      </p:pic>
      <p:pic>
        <p:nvPicPr>
          <p:cNvPr id="4" name="Tartalom hely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zövegdoboz 2">
            <a:extLst>
              <a:ext uri="{FF2B5EF4-FFF2-40B4-BE49-F238E27FC236}">
                <a16:creationId xmlns:a16="http://schemas.microsoft.com/office/drawing/2014/main" id="{55A70929-D98D-2083-A310-9F0AB8389E99}"/>
              </a:ext>
            </a:extLst>
          </p:cNvPr>
          <p:cNvSpPr txBox="1"/>
          <p:nvPr/>
        </p:nvSpPr>
        <p:spPr>
          <a:xfrm>
            <a:off x="532602" y="272782"/>
            <a:ext cx="38862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3000" b="1" i="1">
                <a:ea typeface="Calibri"/>
                <a:cs typeface="Calibri"/>
              </a:rPr>
              <a:t>OSZK Webarchívum 6.</a:t>
            </a:r>
            <a:endParaRPr lang="hu-HU" i="1"/>
          </a:p>
        </p:txBody>
      </p:sp>
      <p:sp>
        <p:nvSpPr>
          <p:cNvPr id="7" name="Szövegdoboz 6">
            <a:extLst>
              <a:ext uri="{FF2B5EF4-FFF2-40B4-BE49-F238E27FC236}">
                <a16:creationId xmlns:a16="http://schemas.microsoft.com/office/drawing/2014/main" id="{B41F5032-F001-A52F-CE28-38DA2693320A}"/>
              </a:ext>
            </a:extLst>
          </p:cNvPr>
          <p:cNvSpPr txBox="1"/>
          <p:nvPr/>
        </p:nvSpPr>
        <p:spPr>
          <a:xfrm>
            <a:off x="532602" y="1072784"/>
            <a:ext cx="11071134" cy="47346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58775" indent="-358775">
              <a:spcBef>
                <a:spcPts val="1000"/>
              </a:spcBef>
              <a:buFont typeface="Wingdings"/>
              <a:buChar char="q"/>
            </a:pPr>
            <a:r>
              <a:rPr lang="hu-HU" sz="2000">
                <a:cs typeface="Arial"/>
              </a:rPr>
              <a:t>A nyilvános archívumban</a:t>
            </a:r>
            <a:r>
              <a:rPr lang="hu-HU" sz="2000" i="1">
                <a:solidFill>
                  <a:srgbClr val="0033CC"/>
                </a:solidFill>
                <a:cs typeface="Arial"/>
              </a:rPr>
              <a:t>*</a:t>
            </a:r>
            <a:r>
              <a:rPr lang="hu-HU" sz="2000">
                <a:cs typeface="Arial"/>
              </a:rPr>
              <a:t> (2022 végén):</a:t>
            </a:r>
            <a:r>
              <a:rPr lang="en-US" sz="2000">
                <a:cs typeface="Arial"/>
              </a:rPr>
              <a:t>​</a:t>
            </a:r>
            <a:endParaRPr lang="hu-HU">
              <a:ea typeface="Calibri" panose="020F0502020204030204"/>
              <a:cs typeface="Calibri" panose="020F0502020204030204"/>
            </a:endParaRPr>
          </a:p>
          <a:p>
            <a:pPr marL="881380" lvl="1" indent="-342900">
              <a:spcBef>
                <a:spcPts val="500"/>
              </a:spcBef>
              <a:buFont typeface="Wingdings"/>
              <a:buChar char="Ø"/>
            </a:pPr>
            <a:r>
              <a:rPr lang="hu-HU" sz="2000" i="1">
                <a:cs typeface="Arial"/>
              </a:rPr>
              <a:t>332 db válogatott, engedélyeztetett vagy nem engedélyköteles webhely negyedéves gyakoriságú mentései, oldalképei és </a:t>
            </a:r>
            <a:r>
              <a:rPr lang="hu-HU" sz="2000" i="1" err="1">
                <a:cs typeface="Arial"/>
              </a:rPr>
              <a:t>metaadatleírása</a:t>
            </a:r>
            <a:r>
              <a:rPr lang="hu-HU" sz="2000" i="1">
                <a:solidFill>
                  <a:srgbClr val="0033CC"/>
                </a:solidFill>
                <a:cs typeface="Arial"/>
              </a:rPr>
              <a:t>**</a:t>
            </a:r>
            <a:r>
              <a:rPr lang="hu-HU" sz="2000" i="1">
                <a:cs typeface="Arial"/>
              </a:rPr>
              <a:t> található,</a:t>
            </a:r>
            <a:r>
              <a:rPr lang="hu-HU" sz="2000">
                <a:solidFill>
                  <a:srgbClr val="0033CC"/>
                </a:solidFill>
                <a:cs typeface="Arial"/>
              </a:rPr>
              <a:t>​</a:t>
            </a:r>
            <a:endParaRPr lang="hu-HU" sz="2000">
              <a:solidFill>
                <a:srgbClr val="0033CC"/>
              </a:solidFill>
              <a:ea typeface="Calibri" panose="020F0502020204030204"/>
              <a:cs typeface="Arial"/>
            </a:endParaRPr>
          </a:p>
          <a:p>
            <a:pPr marL="881380" lvl="1" indent="-342900">
              <a:spcBef>
                <a:spcPts val="500"/>
              </a:spcBef>
              <a:buFont typeface="Wingdings"/>
              <a:buChar char="Ø"/>
            </a:pPr>
            <a:r>
              <a:rPr lang="hu-HU" sz="2000" i="1">
                <a:cs typeface="Arial"/>
              </a:rPr>
              <a:t>99 db OSZK-s webhely 1-2 alkalommal való mentései,</a:t>
            </a:r>
            <a:r>
              <a:rPr lang="hu-HU" sz="2000">
                <a:cs typeface="Arial"/>
              </a:rPr>
              <a:t>​</a:t>
            </a:r>
            <a:endParaRPr lang="hu-HU" sz="2000">
              <a:ea typeface="Calibri" panose="020F0502020204030204"/>
              <a:cs typeface="Arial"/>
            </a:endParaRPr>
          </a:p>
          <a:p>
            <a:pPr marL="881380" lvl="1" indent="-342900">
              <a:spcBef>
                <a:spcPts val="500"/>
              </a:spcBef>
              <a:buFont typeface="Wingdings"/>
              <a:buChar char="Ø"/>
            </a:pPr>
            <a:r>
              <a:rPr lang="hu-HU" sz="2000" i="1">
                <a:cs typeface="Arial"/>
              </a:rPr>
              <a:t>1 db esemény alapú részgyűjtemény: Rákóczi Emlékév Archívum,</a:t>
            </a:r>
            <a:r>
              <a:rPr lang="hu-HU" sz="2000">
                <a:cs typeface="Arial"/>
              </a:rPr>
              <a:t>​</a:t>
            </a:r>
            <a:endParaRPr lang="hu-HU" sz="2000">
              <a:ea typeface="Calibri" panose="020F0502020204030204"/>
              <a:cs typeface="Arial"/>
            </a:endParaRPr>
          </a:p>
          <a:p>
            <a:pPr marL="881380" lvl="1" indent="-342900">
              <a:spcBef>
                <a:spcPts val="500"/>
              </a:spcBef>
              <a:buFont typeface="Wingdings"/>
              <a:buChar char="Ø"/>
            </a:pPr>
            <a:r>
              <a:rPr lang="hu-HU" sz="2000" i="1">
                <a:ea typeface="+mn-lt"/>
                <a:cs typeface="+mn-lt"/>
              </a:rPr>
              <a:t>1 db személy alapú, Széchényi Ferenc Archívum,</a:t>
            </a:r>
            <a:endParaRPr lang="hu-HU" sz="2000" i="1">
              <a:cs typeface="Arial"/>
            </a:endParaRPr>
          </a:p>
          <a:p>
            <a:pPr marL="881380" lvl="1" indent="-342900">
              <a:spcBef>
                <a:spcPts val="500"/>
              </a:spcBef>
              <a:buFont typeface="Wingdings"/>
              <a:buChar char="Ø"/>
            </a:pPr>
            <a:r>
              <a:rPr lang="hu-HU" sz="2000" i="1">
                <a:cs typeface="Arial"/>
              </a:rPr>
              <a:t>mindez kb. 1,8 TB </a:t>
            </a:r>
            <a:r>
              <a:rPr lang="hu-HU" sz="2000" i="1" err="1">
                <a:cs typeface="Arial"/>
              </a:rPr>
              <a:t>összméretben</a:t>
            </a:r>
            <a:r>
              <a:rPr lang="hu-HU" sz="2000" i="1">
                <a:cs typeface="Arial"/>
              </a:rPr>
              <a:t>.</a:t>
            </a:r>
            <a:r>
              <a:rPr lang="hu-HU" sz="2000">
                <a:cs typeface="Arial"/>
              </a:rPr>
              <a:t>​</a:t>
            </a:r>
            <a:endParaRPr lang="hu-HU" sz="2000">
              <a:ea typeface="Calibri" panose="020F0502020204030204"/>
              <a:cs typeface="Arial"/>
            </a:endParaRPr>
          </a:p>
          <a:p>
            <a:pPr marL="358775" indent="-358775">
              <a:spcBef>
                <a:spcPts val="1000"/>
              </a:spcBef>
              <a:buFont typeface="Wingdings"/>
              <a:buChar char="q"/>
            </a:pPr>
            <a:r>
              <a:rPr lang="hu-HU" sz="2000">
                <a:cs typeface="Arial"/>
              </a:rPr>
              <a:t>Az archívumépítés természetesen nem merül ki a mentésekben, hiszen az archivált anyagot </a:t>
            </a:r>
            <a:r>
              <a:rPr lang="hu-HU" sz="2000" err="1">
                <a:cs typeface="Arial"/>
              </a:rPr>
              <a:t>láttathatóvá</a:t>
            </a:r>
            <a:r>
              <a:rPr lang="hu-HU" sz="2000">
                <a:cs typeface="Arial"/>
              </a:rPr>
              <a:t> is kell tenni, de úgy, hogy az esetleges hiányosságok is kompenzálhatók legyenek.​</a:t>
            </a:r>
            <a:endParaRPr lang="hu-HU" sz="2000">
              <a:ea typeface="Calibri" panose="020F0502020204030204"/>
              <a:cs typeface="Arial"/>
            </a:endParaRPr>
          </a:p>
          <a:p>
            <a:pPr marL="881380" lvl="1" indent="-342900">
              <a:spcBef>
                <a:spcPts val="500"/>
              </a:spcBef>
              <a:buFont typeface="Wingdings"/>
              <a:buChar char="Ø"/>
            </a:pPr>
            <a:r>
              <a:rPr lang="hu-HU" sz="2000" i="1">
                <a:cs typeface="Arial"/>
              </a:rPr>
              <a:t>Erre a célra oldalképek is készülnek a webhelyek kezdőoldalairól a mentések során.</a:t>
            </a:r>
            <a:r>
              <a:rPr lang="hu-HU" sz="2000">
                <a:cs typeface="Arial"/>
              </a:rPr>
              <a:t>​</a:t>
            </a:r>
            <a:endParaRPr lang="hu-HU" sz="2000">
              <a:ea typeface="Calibri" panose="020F0502020204030204"/>
              <a:cs typeface="Arial"/>
            </a:endParaRPr>
          </a:p>
          <a:p>
            <a:pPr marL="881380" lvl="1" indent="-342900">
              <a:spcBef>
                <a:spcPts val="500"/>
              </a:spcBef>
              <a:buFont typeface="Wingdings"/>
              <a:buChar char="Ø"/>
            </a:pPr>
            <a:r>
              <a:rPr lang="hu-HU" sz="2000" i="1">
                <a:cs typeface="Arial"/>
              </a:rPr>
              <a:t>Keresők és metaadatok is segítik az eligazodást.</a:t>
            </a:r>
            <a:r>
              <a:rPr lang="hu-HU" sz="2000">
                <a:cs typeface="Arial"/>
              </a:rPr>
              <a:t>​</a:t>
            </a:r>
            <a:endParaRPr lang="hu-HU" sz="2000">
              <a:ea typeface="Calibri" panose="020F0502020204030204"/>
              <a:cs typeface="Arial"/>
            </a:endParaRPr>
          </a:p>
          <a:p>
            <a:pPr marL="881380" lvl="1" indent="-342900">
              <a:spcBef>
                <a:spcPts val="500"/>
              </a:spcBef>
              <a:buFont typeface="Wingdings"/>
              <a:buChar char="Ø"/>
            </a:pPr>
            <a:r>
              <a:rPr lang="hu-HU" sz="2000" i="1">
                <a:cs typeface="Arial"/>
              </a:rPr>
              <a:t>A metaadat struktúra a hagyományos könyvtári rendszerek és a digitális dokumentumok leírására szóló ajánlások mentén lett kidolgozva és folyamatosan finomítjuk.</a:t>
            </a:r>
            <a:r>
              <a:rPr lang="hu-HU" sz="2000">
                <a:cs typeface="Arial"/>
              </a:rPr>
              <a:t>​</a:t>
            </a:r>
            <a:endParaRPr lang="hu-HU" sz="2000">
              <a:ea typeface="Calibri" panose="020F0502020204030204"/>
              <a:cs typeface="Arial"/>
            </a:endParaRPr>
          </a:p>
        </p:txBody>
      </p:sp>
      <p:sp>
        <p:nvSpPr>
          <p:cNvPr id="8" name="Szövegdoboz 7">
            <a:extLst>
              <a:ext uri="{FF2B5EF4-FFF2-40B4-BE49-F238E27FC236}">
                <a16:creationId xmlns:a16="http://schemas.microsoft.com/office/drawing/2014/main" id="{8BFE6CFB-DB72-0466-35B0-537CABDFA48A}"/>
              </a:ext>
            </a:extLst>
          </p:cNvPr>
          <p:cNvSpPr txBox="1"/>
          <p:nvPr/>
        </p:nvSpPr>
        <p:spPr>
          <a:xfrm>
            <a:off x="6002694" y="344151"/>
            <a:ext cx="5691413"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a:solidFill>
                  <a:srgbClr val="0033CC"/>
                </a:solidFill>
                <a:cs typeface="Segoe UI"/>
              </a:rPr>
              <a:t>* </a:t>
            </a:r>
            <a:r>
              <a:rPr lang="hu-HU" sz="1600" i="1">
                <a:solidFill>
                  <a:srgbClr val="0033CC"/>
                </a:solidFill>
                <a:cs typeface="Segoe UI"/>
              </a:rPr>
              <a:t>Ezeknél általában legalább a kezdésnél egyedi paraméterezésre is mód van a jobb eredmény érdekében.</a:t>
            </a:r>
          </a:p>
          <a:p>
            <a:r>
              <a:rPr lang="hu-HU" sz="1600">
                <a:solidFill>
                  <a:srgbClr val="0033CC"/>
                </a:solidFill>
                <a:cs typeface="Segoe UI"/>
              </a:rPr>
              <a:t>** </a:t>
            </a:r>
            <a:r>
              <a:rPr lang="hu-HU" sz="1600" i="1">
                <a:solidFill>
                  <a:srgbClr val="0033CC"/>
                </a:solidFill>
                <a:cs typeface="Segoe UI"/>
              </a:rPr>
              <a:t>Sajnos nincs minden mentéshez </a:t>
            </a:r>
            <a:r>
              <a:rPr lang="hu-HU" sz="1600" i="1" err="1">
                <a:solidFill>
                  <a:srgbClr val="0033CC"/>
                </a:solidFill>
                <a:cs typeface="Segoe UI"/>
              </a:rPr>
              <a:t>metaadatleírás</a:t>
            </a:r>
            <a:r>
              <a:rPr lang="hu-HU" sz="1600" i="1">
                <a:solidFill>
                  <a:srgbClr val="0033CC"/>
                </a:solidFill>
                <a:cs typeface="Segoe UI"/>
              </a:rPr>
              <a:t>.</a:t>
            </a:r>
            <a:r>
              <a:rPr lang="en-US" sz="1600">
                <a:solidFill>
                  <a:srgbClr val="0033CC"/>
                </a:solidFill>
                <a:cs typeface="Segoe UI"/>
              </a:rPr>
              <a:t>​</a:t>
            </a:r>
          </a:p>
        </p:txBody>
      </p:sp>
      <p:sp>
        <p:nvSpPr>
          <p:cNvPr id="5" name="Téglalap 4"/>
          <p:cNvSpPr/>
          <p:nvPr/>
        </p:nvSpPr>
        <p:spPr>
          <a:xfrm>
            <a:off x="7557096" y="2860337"/>
            <a:ext cx="4091826" cy="646331"/>
          </a:xfrm>
          <a:prstGeom prst="rect">
            <a:avLst/>
          </a:prstGeom>
        </p:spPr>
        <p:txBody>
          <a:bodyPr wrap="none">
            <a:spAutoFit/>
          </a:bodyPr>
          <a:lstStyle/>
          <a:p>
            <a:r>
              <a:rPr lang="hu-HU" i="1">
                <a:solidFill>
                  <a:srgbClr val="0033CC"/>
                </a:solidFill>
                <a:ea typeface="+mn-lt"/>
                <a:cs typeface="+mn-lt"/>
                <a:hlinkClick r:id="rId4"/>
              </a:rPr>
              <a:t>http://rakoczi2019.webarchivum.oszk.hu/</a:t>
            </a:r>
            <a:endParaRPr lang="hu-HU" i="1">
              <a:solidFill>
                <a:srgbClr val="0033CC"/>
              </a:solidFill>
              <a:ea typeface="+mn-lt"/>
              <a:cs typeface="+mn-lt"/>
            </a:endParaRPr>
          </a:p>
          <a:p>
            <a:r>
              <a:rPr lang="hu-HU" i="1" u="sng">
                <a:solidFill>
                  <a:srgbClr val="0033CC"/>
                </a:solidFill>
                <a:ea typeface="+mn-lt"/>
                <a:cs typeface="+mn-lt"/>
              </a:rPr>
              <a:t>http://szechenyi.webarchivum.oszk.hu/</a:t>
            </a:r>
            <a:endParaRPr lang="hu-HU" i="1" u="sng">
              <a:solidFill>
                <a:srgbClr val="0033CC"/>
              </a:solidFill>
            </a:endParaRPr>
          </a:p>
        </p:txBody>
      </p:sp>
      <p:sp>
        <p:nvSpPr>
          <p:cNvPr id="6" name="Dia számának helye 5"/>
          <p:cNvSpPr>
            <a:spLocks noGrp="1"/>
          </p:cNvSpPr>
          <p:nvPr>
            <p:ph type="sldNum" sz="quarter" idx="12"/>
          </p:nvPr>
        </p:nvSpPr>
        <p:spPr/>
        <p:txBody>
          <a:bodyPr/>
          <a:lstStyle/>
          <a:p>
            <a:fld id="{48B942F4-7C9B-445F-A07F-288174DF386B}" type="slidenum">
              <a:rPr lang="hu-HU" smtClean="0"/>
              <a:t>22</a:t>
            </a:fld>
            <a:endParaRPr lang="hu-HU"/>
          </a:p>
        </p:txBody>
      </p:sp>
    </p:spTree>
    <p:extLst>
      <p:ext uri="{BB962C8B-B14F-4D97-AF65-F5344CB8AC3E}">
        <p14:creationId xmlns:p14="http://schemas.microsoft.com/office/powerpoint/2010/main" val="2004459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artalom helye 8"/>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1825625"/>
            <a:ext cx="6515100" cy="4351338"/>
          </a:xfrm>
        </p:spPr>
      </p:pic>
      <p:pic>
        <p:nvPicPr>
          <p:cNvPr id="4" name="Tartalom hely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zövegdoboz 2">
            <a:extLst>
              <a:ext uri="{FF2B5EF4-FFF2-40B4-BE49-F238E27FC236}">
                <a16:creationId xmlns:a16="http://schemas.microsoft.com/office/drawing/2014/main" id="{55A70929-D98D-2083-A310-9F0AB8389E99}"/>
              </a:ext>
            </a:extLst>
          </p:cNvPr>
          <p:cNvSpPr txBox="1"/>
          <p:nvPr/>
        </p:nvSpPr>
        <p:spPr>
          <a:xfrm>
            <a:off x="502184" y="268874"/>
            <a:ext cx="38862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3000" b="1" i="1">
                <a:ea typeface="Calibri"/>
                <a:cs typeface="Calibri"/>
              </a:rPr>
              <a:t>OSZK Webarchívum 7.</a:t>
            </a:r>
            <a:endParaRPr lang="hu-HU" i="1"/>
          </a:p>
        </p:txBody>
      </p:sp>
      <p:sp>
        <p:nvSpPr>
          <p:cNvPr id="5" name="Szövegdoboz 4">
            <a:extLst>
              <a:ext uri="{FF2B5EF4-FFF2-40B4-BE49-F238E27FC236}">
                <a16:creationId xmlns:a16="http://schemas.microsoft.com/office/drawing/2014/main" id="{5EEA27C7-40E9-FD2C-DD8A-2683FFCE3AD3}"/>
              </a:ext>
            </a:extLst>
          </p:cNvPr>
          <p:cNvSpPr txBox="1"/>
          <p:nvPr/>
        </p:nvSpPr>
        <p:spPr>
          <a:xfrm>
            <a:off x="502184" y="1083261"/>
            <a:ext cx="11092408" cy="50937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58775" indent="-358775">
              <a:spcBef>
                <a:spcPts val="1000"/>
              </a:spcBef>
              <a:buFont typeface="Wingdings"/>
              <a:buChar char="q"/>
            </a:pPr>
            <a:r>
              <a:rPr lang="hu-HU" sz="2000">
                <a:cs typeface="Arial"/>
              </a:rPr>
              <a:t>A fő archiváló eszközünk a </a:t>
            </a:r>
            <a:r>
              <a:rPr lang="hu-HU" sz="2000" err="1">
                <a:cs typeface="Arial"/>
              </a:rPr>
              <a:t>Heritrix</a:t>
            </a:r>
            <a:r>
              <a:rPr lang="hu-HU" sz="2000">
                <a:cs typeface="Arial"/>
              </a:rPr>
              <a:t> robot, ami a megadott webhelyekről meghatározott paraméterek</a:t>
            </a:r>
            <a:r>
              <a:rPr lang="hu-HU" sz="2000">
                <a:solidFill>
                  <a:srgbClr val="0033CC"/>
                </a:solidFill>
                <a:cs typeface="Arial"/>
              </a:rPr>
              <a:t>*</a:t>
            </a:r>
            <a:r>
              <a:rPr lang="hu-HU" sz="2000">
                <a:cs typeface="Arial"/>
              </a:rPr>
              <a:t> mentén, a linkeket követve tölti le a tartalmat WARC formátumba mentve, ezt használjuk a gyűjteményeknél és a webtér aratásnál, önállóan is, illetve keretrendszereken keresztül.</a:t>
            </a:r>
            <a:r>
              <a:rPr lang="hu-HU" sz="2000">
                <a:solidFill>
                  <a:srgbClr val="0033CC"/>
                </a:solidFill>
                <a:cs typeface="Arial"/>
              </a:rPr>
              <a:t>** </a:t>
            </a:r>
            <a:r>
              <a:rPr lang="en-US" sz="2000">
                <a:solidFill>
                  <a:srgbClr val="0033CC"/>
                </a:solidFill>
                <a:cs typeface="Arial"/>
              </a:rPr>
              <a:t>​</a:t>
            </a:r>
            <a:endParaRPr lang="hu-HU">
              <a:ea typeface="Calibri" panose="020F0502020204030204"/>
              <a:cs typeface="Calibri" panose="020F0502020204030204"/>
            </a:endParaRPr>
          </a:p>
          <a:p>
            <a:pPr marL="358775" indent="-358775">
              <a:spcBef>
                <a:spcPts val="1000"/>
              </a:spcBef>
              <a:buFont typeface="Wingdings"/>
              <a:buChar char="q"/>
            </a:pPr>
            <a:r>
              <a:rPr lang="hu-HU" sz="2000">
                <a:ea typeface="Calibri"/>
                <a:cs typeface="Calibri"/>
              </a:rPr>
              <a:t>A WARC archív formátum, ún. konténer típusú fájl, melybe a technikai metaadatokkal együtt kerülnek az egy-egy webhelyen található tartalmi elemek, és amelyből indexelés segítségével olvassa ki és rakja össze a weboldalt a visszanéző (</a:t>
            </a:r>
            <a:r>
              <a:rPr lang="hu-HU" sz="2000" err="1">
                <a:ea typeface="Calibri"/>
                <a:cs typeface="Calibri"/>
              </a:rPr>
              <a:t>wayback</a:t>
            </a:r>
            <a:r>
              <a:rPr lang="hu-HU" sz="2000">
                <a:ea typeface="Calibri"/>
                <a:cs typeface="Calibri"/>
              </a:rPr>
              <a:t>) program.</a:t>
            </a:r>
            <a:r>
              <a:rPr lang="hu-HU" sz="2000">
                <a:solidFill>
                  <a:srgbClr val="0033CC"/>
                </a:solidFill>
                <a:ea typeface="Calibri"/>
                <a:cs typeface="Calibri"/>
              </a:rPr>
              <a:t>***</a:t>
            </a:r>
            <a:r>
              <a:rPr lang="en-US" sz="2000">
                <a:solidFill>
                  <a:srgbClr val="0033CC"/>
                </a:solidFill>
                <a:ea typeface="Calibri"/>
                <a:cs typeface="Calibri"/>
              </a:rPr>
              <a:t> </a:t>
            </a:r>
            <a:endParaRPr lang="hu-HU" sz="2000">
              <a:cs typeface="Arial"/>
            </a:endParaRPr>
          </a:p>
          <a:p>
            <a:pPr marL="358775" indent="-358775">
              <a:spcBef>
                <a:spcPts val="1000"/>
              </a:spcBef>
              <a:buFont typeface="Wingdings"/>
              <a:buChar char="q"/>
            </a:pPr>
            <a:r>
              <a:rPr lang="hu-HU" sz="2000">
                <a:cs typeface="Arial"/>
              </a:rPr>
              <a:t>A </a:t>
            </a:r>
            <a:r>
              <a:rPr lang="hu-HU" sz="2000" err="1">
                <a:cs typeface="Arial"/>
              </a:rPr>
              <a:t>Heritrix</a:t>
            </a:r>
            <a:r>
              <a:rPr lang="hu-HU" sz="2000">
                <a:cs typeface="Arial"/>
              </a:rPr>
              <a:t> régi eszköz, még a web statikus szakaszában kezdték fejleszteni, így az ilyen jellegű webhelyekkel jobban boldogul, ám a mai, a felhasználók aktivitása szerint betöltődő tartalmú típusúakkal sokkal kevésbé. Az ilyen webhelyeket olyan szoftverrel érdemes megcélozni, ami előbb betölti egy böngészőbe a tartalmat és csak utána menti el. Ilyen például a </a:t>
            </a:r>
            <a:r>
              <a:rPr lang="hu-HU" sz="2000" err="1">
                <a:cs typeface="Arial"/>
              </a:rPr>
              <a:t>Brozzler</a:t>
            </a:r>
            <a:r>
              <a:rPr lang="hu-HU" sz="2000">
                <a:cs typeface="Arial"/>
              </a:rPr>
              <a:t>, amit a híroldalak napi mentésénél használunk, de ez több erőforrást igényel és jóval lassabban dolgozik. </a:t>
            </a:r>
            <a:r>
              <a:rPr lang="en-US" sz="2000">
                <a:cs typeface="Arial"/>
              </a:rPr>
              <a:t>​</a:t>
            </a:r>
            <a:endParaRPr lang="en-US" sz="2000">
              <a:ea typeface="Calibri" panose="020F0502020204030204"/>
              <a:cs typeface="Arial"/>
            </a:endParaRPr>
          </a:p>
          <a:p>
            <a:pPr marL="358775" indent="-358775">
              <a:spcBef>
                <a:spcPts val="1000"/>
              </a:spcBef>
              <a:buFont typeface="Wingdings"/>
              <a:buChar char="q"/>
            </a:pPr>
            <a:r>
              <a:rPr lang="hu-HU" sz="2000">
                <a:cs typeface="Arial"/>
              </a:rPr>
              <a:t>Sajnos a közösségi média platformok esetében egyik sem használható, ott egy harmadik típusú eszközt kell használni, jelenleg az </a:t>
            </a:r>
            <a:r>
              <a:rPr lang="hu-HU" sz="2000" err="1">
                <a:cs typeface="Arial"/>
              </a:rPr>
              <a:t>ArchiveWeb.page</a:t>
            </a:r>
            <a:r>
              <a:rPr lang="hu-HU" sz="2000">
                <a:cs typeface="Arial"/>
              </a:rPr>
              <a:t>-t, mely tulajdonképpen azt menti le, amit a felhasználó megnéz. </a:t>
            </a:r>
            <a:r>
              <a:rPr lang="en-US" sz="2000">
                <a:cs typeface="Arial"/>
              </a:rPr>
              <a:t>​</a:t>
            </a:r>
            <a:endParaRPr lang="en-US" sz="2000">
              <a:ea typeface="Calibri" panose="020F0502020204030204"/>
              <a:cs typeface="Arial"/>
            </a:endParaRPr>
          </a:p>
        </p:txBody>
      </p:sp>
      <p:sp>
        <p:nvSpPr>
          <p:cNvPr id="6" name="Szövegdoboz 5">
            <a:extLst>
              <a:ext uri="{FF2B5EF4-FFF2-40B4-BE49-F238E27FC236}">
                <a16:creationId xmlns:a16="http://schemas.microsoft.com/office/drawing/2014/main" id="{EA9C32AB-AE20-AAB7-A490-E0D2B0D50378}"/>
              </a:ext>
            </a:extLst>
          </p:cNvPr>
          <p:cNvSpPr txBox="1"/>
          <p:nvPr/>
        </p:nvSpPr>
        <p:spPr>
          <a:xfrm>
            <a:off x="4608395" y="133392"/>
            <a:ext cx="717912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1600">
                <a:solidFill>
                  <a:srgbClr val="0033CC"/>
                </a:solidFill>
                <a:cs typeface="Segoe UI"/>
              </a:rPr>
              <a:t>* </a:t>
            </a:r>
            <a:r>
              <a:rPr lang="hu-HU" sz="1600" i="1">
                <a:solidFill>
                  <a:srgbClr val="0033CC"/>
                </a:solidFill>
                <a:cs typeface="Segoe UI"/>
              </a:rPr>
              <a:t>Tartomány, mélység, fájltípus, </a:t>
            </a:r>
            <a:r>
              <a:rPr lang="hu-HU" sz="1600" i="1" err="1">
                <a:solidFill>
                  <a:srgbClr val="0033CC"/>
                </a:solidFill>
                <a:cs typeface="Segoe UI"/>
              </a:rPr>
              <a:t>összméret</a:t>
            </a:r>
            <a:r>
              <a:rPr lang="hu-HU" sz="1600" i="1">
                <a:solidFill>
                  <a:srgbClr val="0033CC"/>
                </a:solidFill>
                <a:cs typeface="Segoe UI"/>
              </a:rPr>
              <a:t>, futásidő stb.</a:t>
            </a:r>
            <a:r>
              <a:rPr lang="en-US" sz="1600">
                <a:solidFill>
                  <a:srgbClr val="0033CC"/>
                </a:solidFill>
                <a:cs typeface="Segoe UI"/>
              </a:rPr>
              <a:t>​</a:t>
            </a:r>
          </a:p>
          <a:p>
            <a:r>
              <a:rPr lang="hu-HU" sz="1600">
                <a:solidFill>
                  <a:srgbClr val="0033CC"/>
                </a:solidFill>
                <a:cs typeface="Segoe UI"/>
              </a:rPr>
              <a:t>** </a:t>
            </a:r>
            <a:r>
              <a:rPr lang="hu-HU" sz="1600" i="1">
                <a:solidFill>
                  <a:srgbClr val="0033CC"/>
                </a:solidFill>
                <a:cs typeface="Segoe UI"/>
              </a:rPr>
              <a:t>A zárt gyűjteményhez a saját fejlesztésű Kaptafa felületen </a:t>
            </a:r>
            <a:r>
              <a:rPr lang="hu-HU" sz="1600" i="1" err="1">
                <a:solidFill>
                  <a:srgbClr val="0033CC"/>
                </a:solidFill>
                <a:cs typeface="Segoe UI"/>
              </a:rPr>
              <a:t>paraméterezve</a:t>
            </a:r>
            <a:r>
              <a:rPr lang="hu-HU" sz="1600" i="1">
                <a:solidFill>
                  <a:srgbClr val="0033CC"/>
                </a:solidFill>
                <a:cs typeface="Segoe UI"/>
              </a:rPr>
              <a:t>, a nyilvános archívumhoz a Web </a:t>
            </a:r>
            <a:r>
              <a:rPr lang="hu-HU" sz="1600" i="1" err="1">
                <a:solidFill>
                  <a:srgbClr val="0033CC"/>
                </a:solidFill>
                <a:cs typeface="Segoe UI"/>
              </a:rPr>
              <a:t>Curator</a:t>
            </a:r>
            <a:r>
              <a:rPr lang="hu-HU" sz="1600" i="1">
                <a:solidFill>
                  <a:srgbClr val="0033CC"/>
                </a:solidFill>
                <a:cs typeface="Segoe UI"/>
              </a:rPr>
              <a:t> </a:t>
            </a:r>
            <a:r>
              <a:rPr lang="hu-HU" sz="1600" i="1" err="1">
                <a:solidFill>
                  <a:srgbClr val="0033CC"/>
                </a:solidFill>
                <a:cs typeface="Segoe UI"/>
              </a:rPr>
              <a:t>Tool</a:t>
            </a:r>
            <a:r>
              <a:rPr lang="hu-HU" sz="1600" i="1">
                <a:solidFill>
                  <a:srgbClr val="0033CC"/>
                </a:solidFill>
                <a:cs typeface="Segoe UI"/>
              </a:rPr>
              <a:t> (WCT) </a:t>
            </a:r>
            <a:r>
              <a:rPr lang="hu-HU" sz="1600" i="1" err="1">
                <a:solidFill>
                  <a:srgbClr val="0033CC"/>
                </a:solidFill>
                <a:cs typeface="Segoe UI"/>
              </a:rPr>
              <a:t>open</a:t>
            </a:r>
            <a:r>
              <a:rPr lang="hu-HU" sz="1600" i="1">
                <a:solidFill>
                  <a:srgbClr val="0033CC"/>
                </a:solidFill>
                <a:cs typeface="Segoe UI"/>
              </a:rPr>
              <a:t> </a:t>
            </a:r>
            <a:r>
              <a:rPr lang="hu-HU" sz="1600" i="1" err="1">
                <a:solidFill>
                  <a:srgbClr val="0033CC"/>
                </a:solidFill>
                <a:cs typeface="Segoe UI"/>
              </a:rPr>
              <a:t>source</a:t>
            </a:r>
            <a:r>
              <a:rPr lang="hu-HU" sz="1600" i="1">
                <a:solidFill>
                  <a:srgbClr val="0033CC"/>
                </a:solidFill>
                <a:cs typeface="Segoe UI"/>
              </a:rPr>
              <a:t> program segítségével.</a:t>
            </a:r>
            <a:r>
              <a:rPr lang="en-US" sz="1600">
                <a:solidFill>
                  <a:srgbClr val="0033CC"/>
                </a:solidFill>
                <a:cs typeface="Segoe UI"/>
              </a:rPr>
              <a:t>​</a:t>
            </a:r>
          </a:p>
        </p:txBody>
      </p:sp>
      <p:sp>
        <p:nvSpPr>
          <p:cNvPr id="7" name="Szövegdoboz 6">
            <a:extLst>
              <a:ext uri="{FF2B5EF4-FFF2-40B4-BE49-F238E27FC236}">
                <a16:creationId xmlns:a16="http://schemas.microsoft.com/office/drawing/2014/main" id="{DB15A12F-9256-960A-2474-1390C3F3555E}"/>
              </a:ext>
            </a:extLst>
          </p:cNvPr>
          <p:cNvSpPr txBox="1"/>
          <p:nvPr/>
        </p:nvSpPr>
        <p:spPr>
          <a:xfrm>
            <a:off x="4608395" y="5952838"/>
            <a:ext cx="632801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1600">
                <a:solidFill>
                  <a:srgbClr val="0033CC"/>
                </a:solidFill>
                <a:ea typeface="Calibri"/>
                <a:cs typeface="Calibri"/>
              </a:rPr>
              <a:t>***</a:t>
            </a:r>
            <a:r>
              <a:rPr lang="hu-HU" sz="1600" i="1">
                <a:solidFill>
                  <a:srgbClr val="0033CC"/>
                </a:solidFill>
                <a:ea typeface="Calibri"/>
                <a:cs typeface="Calibri"/>
              </a:rPr>
              <a:t> Mint a </a:t>
            </a:r>
            <a:r>
              <a:rPr lang="hu-HU" sz="1600" i="1" err="1">
                <a:solidFill>
                  <a:srgbClr val="0033CC"/>
                </a:solidFill>
                <a:ea typeface="Calibri"/>
                <a:cs typeface="Calibri"/>
              </a:rPr>
              <a:t>PyWb</a:t>
            </a:r>
            <a:r>
              <a:rPr lang="hu-HU" sz="1600" i="1">
                <a:solidFill>
                  <a:srgbClr val="0033CC"/>
                </a:solidFill>
                <a:ea typeface="Calibri"/>
                <a:cs typeface="Calibri"/>
              </a:rPr>
              <a:t>, az OWB, a </a:t>
            </a:r>
            <a:r>
              <a:rPr lang="hu-HU" sz="1600" i="1" err="1">
                <a:solidFill>
                  <a:srgbClr val="0033CC"/>
                </a:solidFill>
                <a:ea typeface="Calibri"/>
                <a:cs typeface="Calibri"/>
              </a:rPr>
              <a:t>SolrWB</a:t>
            </a:r>
            <a:r>
              <a:rPr lang="hu-HU" sz="1600" i="1">
                <a:solidFill>
                  <a:srgbClr val="0033CC"/>
                </a:solidFill>
                <a:ea typeface="Calibri"/>
                <a:cs typeface="Calibri"/>
              </a:rPr>
              <a:t>, és így válik ugyanúgy böngészhetővé egy-egy webhely, ahogyan eredetileg volt.</a:t>
            </a:r>
            <a:endParaRPr lang="en-US" sz="1600"/>
          </a:p>
        </p:txBody>
      </p:sp>
      <p:sp>
        <p:nvSpPr>
          <p:cNvPr id="8" name="Dia számának helye 7"/>
          <p:cNvSpPr>
            <a:spLocks noGrp="1"/>
          </p:cNvSpPr>
          <p:nvPr>
            <p:ph type="sldNum" sz="quarter" idx="12"/>
          </p:nvPr>
        </p:nvSpPr>
        <p:spPr/>
        <p:txBody>
          <a:bodyPr/>
          <a:lstStyle/>
          <a:p>
            <a:fld id="{48B942F4-7C9B-445F-A07F-288174DF386B}" type="slidenum">
              <a:rPr lang="hu-HU" smtClean="0"/>
              <a:t>23</a:t>
            </a:fld>
            <a:endParaRPr lang="hu-HU"/>
          </a:p>
        </p:txBody>
      </p:sp>
    </p:spTree>
    <p:extLst>
      <p:ext uri="{BB962C8B-B14F-4D97-AF65-F5344CB8AC3E}">
        <p14:creationId xmlns:p14="http://schemas.microsoft.com/office/powerpoint/2010/main" val="10154142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artalom helye 8"/>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1825625"/>
            <a:ext cx="6515100" cy="4351338"/>
          </a:xfrm>
        </p:spPr>
      </p:pic>
      <p:pic>
        <p:nvPicPr>
          <p:cNvPr id="4" name="Tartalom hely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zövegdoboz 2">
            <a:extLst>
              <a:ext uri="{FF2B5EF4-FFF2-40B4-BE49-F238E27FC236}">
                <a16:creationId xmlns:a16="http://schemas.microsoft.com/office/drawing/2014/main" id="{2BC13AC0-13D3-1E59-9935-C32D954A539B}"/>
              </a:ext>
            </a:extLst>
          </p:cNvPr>
          <p:cNvSpPr txBox="1"/>
          <p:nvPr/>
        </p:nvSpPr>
        <p:spPr>
          <a:xfrm>
            <a:off x="488043" y="270128"/>
            <a:ext cx="6027057"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3000" b="1" i="1">
                <a:latin typeface="Calibri"/>
                <a:ea typeface="Calibri"/>
                <a:cs typeface="Calibri"/>
              </a:rPr>
              <a:t>Kihívások, nehézségek, problémák 1.</a:t>
            </a:r>
            <a:endParaRPr lang="hu-HU" sz="3000" i="1">
              <a:latin typeface="Calibri"/>
              <a:ea typeface="Calibri"/>
              <a:cs typeface="Calibri"/>
            </a:endParaRPr>
          </a:p>
        </p:txBody>
      </p:sp>
      <p:sp>
        <p:nvSpPr>
          <p:cNvPr id="5" name="Szövegdoboz 4">
            <a:extLst>
              <a:ext uri="{FF2B5EF4-FFF2-40B4-BE49-F238E27FC236}">
                <a16:creationId xmlns:a16="http://schemas.microsoft.com/office/drawing/2014/main" id="{36EB3512-5BA5-5F2F-9260-7C475FB625A1}"/>
              </a:ext>
            </a:extLst>
          </p:cNvPr>
          <p:cNvSpPr txBox="1"/>
          <p:nvPr/>
        </p:nvSpPr>
        <p:spPr>
          <a:xfrm>
            <a:off x="488043" y="1037741"/>
            <a:ext cx="11088261" cy="37343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58775" indent="-358775">
              <a:spcBef>
                <a:spcPts val="1000"/>
              </a:spcBef>
              <a:buFont typeface="Wingdings"/>
              <a:buChar char="q"/>
            </a:pPr>
            <a:r>
              <a:rPr lang="hu-HU" sz="2000">
                <a:cs typeface="Arial"/>
              </a:rPr>
              <a:t>Egy internetes tartalmakat gyűjtő archívum fenntarthatósága kulcskérdés, hogy évtizedekig működő- és fejlődőképes tudjon maradni, mert az idővel egyre nő az értéke a benne tárolt tartalomnak. </a:t>
            </a:r>
            <a:r>
              <a:rPr lang="en-US" sz="2000">
                <a:cs typeface="Arial"/>
              </a:rPr>
              <a:t>​</a:t>
            </a:r>
            <a:endParaRPr lang="hu-HU">
              <a:ea typeface="Calibri" panose="020F0502020204030204"/>
              <a:cs typeface="Calibri" panose="020F0502020204030204"/>
            </a:endParaRPr>
          </a:p>
          <a:p>
            <a:pPr marL="358775" indent="-358775">
              <a:spcBef>
                <a:spcPts val="1000"/>
              </a:spcBef>
              <a:buFont typeface="Wingdings"/>
              <a:buChar char="q"/>
            </a:pPr>
            <a:r>
              <a:rPr lang="hu-HU" sz="2000">
                <a:cs typeface="Arial"/>
              </a:rPr>
              <a:t>A kockázatok közt a legnagyobb a technikai, hogy lépést tudunk-e tartani a gyorsan változó digitális technológiával, hogy elfogadható arányban, minőségben és gyakorisággal tudjuk-e lementeni a gyűjtőkörbe tartozó anyagot, hogy sikerül-e kellő ütemben bővíteni a tárhelyet és azon hosszú távon is hibamentes és megtekinthető állapotban tartani a fájlokat?</a:t>
            </a:r>
            <a:r>
              <a:rPr lang="en-US" sz="2000">
                <a:cs typeface="Arial"/>
              </a:rPr>
              <a:t>​</a:t>
            </a:r>
            <a:endParaRPr lang="en-US" sz="2000">
              <a:ea typeface="Calibri" panose="020F0502020204030204"/>
              <a:cs typeface="Arial"/>
            </a:endParaRPr>
          </a:p>
          <a:p>
            <a:pPr marL="358775" indent="-358775">
              <a:spcBef>
                <a:spcPts val="1000"/>
              </a:spcBef>
              <a:buFont typeface="Wingdings"/>
              <a:buChar char="q"/>
            </a:pPr>
            <a:r>
              <a:rPr lang="hu-HU" sz="2000">
                <a:cs typeface="Arial"/>
              </a:rPr>
              <a:t>Ezen kihívások egy része alapvetően csak pénzkérdés, de egy intézmény, annak használói köre vagy fenntartója akkor biztosít erre forrást, ha annak hasznosságáról meg van győződve. Ezért célszerű végiggondolni, hogy milyen (ingyenes vagy fizetős) szolgáltatások építhetők rá az archívumra, és folyamatos ismeretterjesztéssel kell gondoskodni arról, hogy a potenciális felhasználók és támogatók tudjanak ezekről a lehetőségekről.</a:t>
            </a:r>
            <a:r>
              <a:rPr lang="hu-HU" sz="2000">
                <a:solidFill>
                  <a:srgbClr val="0033CC"/>
                </a:solidFill>
                <a:cs typeface="Arial"/>
              </a:rPr>
              <a:t>*</a:t>
            </a:r>
            <a:endParaRPr lang="hu-HU" sz="2000">
              <a:solidFill>
                <a:srgbClr val="0033CC"/>
              </a:solidFill>
              <a:ea typeface="Calibri" panose="020F0502020204030204"/>
              <a:cs typeface="Arial"/>
            </a:endParaRPr>
          </a:p>
        </p:txBody>
      </p:sp>
      <p:sp>
        <p:nvSpPr>
          <p:cNvPr id="6" name="Szövegdoboz 5">
            <a:extLst>
              <a:ext uri="{FF2B5EF4-FFF2-40B4-BE49-F238E27FC236}">
                <a16:creationId xmlns:a16="http://schemas.microsoft.com/office/drawing/2014/main" id="{5521E767-A671-77AC-4C6B-CAC623F49763}"/>
              </a:ext>
            </a:extLst>
          </p:cNvPr>
          <p:cNvSpPr txBox="1"/>
          <p:nvPr/>
        </p:nvSpPr>
        <p:spPr>
          <a:xfrm>
            <a:off x="5352364" y="5054328"/>
            <a:ext cx="6223940" cy="8404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1600" i="1">
                <a:solidFill>
                  <a:srgbClr val="0033CC"/>
                </a:solidFill>
              </a:rPr>
              <a:t>* Például milyen értéke lehet annak, hogy egy archívumban lévő digitális dokumentumra stabil hivatkozás építhető, vagy hogy az archivált állomány esetleg felhasználható egy </a:t>
            </a:r>
            <a:r>
              <a:rPr lang="hu-HU" sz="1600" i="1" err="1">
                <a:solidFill>
                  <a:srgbClr val="0033CC"/>
                </a:solidFill>
              </a:rPr>
              <a:t>havária</a:t>
            </a:r>
            <a:r>
              <a:rPr lang="hu-HU" sz="1600" i="1">
                <a:solidFill>
                  <a:srgbClr val="0033CC"/>
                </a:solidFill>
              </a:rPr>
              <a:t> utáni helyreállításban?</a:t>
            </a:r>
            <a:endParaRPr lang="hu-HU"/>
          </a:p>
        </p:txBody>
      </p:sp>
      <p:sp>
        <p:nvSpPr>
          <p:cNvPr id="7" name="Dia számának helye 6"/>
          <p:cNvSpPr>
            <a:spLocks noGrp="1"/>
          </p:cNvSpPr>
          <p:nvPr>
            <p:ph type="sldNum" sz="quarter" idx="12"/>
          </p:nvPr>
        </p:nvSpPr>
        <p:spPr/>
        <p:txBody>
          <a:bodyPr/>
          <a:lstStyle/>
          <a:p>
            <a:fld id="{48B942F4-7C9B-445F-A07F-288174DF386B}" type="slidenum">
              <a:rPr lang="hu-HU" smtClean="0"/>
              <a:t>24</a:t>
            </a:fld>
            <a:endParaRPr lang="hu-HU"/>
          </a:p>
        </p:txBody>
      </p:sp>
    </p:spTree>
    <p:extLst>
      <p:ext uri="{BB962C8B-B14F-4D97-AF65-F5344CB8AC3E}">
        <p14:creationId xmlns:p14="http://schemas.microsoft.com/office/powerpoint/2010/main" val="16380841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artalom helye 8"/>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1825625"/>
            <a:ext cx="6515100" cy="4351338"/>
          </a:xfrm>
        </p:spPr>
      </p:pic>
      <p:pic>
        <p:nvPicPr>
          <p:cNvPr id="4" name="Tartalom hely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zövegdoboz 2">
            <a:extLst>
              <a:ext uri="{FF2B5EF4-FFF2-40B4-BE49-F238E27FC236}">
                <a16:creationId xmlns:a16="http://schemas.microsoft.com/office/drawing/2014/main" id="{2BC13AC0-13D3-1E59-9935-C32D954A539B}"/>
              </a:ext>
            </a:extLst>
          </p:cNvPr>
          <p:cNvSpPr txBox="1"/>
          <p:nvPr/>
        </p:nvSpPr>
        <p:spPr>
          <a:xfrm>
            <a:off x="488043" y="293594"/>
            <a:ext cx="6027057"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3000" b="1" i="1">
                <a:latin typeface="Calibri"/>
                <a:ea typeface="Calibri"/>
                <a:cs typeface="Calibri"/>
              </a:rPr>
              <a:t>Kihívások, nehézségek, problémák 2.</a:t>
            </a:r>
            <a:endParaRPr lang="hu-HU" sz="3000" i="1">
              <a:latin typeface="Calibri"/>
              <a:ea typeface="Calibri"/>
              <a:cs typeface="Calibri"/>
            </a:endParaRPr>
          </a:p>
        </p:txBody>
      </p:sp>
      <p:sp>
        <p:nvSpPr>
          <p:cNvPr id="5" name="Szövegdoboz 4">
            <a:extLst>
              <a:ext uri="{FF2B5EF4-FFF2-40B4-BE49-F238E27FC236}">
                <a16:creationId xmlns:a16="http://schemas.microsoft.com/office/drawing/2014/main" id="{0FD911A5-65EB-3CC4-573E-CE11F32E3B98}"/>
              </a:ext>
            </a:extLst>
          </p:cNvPr>
          <p:cNvSpPr txBox="1"/>
          <p:nvPr/>
        </p:nvSpPr>
        <p:spPr>
          <a:xfrm>
            <a:off x="488042" y="1082881"/>
            <a:ext cx="11106549" cy="45935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58775" indent="-358775">
              <a:spcBef>
                <a:spcPts val="1000"/>
              </a:spcBef>
              <a:buFont typeface="Wingdings"/>
              <a:buChar char="q"/>
            </a:pPr>
            <a:r>
              <a:rPr lang="hu-HU" sz="2000">
                <a:cs typeface="Arial"/>
              </a:rPr>
              <a:t>A webarchiválás különböző feladataihoz, tevékenységeihez jellemzően nyílt forráskódú, ingyenes szoftvereket használnak: ez egyfelől könnyen hozzáférhető, másfelől messze nem áll mögöttük olyan tőke, mint a tartalomfejlesztők és az arra épülő szolgáltatások mögött, és a közgyűjtemények kisléptékű projektjei mellett nem ritkák az egy emberre és annak lelkesedésére épülő megoldások.</a:t>
            </a:r>
            <a:r>
              <a:rPr lang="hu-HU" sz="2000">
                <a:solidFill>
                  <a:srgbClr val="0033CC"/>
                </a:solidFill>
                <a:cs typeface="Arial"/>
              </a:rPr>
              <a:t>*</a:t>
            </a:r>
            <a:r>
              <a:rPr lang="en-US" sz="2000">
                <a:solidFill>
                  <a:srgbClr val="0033CC"/>
                </a:solidFill>
                <a:cs typeface="Arial"/>
              </a:rPr>
              <a:t>​</a:t>
            </a:r>
            <a:endParaRPr lang="hu-HU">
              <a:ea typeface="Calibri" panose="020F0502020204030204"/>
              <a:cs typeface="Calibri" panose="020F0502020204030204"/>
            </a:endParaRPr>
          </a:p>
          <a:p>
            <a:pPr marL="881380" lvl="1" indent="-342900">
              <a:spcBef>
                <a:spcPts val="500"/>
              </a:spcBef>
              <a:buFont typeface="Wingdings"/>
              <a:buChar char="Ø"/>
            </a:pPr>
            <a:r>
              <a:rPr lang="hu-HU" sz="2000" i="1">
                <a:cs typeface="Arial"/>
              </a:rPr>
              <a:t>A WCT az új-zélandi és a brit nemzeti könyvtár fejlesztéseként indult, idővel a britek kiszálltak, </a:t>
            </a:r>
            <a:r>
              <a:rPr lang="en-US" sz="2000">
                <a:cs typeface="Arial"/>
              </a:rPr>
              <a:t>​</a:t>
            </a:r>
            <a:br>
              <a:rPr lang="en-US" sz="2000">
                <a:cs typeface="Arial"/>
              </a:rPr>
            </a:br>
            <a:r>
              <a:rPr lang="hu-HU" sz="2000" i="1">
                <a:cs typeface="Arial"/>
              </a:rPr>
              <a:t>a projekt lelassult. Később bekapcsolódott a munkába a holland nemzeti könyvtár, történtek is </a:t>
            </a:r>
            <a:r>
              <a:rPr lang="hu-HU" sz="2000" i="1" err="1">
                <a:cs typeface="Arial"/>
              </a:rPr>
              <a:t>előrelépések</a:t>
            </a:r>
            <a:r>
              <a:rPr lang="hu-HU" sz="2000" i="1">
                <a:cs typeface="Arial"/>
              </a:rPr>
              <a:t>, de sok fejlesztés még csak ígéret (a </a:t>
            </a:r>
            <a:r>
              <a:rPr lang="hu-HU" sz="2000" i="1" err="1">
                <a:cs typeface="Arial"/>
              </a:rPr>
              <a:t>Brozzler</a:t>
            </a:r>
            <a:r>
              <a:rPr lang="hu-HU" sz="2000" i="1">
                <a:cs typeface="Arial"/>
              </a:rPr>
              <a:t> vagy az </a:t>
            </a:r>
            <a:r>
              <a:rPr lang="hu-HU" sz="2000" i="1" err="1">
                <a:cs typeface="Arial"/>
              </a:rPr>
              <a:t>ArchiveWeb.page</a:t>
            </a:r>
            <a:r>
              <a:rPr lang="hu-HU" sz="2000" i="1">
                <a:cs typeface="Arial"/>
              </a:rPr>
              <a:t> beépítése, </a:t>
            </a:r>
            <a:r>
              <a:rPr lang="en-US" sz="2000">
                <a:cs typeface="Arial"/>
              </a:rPr>
              <a:t>​</a:t>
            </a:r>
            <a:r>
              <a:rPr lang="hu-HU" sz="2000" i="1">
                <a:cs typeface="Arial"/>
              </a:rPr>
              <a:t>a jobb testreszabhatóság stb.).</a:t>
            </a:r>
            <a:r>
              <a:rPr lang="en-US" sz="2000">
                <a:cs typeface="Arial"/>
              </a:rPr>
              <a:t>​</a:t>
            </a:r>
            <a:endParaRPr lang="en-US" sz="2000">
              <a:ea typeface="Calibri" panose="020F0502020204030204"/>
              <a:cs typeface="Arial"/>
            </a:endParaRPr>
          </a:p>
          <a:p>
            <a:pPr marL="881380" lvl="1" indent="-342900">
              <a:spcBef>
                <a:spcPts val="500"/>
              </a:spcBef>
              <a:buFont typeface="Wingdings"/>
              <a:buChar char="Ø"/>
            </a:pPr>
            <a:r>
              <a:rPr lang="hu-HU" sz="2000" i="1">
                <a:cs typeface="Arial"/>
              </a:rPr>
              <a:t>Az </a:t>
            </a:r>
            <a:r>
              <a:rPr lang="hu-HU" sz="2000" i="1" err="1">
                <a:cs typeface="Arial"/>
              </a:rPr>
              <a:t>ArchiveWeb.page</a:t>
            </a:r>
            <a:r>
              <a:rPr lang="hu-HU" sz="2000" i="1">
                <a:cs typeface="Arial"/>
              </a:rPr>
              <a:t> eredetileg </a:t>
            </a:r>
            <a:r>
              <a:rPr lang="hu-HU" sz="2000" i="1" err="1">
                <a:cs typeface="Arial"/>
              </a:rPr>
              <a:t>Webrecorder</a:t>
            </a:r>
            <a:r>
              <a:rPr lang="hu-HU" sz="2000" i="1">
                <a:cs typeface="Arial"/>
              </a:rPr>
              <a:t> néven futott, volt </a:t>
            </a:r>
            <a:r>
              <a:rPr lang="hu-HU" sz="2000" i="1" err="1">
                <a:cs typeface="Arial"/>
              </a:rPr>
              <a:t>Conifer</a:t>
            </a:r>
            <a:r>
              <a:rPr lang="hu-HU" sz="2000" i="1">
                <a:cs typeface="Arial"/>
              </a:rPr>
              <a:t> is, ezek mind egy-egy fejlesztési fázisához köthetők, de mire leköveti a Facebook vagy az Instagram megoldásait, azok már megint megváltoznak.</a:t>
            </a:r>
            <a:r>
              <a:rPr lang="en-US" sz="2000">
                <a:cs typeface="Arial"/>
              </a:rPr>
              <a:t>​</a:t>
            </a:r>
            <a:endParaRPr lang="en-US" sz="2000">
              <a:ea typeface="Calibri" panose="020F0502020204030204"/>
              <a:cs typeface="Arial"/>
            </a:endParaRPr>
          </a:p>
          <a:p>
            <a:pPr marL="881380" lvl="1" indent="-342900">
              <a:spcBef>
                <a:spcPts val="500"/>
              </a:spcBef>
              <a:buFont typeface="Wingdings"/>
              <a:buChar char="Ø"/>
            </a:pPr>
            <a:r>
              <a:rPr lang="hu-HU" sz="2000" i="1">
                <a:cs typeface="Arial"/>
              </a:rPr>
              <a:t>Hiába szabványos a WARC formátum, ha néha nem kompatibilisek a keletkezett fájlok az indexeléssel és a visszanéző programmal.</a:t>
            </a:r>
            <a:r>
              <a:rPr lang="en-US" sz="2000">
                <a:cs typeface="Arial"/>
              </a:rPr>
              <a:t>​</a:t>
            </a:r>
            <a:endParaRPr lang="en-US" sz="2000">
              <a:ea typeface="Calibri" panose="020F0502020204030204"/>
              <a:cs typeface="Arial"/>
            </a:endParaRPr>
          </a:p>
        </p:txBody>
      </p:sp>
      <p:sp>
        <p:nvSpPr>
          <p:cNvPr id="6" name="Szövegdoboz 5">
            <a:extLst>
              <a:ext uri="{FF2B5EF4-FFF2-40B4-BE49-F238E27FC236}">
                <a16:creationId xmlns:a16="http://schemas.microsoft.com/office/drawing/2014/main" id="{27875C18-2260-B590-4ECC-15796FD6F4D7}"/>
              </a:ext>
            </a:extLst>
          </p:cNvPr>
          <p:cNvSpPr txBox="1"/>
          <p:nvPr/>
        </p:nvSpPr>
        <p:spPr>
          <a:xfrm>
            <a:off x="5368689" y="5676446"/>
            <a:ext cx="560977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1600">
                <a:solidFill>
                  <a:srgbClr val="0033CC"/>
                </a:solidFill>
              </a:rPr>
              <a:t>*</a:t>
            </a:r>
            <a:r>
              <a:rPr lang="hu-HU" sz="1600" i="1">
                <a:solidFill>
                  <a:srgbClr val="0033CC"/>
                </a:solidFill>
              </a:rPr>
              <a:t> Ez azzal is jár, hogy sokszor zsákutcába jut egy fejlesztés, sok a félbemaradt ígéretes projekt, vagy jóval lassabban tudja követni az internetes trendeket, mint a másik oldal.</a:t>
            </a:r>
            <a:endParaRPr lang="hu-HU"/>
          </a:p>
        </p:txBody>
      </p:sp>
      <p:sp>
        <p:nvSpPr>
          <p:cNvPr id="7" name="Dia számának helye 6"/>
          <p:cNvSpPr>
            <a:spLocks noGrp="1"/>
          </p:cNvSpPr>
          <p:nvPr>
            <p:ph type="sldNum" sz="quarter" idx="12"/>
          </p:nvPr>
        </p:nvSpPr>
        <p:spPr/>
        <p:txBody>
          <a:bodyPr/>
          <a:lstStyle/>
          <a:p>
            <a:fld id="{48B942F4-7C9B-445F-A07F-288174DF386B}" type="slidenum">
              <a:rPr lang="hu-HU" smtClean="0"/>
              <a:t>25</a:t>
            </a:fld>
            <a:endParaRPr lang="hu-HU"/>
          </a:p>
        </p:txBody>
      </p:sp>
    </p:spTree>
    <p:extLst>
      <p:ext uri="{BB962C8B-B14F-4D97-AF65-F5344CB8AC3E}">
        <p14:creationId xmlns:p14="http://schemas.microsoft.com/office/powerpoint/2010/main" val="1749471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artalom helye 8"/>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1825625"/>
            <a:ext cx="6515100" cy="4351338"/>
          </a:xfrm>
        </p:spPr>
      </p:pic>
      <p:pic>
        <p:nvPicPr>
          <p:cNvPr id="4" name="Tartalom hely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zövegdoboz 2">
            <a:extLst>
              <a:ext uri="{FF2B5EF4-FFF2-40B4-BE49-F238E27FC236}">
                <a16:creationId xmlns:a16="http://schemas.microsoft.com/office/drawing/2014/main" id="{2BC13AC0-13D3-1E59-9935-C32D954A539B}"/>
              </a:ext>
            </a:extLst>
          </p:cNvPr>
          <p:cNvSpPr txBox="1"/>
          <p:nvPr/>
        </p:nvSpPr>
        <p:spPr>
          <a:xfrm>
            <a:off x="488043" y="274333"/>
            <a:ext cx="6027057"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3000" b="1" i="1">
                <a:latin typeface="Calibri"/>
                <a:ea typeface="Calibri"/>
                <a:cs typeface="Calibri"/>
              </a:rPr>
              <a:t>Kihívások, nehézségek, problémák 3.</a:t>
            </a:r>
            <a:endParaRPr lang="hu-HU" sz="3000" i="1">
              <a:latin typeface="Calibri"/>
              <a:ea typeface="Calibri"/>
              <a:cs typeface="Calibri"/>
            </a:endParaRPr>
          </a:p>
        </p:txBody>
      </p:sp>
      <p:sp>
        <p:nvSpPr>
          <p:cNvPr id="5" name="Szövegdoboz 4">
            <a:extLst>
              <a:ext uri="{FF2B5EF4-FFF2-40B4-BE49-F238E27FC236}">
                <a16:creationId xmlns:a16="http://schemas.microsoft.com/office/drawing/2014/main" id="{E387A393-C081-9A0F-D1A1-1DF483A3D2AE}"/>
              </a:ext>
            </a:extLst>
          </p:cNvPr>
          <p:cNvSpPr txBox="1"/>
          <p:nvPr/>
        </p:nvSpPr>
        <p:spPr>
          <a:xfrm>
            <a:off x="605972" y="1014186"/>
            <a:ext cx="1098912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21970" lvl="1">
              <a:spcBef>
                <a:spcPts val="1000"/>
              </a:spcBef>
            </a:pPr>
            <a:endParaRPr lang="en-US" sz="2000">
              <a:ea typeface="Calibri" panose="020F0502020204030204"/>
              <a:cs typeface="Arial"/>
            </a:endParaRPr>
          </a:p>
        </p:txBody>
      </p:sp>
      <p:sp>
        <p:nvSpPr>
          <p:cNvPr id="7" name="Szövegdoboz 6">
            <a:extLst>
              <a:ext uri="{FF2B5EF4-FFF2-40B4-BE49-F238E27FC236}">
                <a16:creationId xmlns:a16="http://schemas.microsoft.com/office/drawing/2014/main" id="{05FA13B8-FEBB-0F9D-981E-25CA3EF8CE83}"/>
              </a:ext>
            </a:extLst>
          </p:cNvPr>
          <p:cNvSpPr txBox="1"/>
          <p:nvPr/>
        </p:nvSpPr>
        <p:spPr>
          <a:xfrm>
            <a:off x="488043" y="1056344"/>
            <a:ext cx="11107056" cy="4883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Bef>
                <a:spcPts val="1000"/>
              </a:spcBef>
              <a:buFont typeface="Wingdings"/>
              <a:buChar char="q"/>
            </a:pPr>
            <a:r>
              <a:rPr lang="hu-HU" sz="2000" dirty="0"/>
              <a:t>API-n keresztüli archiváláshoz a szolgáltató együttműködése is szükséges, de kérdés, mennyire érdekelt ebben, amikor maga a terméke a pillanatnak szól? És ha mégis, akkor vajon megelégszünk-e azzal, </a:t>
            </a:r>
            <a:r>
              <a:rPr lang="hu-HU" sz="2000"/>
              <a:t>hogy csak egy leegyszerűsített tartalommentésünk van, nem az eredeti felhasználói felület?​​</a:t>
            </a:r>
            <a:endParaRPr lang="hu-HU" sz="2000">
              <a:ea typeface="Calibri"/>
              <a:cs typeface="Calibri"/>
            </a:endParaRPr>
          </a:p>
          <a:p>
            <a:pPr marL="342900" indent="-342900">
              <a:spcBef>
                <a:spcPts val="1000"/>
              </a:spcBef>
              <a:buFont typeface="Wingdings"/>
              <a:buChar char="q"/>
            </a:pPr>
            <a:r>
              <a:rPr lang="hu-HU" sz="2000"/>
              <a:t>A látványos, színes-szagos, sok mozgó elemmel operáló, vagy esetleg következetlenül megoldott felépítés is befolyásolhatja a mentés sikerét, márpedig az archiválásnál akkora tömegekről beszélünk, hogy esély sincs minőségellenőrzésre, és annak eredménye alapján korrigált, egyedi mentésekre (lásd típushibák, valamint archívum- és robotbarát megoldások).​​</a:t>
            </a:r>
            <a:endParaRPr lang="hu-HU" sz="2000">
              <a:ea typeface="Calibri"/>
              <a:cs typeface="Calibri"/>
            </a:endParaRPr>
          </a:p>
          <a:p>
            <a:pPr algn="r">
              <a:spcBef>
                <a:spcPts val="500"/>
              </a:spcBef>
            </a:pPr>
            <a:r>
              <a:rPr lang="en-US" i="1" u="sng">
                <a:solidFill>
                  <a:srgbClr val="0033CC"/>
                </a:solidFill>
              </a:rPr>
              <a:t>https://webarchivum.oszk.hu/mediawiki/index.php/Crawler-friendly_website ​​</a:t>
            </a:r>
            <a:endParaRPr lang="en-US" i="1" u="sng">
              <a:solidFill>
                <a:srgbClr val="0033CC"/>
              </a:solidFill>
              <a:ea typeface="Calibri"/>
              <a:cs typeface="Calibri"/>
            </a:endParaRPr>
          </a:p>
          <a:p>
            <a:pPr algn="r">
              <a:spcBef>
                <a:spcPts val="500"/>
              </a:spcBef>
            </a:pPr>
            <a:r>
              <a:rPr lang="en-US" i="1" u="sng">
                <a:solidFill>
                  <a:srgbClr val="0033CC"/>
                </a:solidFill>
              </a:rPr>
              <a:t>https://webarchivum.oszk.hu/mediawiki/index.php/Archive-friendly_website </a:t>
            </a:r>
            <a:r>
              <a:rPr lang="en-US" sz="2000" i="1" u="sng">
                <a:solidFill>
                  <a:srgbClr val="0033CC"/>
                </a:solidFill>
              </a:rPr>
              <a:t>​​</a:t>
            </a:r>
            <a:endParaRPr lang="en-US" sz="2000" i="1" u="sng">
              <a:solidFill>
                <a:srgbClr val="0033CC"/>
              </a:solidFill>
              <a:ea typeface="Calibri"/>
              <a:cs typeface="Calibri"/>
            </a:endParaRPr>
          </a:p>
          <a:p>
            <a:pPr marL="342900" indent="-342900">
              <a:spcBef>
                <a:spcPts val="1000"/>
              </a:spcBef>
              <a:buFont typeface="Wingdings"/>
              <a:buChar char="q"/>
            </a:pPr>
            <a:r>
              <a:rPr lang="hu-HU" sz="2000"/>
              <a:t>És akkor még nem volt szó az elavuló formátumokról: a nemrég kivezetett </a:t>
            </a:r>
            <a:r>
              <a:rPr lang="hu-HU" sz="2000" err="1"/>
              <a:t>Flash</a:t>
            </a:r>
            <a:r>
              <a:rPr lang="hu-HU" sz="2000"/>
              <a:t> még mindig sok webhelyen megtalálható, viszont mivel a böngészők már tiltják, vissza sem tudjuk nézni az ezt használó archivált állományt.​​</a:t>
            </a:r>
            <a:endParaRPr lang="hu-HU" sz="2000">
              <a:ea typeface="Calibri"/>
              <a:cs typeface="Calibri"/>
            </a:endParaRPr>
          </a:p>
          <a:p>
            <a:pPr marL="342900" indent="-342900">
              <a:spcBef>
                <a:spcPts val="1000"/>
              </a:spcBef>
              <a:buFont typeface="Wingdings"/>
              <a:buChar char="q"/>
            </a:pPr>
            <a:r>
              <a:rPr lang="hu-HU" sz="2000"/>
              <a:t>Egy egyszerű szoftverfrissítés olyan kompatibilitási problémákhoz vezetett, hogy majd három hónapba telt, mire további frissítésekkel, verzióváltásokkal újra stabilan működött a Linux, a </a:t>
            </a:r>
            <a:r>
              <a:rPr lang="hu-HU" sz="2000" err="1"/>
              <a:t>PyWb</a:t>
            </a:r>
            <a:r>
              <a:rPr lang="hu-HU" sz="2000"/>
              <a:t> és a WCT...​</a:t>
            </a:r>
            <a:endParaRPr lang="hu-HU" sz="2000">
              <a:ea typeface="Calibri"/>
              <a:cs typeface="Calibri"/>
            </a:endParaRPr>
          </a:p>
        </p:txBody>
      </p:sp>
      <p:sp>
        <p:nvSpPr>
          <p:cNvPr id="6" name="Dia számának helye 5"/>
          <p:cNvSpPr>
            <a:spLocks noGrp="1"/>
          </p:cNvSpPr>
          <p:nvPr>
            <p:ph type="sldNum" sz="quarter" idx="12"/>
          </p:nvPr>
        </p:nvSpPr>
        <p:spPr/>
        <p:txBody>
          <a:bodyPr/>
          <a:lstStyle/>
          <a:p>
            <a:fld id="{48B942F4-7C9B-445F-A07F-288174DF386B}" type="slidenum">
              <a:rPr lang="hu-HU" smtClean="0"/>
              <a:t>26</a:t>
            </a:fld>
            <a:endParaRPr lang="hu-HU"/>
          </a:p>
        </p:txBody>
      </p:sp>
    </p:spTree>
    <p:extLst>
      <p:ext uri="{BB962C8B-B14F-4D97-AF65-F5344CB8AC3E}">
        <p14:creationId xmlns:p14="http://schemas.microsoft.com/office/powerpoint/2010/main" val="42005207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artalom helye 8"/>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1825625"/>
            <a:ext cx="6515100" cy="4351338"/>
          </a:xfrm>
        </p:spPr>
      </p:pic>
      <p:pic>
        <p:nvPicPr>
          <p:cNvPr id="4" name="Tartalom hely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zövegdoboz 2">
            <a:extLst>
              <a:ext uri="{FF2B5EF4-FFF2-40B4-BE49-F238E27FC236}">
                <a16:creationId xmlns:a16="http://schemas.microsoft.com/office/drawing/2014/main" id="{2BC13AC0-13D3-1E59-9935-C32D954A539B}"/>
              </a:ext>
            </a:extLst>
          </p:cNvPr>
          <p:cNvSpPr txBox="1"/>
          <p:nvPr/>
        </p:nvSpPr>
        <p:spPr>
          <a:xfrm>
            <a:off x="488043" y="248237"/>
            <a:ext cx="6027057"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3000" b="1" i="1">
                <a:latin typeface="Calibri"/>
                <a:ea typeface="Calibri"/>
                <a:cs typeface="Calibri"/>
              </a:rPr>
              <a:t>Kihívások, nehézségek, problémák 4.</a:t>
            </a:r>
            <a:endParaRPr lang="hu-HU" sz="3000" i="1">
              <a:latin typeface="Calibri"/>
              <a:ea typeface="Calibri"/>
              <a:cs typeface="Calibri"/>
            </a:endParaRPr>
          </a:p>
        </p:txBody>
      </p:sp>
      <p:sp>
        <p:nvSpPr>
          <p:cNvPr id="5" name="Szövegdoboz 4">
            <a:extLst>
              <a:ext uri="{FF2B5EF4-FFF2-40B4-BE49-F238E27FC236}">
                <a16:creationId xmlns:a16="http://schemas.microsoft.com/office/drawing/2014/main" id="{0C9B8C81-02A6-A6A1-20E5-4537691537D5}"/>
              </a:ext>
            </a:extLst>
          </p:cNvPr>
          <p:cNvSpPr txBox="1"/>
          <p:nvPr/>
        </p:nvSpPr>
        <p:spPr>
          <a:xfrm>
            <a:off x="488043" y="1050472"/>
            <a:ext cx="11106549" cy="42216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58775" indent="-358775">
              <a:spcBef>
                <a:spcPts val="1000"/>
              </a:spcBef>
              <a:buFont typeface="Wingdings"/>
              <a:buChar char="q"/>
            </a:pPr>
            <a:r>
              <a:rPr lang="hu-HU" sz="2000" dirty="0">
                <a:cs typeface="Arial"/>
              </a:rPr>
              <a:t>Mivel a digitálisan születő dokumentumok és egyéb online tartalmak száma meredeken nő, a másik nagy kockázat, hogy szakképzett munkaerővel lehet-e majd bírni a válogatási, az engedélyeztetési, a minőségellenőrzési, a </a:t>
            </a:r>
            <a:r>
              <a:rPr lang="hu-HU" sz="2000" dirty="0" err="1">
                <a:cs typeface="Arial"/>
              </a:rPr>
              <a:t>metaadatolási</a:t>
            </a:r>
            <a:r>
              <a:rPr lang="hu-HU" sz="2000" dirty="0">
                <a:cs typeface="Arial"/>
              </a:rPr>
              <a:t> és a rendszerfejlesztési feladatokat?</a:t>
            </a:r>
            <a:r>
              <a:rPr lang="en-US" sz="2000" dirty="0">
                <a:cs typeface="Arial"/>
              </a:rPr>
              <a:t>​</a:t>
            </a:r>
            <a:endParaRPr lang="hu-HU" dirty="0">
              <a:ea typeface="Calibri" panose="020F0502020204030204"/>
              <a:cs typeface="Calibri" panose="020F0502020204030204"/>
            </a:endParaRPr>
          </a:p>
          <a:p>
            <a:pPr marL="881380" lvl="1" indent="-342900">
              <a:spcBef>
                <a:spcPts val="500"/>
              </a:spcBef>
              <a:buFont typeface="Wingdings"/>
              <a:buChar char="Ø"/>
            </a:pPr>
            <a:r>
              <a:rPr lang="hu-HU" sz="2000" i="1" dirty="0">
                <a:cs typeface="Arial"/>
              </a:rPr>
              <a:t>A válasz részben az automatizálható feladatok arányának növelése</a:t>
            </a:r>
            <a:r>
              <a:rPr lang="hu-HU" sz="2000" i="1" dirty="0">
                <a:ea typeface="+mn-lt"/>
                <a:cs typeface="Arial"/>
              </a:rPr>
              <a:t> </a:t>
            </a:r>
            <a:r>
              <a:rPr lang="hu-HU" sz="2000" dirty="0">
                <a:ea typeface="+mn-lt"/>
                <a:cs typeface="+mn-lt"/>
              </a:rPr>
              <a:t>– akár hagyományos szoftveres,</a:t>
            </a:r>
            <a:r>
              <a:rPr lang="hu-HU" sz="2000" i="1" dirty="0">
                <a:ea typeface="+mn-lt"/>
                <a:cs typeface="+mn-lt"/>
              </a:rPr>
              <a:t> akár a mesterséges intelligenciára épülő technológiák által </a:t>
            </a:r>
            <a:r>
              <a:rPr lang="hu-HU" sz="2000" dirty="0">
                <a:ea typeface="+mn-lt"/>
                <a:cs typeface="+mn-lt"/>
              </a:rPr>
              <a:t>–</a:t>
            </a:r>
            <a:r>
              <a:rPr lang="hu-HU" sz="2000" i="1" dirty="0">
                <a:ea typeface="+mn-lt"/>
                <a:cs typeface="Arial"/>
              </a:rPr>
              <a:t>;</a:t>
            </a:r>
            <a:r>
              <a:rPr lang="hu-HU" sz="2000" i="1" dirty="0">
                <a:cs typeface="Arial"/>
              </a:rPr>
              <a:t> részben formális és informális együttműködések kialakítása más közgyűjteményekkel, szervezetekkel, internetes cégekkel az élőmunkát igénylő feladatok megosztása céljából.</a:t>
            </a:r>
            <a:r>
              <a:rPr lang="en-US" sz="2000" dirty="0">
                <a:cs typeface="Arial"/>
              </a:rPr>
              <a:t>​</a:t>
            </a:r>
            <a:endParaRPr lang="en-US" sz="2000" dirty="0">
              <a:ea typeface="Calibri" panose="020F0502020204030204"/>
              <a:cs typeface="Arial"/>
            </a:endParaRPr>
          </a:p>
          <a:p>
            <a:pPr marL="881380" lvl="1" indent="-342900">
              <a:spcBef>
                <a:spcPts val="500"/>
              </a:spcBef>
              <a:buFont typeface="Wingdings"/>
              <a:buChar char="Ø"/>
            </a:pPr>
            <a:r>
              <a:rPr lang="hu-HU" sz="2000" i="1" dirty="0">
                <a:cs typeface="Arial"/>
              </a:rPr>
              <a:t>Az is fontos, hogy maguk a webarchívumok is együttműködjenek, például úgy, hogy közös formátumokat, metaadat sémákat, adatcsere és (esetleg) tartalomcsere protokollokat használnak; biztosítják a felhasználóik számára a különböző archívumokban való egyidejű kereshetőséget stb., és nemcsak azt kellene koordinálni, hogy lehetőleg minden nyilvános oldalt mentsen legalább egy archívum, hanem azt is, hogy amelyiket több helyen is mentenek, azt hol milyen ütemezéssel érdemes aratni.</a:t>
            </a:r>
            <a:r>
              <a:rPr lang="en-US" sz="2000" dirty="0">
                <a:cs typeface="Arial"/>
              </a:rPr>
              <a:t>​</a:t>
            </a:r>
            <a:endParaRPr lang="en-US" sz="2000" dirty="0">
              <a:ea typeface="Calibri" panose="020F0502020204030204"/>
              <a:cs typeface="Arial"/>
            </a:endParaRPr>
          </a:p>
        </p:txBody>
      </p:sp>
      <p:sp>
        <p:nvSpPr>
          <p:cNvPr id="6" name="Dia számának helye 5"/>
          <p:cNvSpPr>
            <a:spLocks noGrp="1"/>
          </p:cNvSpPr>
          <p:nvPr>
            <p:ph type="sldNum" sz="quarter" idx="12"/>
          </p:nvPr>
        </p:nvSpPr>
        <p:spPr/>
        <p:txBody>
          <a:bodyPr/>
          <a:lstStyle/>
          <a:p>
            <a:fld id="{48B942F4-7C9B-445F-A07F-288174DF386B}" type="slidenum">
              <a:rPr lang="hu-HU" smtClean="0"/>
              <a:t>27</a:t>
            </a:fld>
            <a:endParaRPr lang="hu-HU"/>
          </a:p>
        </p:txBody>
      </p:sp>
    </p:spTree>
    <p:extLst>
      <p:ext uri="{BB962C8B-B14F-4D97-AF65-F5344CB8AC3E}">
        <p14:creationId xmlns:p14="http://schemas.microsoft.com/office/powerpoint/2010/main" val="216817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artalom helye 8"/>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1825625"/>
            <a:ext cx="6515100" cy="4351338"/>
          </a:xfrm>
        </p:spPr>
      </p:pic>
      <p:pic>
        <p:nvPicPr>
          <p:cNvPr id="4" name="Tartalom hely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zövegdoboz 2">
            <a:extLst>
              <a:ext uri="{FF2B5EF4-FFF2-40B4-BE49-F238E27FC236}">
                <a16:creationId xmlns:a16="http://schemas.microsoft.com/office/drawing/2014/main" id="{2BC13AC0-13D3-1E59-9935-C32D954A539B}"/>
              </a:ext>
            </a:extLst>
          </p:cNvPr>
          <p:cNvSpPr txBox="1"/>
          <p:nvPr/>
        </p:nvSpPr>
        <p:spPr>
          <a:xfrm>
            <a:off x="488043" y="282868"/>
            <a:ext cx="6027057"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3000" b="1" i="1">
                <a:latin typeface="Calibri"/>
                <a:ea typeface="Calibri"/>
                <a:cs typeface="Calibri"/>
              </a:rPr>
              <a:t>Kihívások, nehézségek, problémák 5.</a:t>
            </a:r>
            <a:endParaRPr lang="hu-HU" sz="3000" i="1">
              <a:latin typeface="Calibri"/>
              <a:ea typeface="Calibri"/>
              <a:cs typeface="Calibri"/>
            </a:endParaRPr>
          </a:p>
        </p:txBody>
      </p:sp>
      <p:sp>
        <p:nvSpPr>
          <p:cNvPr id="5" name="Szövegdoboz 4">
            <a:extLst>
              <a:ext uri="{FF2B5EF4-FFF2-40B4-BE49-F238E27FC236}">
                <a16:creationId xmlns:a16="http://schemas.microsoft.com/office/drawing/2014/main" id="{CE82D126-3333-DA0E-7F41-B2E18500CD46}"/>
              </a:ext>
            </a:extLst>
          </p:cNvPr>
          <p:cNvSpPr txBox="1"/>
          <p:nvPr/>
        </p:nvSpPr>
        <p:spPr>
          <a:xfrm>
            <a:off x="488043" y="1036037"/>
            <a:ext cx="11088261" cy="47859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58775" indent="-358775">
              <a:spcBef>
                <a:spcPts val="1000"/>
              </a:spcBef>
              <a:buFont typeface="Wingdings"/>
              <a:buChar char="q"/>
            </a:pPr>
            <a:r>
              <a:rPr lang="hu-HU" sz="2000" dirty="0">
                <a:cs typeface="Arial"/>
              </a:rPr>
              <a:t>Jelenleg három főből áll a </a:t>
            </a:r>
            <a:r>
              <a:rPr lang="hu-HU" sz="2000" dirty="0">
                <a:ea typeface="+mn-lt"/>
                <a:cs typeface="+mn-lt"/>
              </a:rPr>
              <a:t>Digitális Filológiai és Webarchiválási Osztály webarchiválással foglalkozó része</a:t>
            </a:r>
            <a:r>
              <a:rPr lang="hu-HU" sz="2000" dirty="0">
                <a:cs typeface="Arial"/>
              </a:rPr>
              <a:t>, és egy részmunkaidős külsős informatikus segíti a munkát... </a:t>
            </a:r>
            <a:r>
              <a:rPr lang="en-US" sz="2000" dirty="0">
                <a:cs typeface="Arial"/>
              </a:rPr>
              <a:t>​</a:t>
            </a:r>
            <a:endParaRPr lang="hu-HU" dirty="0">
              <a:ea typeface="Calibri" panose="020F0502020204030204"/>
              <a:cs typeface="Calibri" panose="020F0502020204030204"/>
            </a:endParaRPr>
          </a:p>
          <a:p>
            <a:pPr marL="881380" lvl="1" indent="-342900">
              <a:spcBef>
                <a:spcPts val="500"/>
              </a:spcBef>
              <a:buFont typeface="Wingdings"/>
              <a:buChar char="Ø"/>
            </a:pPr>
            <a:r>
              <a:rPr lang="hu-HU" sz="2000" i="1" dirty="0">
                <a:cs typeface="Arial"/>
              </a:rPr>
              <a:t>Gondozunk majd 80 ezer címet, nyilvántartunk csaknem 1,5 milliót, </a:t>
            </a:r>
            <a:r>
              <a:rPr lang="hu-HU" sz="2000" i="1" dirty="0">
                <a:ea typeface="+mn-lt"/>
                <a:cs typeface="+mn-lt"/>
              </a:rPr>
              <a:t>amit nyilván folyamatosan bővítenünk kellene feltárással és az újonnan létrejövő címekkel</a:t>
            </a:r>
            <a:r>
              <a:rPr lang="hu-HU" sz="2000" i="1" dirty="0">
                <a:cs typeface="Arial"/>
              </a:rPr>
              <a:t>.</a:t>
            </a:r>
            <a:r>
              <a:rPr lang="en-US" sz="2000" dirty="0">
                <a:cs typeface="Arial"/>
              </a:rPr>
              <a:t>​</a:t>
            </a:r>
            <a:endParaRPr lang="en-US" sz="2000" dirty="0">
              <a:ea typeface="Calibri" panose="020F0502020204030204"/>
              <a:cs typeface="Arial"/>
            </a:endParaRPr>
          </a:p>
          <a:p>
            <a:pPr marL="881380" lvl="1" indent="-342900">
              <a:spcBef>
                <a:spcPts val="500"/>
              </a:spcBef>
              <a:buFont typeface="Wingdings"/>
              <a:buChar char="Ø"/>
            </a:pPr>
            <a:r>
              <a:rPr lang="hu-HU" sz="2000" i="1" dirty="0">
                <a:cs typeface="Arial"/>
              </a:rPr>
              <a:t>A metaadatleírásunk kb. 100 mezőből áll...</a:t>
            </a:r>
            <a:endParaRPr lang="en-US" sz="2000" dirty="0">
              <a:cs typeface="Arial"/>
            </a:endParaRPr>
          </a:p>
          <a:p>
            <a:pPr marL="881380" lvl="1" indent="-342900">
              <a:spcBef>
                <a:spcPts val="500"/>
              </a:spcBef>
              <a:buFont typeface="Wingdings"/>
              <a:buChar char="Ø"/>
            </a:pPr>
            <a:r>
              <a:rPr lang="hu-HU" sz="2000" i="1" dirty="0">
                <a:cs typeface="Arial"/>
              </a:rPr>
              <a:t>Egy mentés ellenőrzése mindig egyedi, ha ennek alapján korrigálni szeretnénk az eredményt, az sokszor 3-5 új mentést, paramétermódosítást és ellenőrzést jelent, ami akár 2-3 napi munka.</a:t>
            </a:r>
            <a:r>
              <a:rPr lang="en-US" sz="2000" dirty="0">
                <a:cs typeface="Arial"/>
              </a:rPr>
              <a:t>​</a:t>
            </a:r>
            <a:endParaRPr lang="en-US" sz="2000" dirty="0">
              <a:ea typeface="Calibri" panose="020F0502020204030204"/>
              <a:cs typeface="Arial"/>
            </a:endParaRPr>
          </a:p>
          <a:p>
            <a:pPr marL="881380" lvl="1" indent="-342900">
              <a:spcBef>
                <a:spcPts val="500"/>
              </a:spcBef>
              <a:buFont typeface="Wingdings"/>
              <a:buChar char="Ø"/>
            </a:pPr>
            <a:r>
              <a:rPr lang="hu-HU" sz="2000" i="1" dirty="0">
                <a:cs typeface="Arial"/>
              </a:rPr>
              <a:t>Folyamatos informatikai fejlesztések szükségesek, most például egy adatbázis nagyon aktuális lenne, mert még korántsem teljes a rendszerünk; új szoftvereket kell kipróbálni, tesztelni, esetleg beépíteni a munkafolyamatba, és persze karbantartani az eddigieket.</a:t>
            </a:r>
            <a:r>
              <a:rPr lang="en-US" sz="2000" dirty="0">
                <a:cs typeface="Arial"/>
              </a:rPr>
              <a:t>​</a:t>
            </a:r>
            <a:endParaRPr lang="en-US" sz="2000" dirty="0">
              <a:ea typeface="Calibri" panose="020F0502020204030204"/>
              <a:cs typeface="Arial"/>
            </a:endParaRPr>
          </a:p>
          <a:p>
            <a:pPr marL="881380" lvl="1" indent="-342900">
              <a:spcBef>
                <a:spcPts val="500"/>
              </a:spcBef>
              <a:buFont typeface="Wingdings"/>
              <a:buChar char="Ø"/>
            </a:pPr>
            <a:r>
              <a:rPr lang="hu-HU" sz="2000" i="1" dirty="0">
                <a:cs typeface="Arial"/>
              </a:rPr>
              <a:t>Tanfolyamokat tartunk, részt veszünk kutatási projektekben, és igyekszünk ismeretterjesztést is folytatni.</a:t>
            </a:r>
            <a:r>
              <a:rPr lang="en-US" sz="2000" dirty="0">
                <a:cs typeface="Arial"/>
              </a:rPr>
              <a:t>​</a:t>
            </a:r>
            <a:endParaRPr lang="en-US" sz="2000" dirty="0">
              <a:ea typeface="Calibri" panose="020F0502020204030204"/>
              <a:cs typeface="Arial"/>
            </a:endParaRPr>
          </a:p>
          <a:p>
            <a:pPr marL="881380" lvl="1" indent="-342900">
              <a:spcBef>
                <a:spcPts val="500"/>
              </a:spcBef>
              <a:buFont typeface="Wingdings"/>
              <a:buChar char="Ø"/>
            </a:pPr>
            <a:r>
              <a:rPr lang="hu-HU" sz="2000" i="1" dirty="0">
                <a:cs typeface="Arial"/>
              </a:rPr>
              <a:t>Próbálunk hazai és nemzetközi kapcsolatokat, együttműködéseket kiépíteni, amik, ha munkakapcsolattá fejlődnek, újabb feladatokat jelentenek majd.</a:t>
            </a:r>
            <a:r>
              <a:rPr lang="en-US" sz="2000" dirty="0">
                <a:cs typeface="Arial"/>
              </a:rPr>
              <a:t>​</a:t>
            </a:r>
            <a:endParaRPr lang="en-US" sz="2000" dirty="0">
              <a:ea typeface="Calibri" panose="020F0502020204030204"/>
              <a:cs typeface="Arial"/>
            </a:endParaRPr>
          </a:p>
        </p:txBody>
      </p:sp>
      <p:sp>
        <p:nvSpPr>
          <p:cNvPr id="6" name="Dia számának helye 5"/>
          <p:cNvSpPr>
            <a:spLocks noGrp="1"/>
          </p:cNvSpPr>
          <p:nvPr>
            <p:ph type="sldNum" sz="quarter" idx="12"/>
          </p:nvPr>
        </p:nvSpPr>
        <p:spPr/>
        <p:txBody>
          <a:bodyPr/>
          <a:lstStyle/>
          <a:p>
            <a:fld id="{48B942F4-7C9B-445F-A07F-288174DF386B}" type="slidenum">
              <a:rPr lang="hu-HU" smtClean="0"/>
              <a:t>28</a:t>
            </a:fld>
            <a:endParaRPr lang="hu-HU"/>
          </a:p>
        </p:txBody>
      </p:sp>
    </p:spTree>
    <p:extLst>
      <p:ext uri="{BB962C8B-B14F-4D97-AF65-F5344CB8AC3E}">
        <p14:creationId xmlns:p14="http://schemas.microsoft.com/office/powerpoint/2010/main" val="314766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artalom helye 8"/>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1825625"/>
            <a:ext cx="6515100" cy="4351338"/>
          </a:xfrm>
        </p:spPr>
      </p:pic>
      <p:pic>
        <p:nvPicPr>
          <p:cNvPr id="4" name="Tartalom hely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zövegdoboz 2">
            <a:extLst>
              <a:ext uri="{FF2B5EF4-FFF2-40B4-BE49-F238E27FC236}">
                <a16:creationId xmlns:a16="http://schemas.microsoft.com/office/drawing/2014/main" id="{0F9FED6C-20AA-A499-EC7C-4C48B9E8DA62}"/>
              </a:ext>
            </a:extLst>
          </p:cNvPr>
          <p:cNvSpPr txBox="1"/>
          <p:nvPr/>
        </p:nvSpPr>
        <p:spPr>
          <a:xfrm>
            <a:off x="524330" y="258575"/>
            <a:ext cx="3609775"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3000" b="1" i="1">
                <a:latin typeface="Calibri"/>
                <a:ea typeface="Calibri Light"/>
                <a:cs typeface="Calibri Light"/>
              </a:rPr>
              <a:t>Együttműködések 1.</a:t>
            </a:r>
            <a:r>
              <a:rPr lang="hu-HU" sz="3000" b="1" i="1">
                <a:solidFill>
                  <a:srgbClr val="0033CC"/>
                </a:solidFill>
                <a:latin typeface="Calibri"/>
                <a:ea typeface="Calibri Light"/>
                <a:cs typeface="Calibri Light"/>
              </a:rPr>
              <a:t>*</a:t>
            </a:r>
          </a:p>
        </p:txBody>
      </p:sp>
      <p:sp>
        <p:nvSpPr>
          <p:cNvPr id="5" name="Szövegdoboz 4">
            <a:extLst>
              <a:ext uri="{FF2B5EF4-FFF2-40B4-BE49-F238E27FC236}">
                <a16:creationId xmlns:a16="http://schemas.microsoft.com/office/drawing/2014/main" id="{FD5BDCCE-12BA-A1D4-7284-BEE82928B03F}"/>
              </a:ext>
            </a:extLst>
          </p:cNvPr>
          <p:cNvSpPr txBox="1"/>
          <p:nvPr/>
        </p:nvSpPr>
        <p:spPr>
          <a:xfrm>
            <a:off x="524330" y="1089432"/>
            <a:ext cx="11042830" cy="52091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58775" indent="-358775">
              <a:spcBef>
                <a:spcPts val="1000"/>
              </a:spcBef>
              <a:buFont typeface="Wingdings"/>
              <a:buChar char="q"/>
            </a:pPr>
            <a:r>
              <a:rPr lang="hu-HU" sz="2000" dirty="0">
                <a:cs typeface="Arial"/>
              </a:rPr>
              <a:t>A technikai problémák összetettségét és a személyi kapacitás szűkösségéből fakadó gondokat összevetve az interneten elérhető archiválandó webhelyek mennyiségével, változatosságával és növekvő fontosságával, valamint figyelembe véve a közgyűjtemények érdekeltségét a megőrzésben, nyugodtan megállapíthatjuk, hogy abból csak előny származik, ha minél több helyen folyik webarchiválás, vagy ha minél többen kapcsolódnak be valamilyen módon a folyamatokba. </a:t>
            </a:r>
            <a:r>
              <a:rPr lang="en-US" sz="2000" dirty="0">
                <a:cs typeface="Arial"/>
              </a:rPr>
              <a:t>​</a:t>
            </a:r>
            <a:endParaRPr lang="hu-HU" dirty="0">
              <a:ea typeface="Calibri" panose="020F0502020204030204"/>
              <a:cs typeface="Calibri" panose="020F0502020204030204"/>
            </a:endParaRPr>
          </a:p>
          <a:p>
            <a:pPr marL="881380" lvl="1" indent="-342900">
              <a:spcBef>
                <a:spcPts val="500"/>
              </a:spcBef>
              <a:buFont typeface="Wingdings"/>
              <a:buChar char="Ø"/>
            </a:pPr>
            <a:r>
              <a:rPr lang="hu-HU" sz="2000" i="1" dirty="0">
                <a:cs typeface="Arial"/>
              </a:rPr>
              <a:t>Nem véletlen, hogy több országban konzorciális együttműködés keretében zajlik a webarchiválás, a résztvevő intézmények pl. gyűjtőkörük szerint elosztják a válogatás, a minőségellenőrzés és a </a:t>
            </a:r>
            <a:r>
              <a:rPr lang="hu-HU" sz="2000" i="1" dirty="0" err="1">
                <a:cs typeface="Arial"/>
              </a:rPr>
              <a:t>metaadatolás</a:t>
            </a:r>
            <a:r>
              <a:rPr lang="hu-HU" sz="2000" i="1" dirty="0">
                <a:cs typeface="Arial"/>
              </a:rPr>
              <a:t> munkálatait. </a:t>
            </a:r>
            <a:r>
              <a:rPr lang="en-US" sz="2000" dirty="0">
                <a:cs typeface="Arial"/>
              </a:rPr>
              <a:t>​</a:t>
            </a:r>
            <a:endParaRPr lang="en-US" sz="2000" dirty="0">
              <a:ea typeface="Calibri" panose="020F0502020204030204"/>
              <a:cs typeface="Arial"/>
            </a:endParaRPr>
          </a:p>
          <a:p>
            <a:pPr marL="881380" lvl="1" indent="-342900">
              <a:spcBef>
                <a:spcPts val="500"/>
              </a:spcBef>
              <a:buFont typeface="Wingdings"/>
              <a:buChar char="Ø"/>
            </a:pPr>
            <a:r>
              <a:rPr lang="hu-HU" sz="2000" i="1" dirty="0">
                <a:cs typeface="Arial"/>
              </a:rPr>
              <a:t>Gyakori az is, hogy az archívumot építő közgyűjtemény az informatikai fejlesztési feladatokat és a műszaki infrastruktúra működtetését egy erre szakosodott kormányzati, egyetemi vagy céges partnerre bízza, és ez az a terület, ahol kimondottan kívánatos a redundancia az archivált tartalmat illetően (máskor </a:t>
            </a:r>
            <a:r>
              <a:rPr lang="hu-HU" sz="2000" i="1" dirty="0">
                <a:ea typeface="+mn-lt"/>
                <a:cs typeface="+mn-lt"/>
              </a:rPr>
              <a:t>és esetleg más eszközzel/beállításokkal készült</a:t>
            </a:r>
            <a:r>
              <a:rPr lang="hu-HU" sz="2000" i="1" dirty="0">
                <a:cs typeface="Arial"/>
              </a:rPr>
              <a:t>, más eredménnyel járt, biztonsági megfontolások stb.).</a:t>
            </a:r>
            <a:r>
              <a:rPr lang="en-US" sz="2000" dirty="0">
                <a:cs typeface="Arial"/>
              </a:rPr>
              <a:t>​</a:t>
            </a:r>
            <a:endParaRPr lang="en-US" sz="2000" dirty="0">
              <a:ea typeface="Calibri" panose="020F0502020204030204"/>
              <a:cs typeface="Arial"/>
            </a:endParaRPr>
          </a:p>
          <a:p>
            <a:pPr marL="881380" lvl="1" indent="-342900">
              <a:spcBef>
                <a:spcPts val="500"/>
              </a:spcBef>
              <a:buFont typeface="Wingdings"/>
              <a:buChar char="Ø"/>
            </a:pPr>
            <a:r>
              <a:rPr lang="hu-HU" sz="2000" i="1" dirty="0">
                <a:ea typeface="+mn-lt"/>
                <a:cs typeface="+mn-lt"/>
              </a:rPr>
              <a:t>N</a:t>
            </a:r>
            <a:r>
              <a:rPr lang="hu-HU" sz="2000" i="1" dirty="0">
                <a:ea typeface="+mn-lt"/>
                <a:cs typeface="Arial"/>
              </a:rPr>
              <a:t>emcsak</a:t>
            </a:r>
            <a:r>
              <a:rPr lang="hu-HU" sz="2000" i="1" dirty="0">
                <a:cs typeface="Arial"/>
              </a:rPr>
              <a:t> nemzeti szinten, hanem nemzetközi viszonylatban is, gondoljunk csak arra, hogy a szomszédos országokban mennyi magyar vonatkozású anyag van!</a:t>
            </a:r>
            <a:endParaRPr lang="en-US" sz="2000" dirty="0">
              <a:ea typeface="Calibri" panose="020F0502020204030204"/>
              <a:cs typeface="Arial"/>
            </a:endParaRPr>
          </a:p>
        </p:txBody>
      </p:sp>
      <p:sp>
        <p:nvSpPr>
          <p:cNvPr id="6" name="Szövegdoboz 5">
            <a:extLst>
              <a:ext uri="{FF2B5EF4-FFF2-40B4-BE49-F238E27FC236}">
                <a16:creationId xmlns:a16="http://schemas.microsoft.com/office/drawing/2014/main" id="{31DF38F7-DE84-155B-760F-7F2F8DF3CEAB}"/>
              </a:ext>
            </a:extLst>
          </p:cNvPr>
          <p:cNvSpPr txBox="1"/>
          <p:nvPr/>
        </p:nvSpPr>
        <p:spPr>
          <a:xfrm>
            <a:off x="4423592" y="136848"/>
            <a:ext cx="747892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1600" i="1">
                <a:solidFill>
                  <a:srgbClr val="0033CC"/>
                </a:solidFill>
                <a:ea typeface="Calibri"/>
                <a:cs typeface="Calibri"/>
              </a:rPr>
              <a:t>* A nemzetközi együttműködéseknek és az egyetemi, valamint kutatói közösségekkel való kapcsolatnak is megvan a maga fontossága, azonban most a hely és a közönség érdeklődésére jobban számot tartó együttműködésről szeretnék kicsit bővebben beszélni.</a:t>
            </a:r>
            <a:endParaRPr lang="hu-HU"/>
          </a:p>
        </p:txBody>
      </p:sp>
      <p:sp>
        <p:nvSpPr>
          <p:cNvPr id="7" name="Dia számának helye 6"/>
          <p:cNvSpPr>
            <a:spLocks noGrp="1"/>
          </p:cNvSpPr>
          <p:nvPr>
            <p:ph type="sldNum" sz="quarter" idx="12"/>
          </p:nvPr>
        </p:nvSpPr>
        <p:spPr/>
        <p:txBody>
          <a:bodyPr/>
          <a:lstStyle/>
          <a:p>
            <a:fld id="{48B942F4-7C9B-445F-A07F-288174DF386B}" type="slidenum">
              <a:rPr lang="hu-HU" smtClean="0"/>
              <a:t>29</a:t>
            </a:fld>
            <a:endParaRPr lang="hu-HU"/>
          </a:p>
        </p:txBody>
      </p:sp>
    </p:spTree>
    <p:extLst>
      <p:ext uri="{BB962C8B-B14F-4D97-AF65-F5344CB8AC3E}">
        <p14:creationId xmlns:p14="http://schemas.microsoft.com/office/powerpoint/2010/main" val="2754206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artalom helye 8"/>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1825625"/>
            <a:ext cx="6518275" cy="4351338"/>
          </a:xfrm>
        </p:spPr>
      </p:pic>
      <p:pic>
        <p:nvPicPr>
          <p:cNvPr id="4" name="Tartalom helye 3"/>
          <p:cNvPicPr>
            <a:picLocks noChangeAspect="1"/>
          </p:cNvPicPr>
          <p:nvPr/>
        </p:nvPicPr>
        <p:blipFill rotWithShape="1">
          <a:blip r:embed="rId3" cstate="print">
            <a:extLst>
              <a:ext uri="{28A0092B-C50C-407E-A947-70E740481C1C}">
                <a14:useLocalDpi xmlns:a14="http://schemas.microsoft.com/office/drawing/2010/main" val="0"/>
              </a:ext>
            </a:extLst>
          </a:blip>
          <a:srcRect l="223" t="-265" r="-223" b="264"/>
          <a:stretch/>
        </p:blipFill>
        <p:spPr>
          <a:xfrm>
            <a:off x="0" y="0"/>
            <a:ext cx="12192012" cy="6858008"/>
          </a:xfrm>
          <a:prstGeom prst="rect">
            <a:avLst/>
          </a:prstGeom>
        </p:spPr>
      </p:pic>
      <p:pic>
        <p:nvPicPr>
          <p:cNvPr id="3" name="Kép 2" descr="A képen szöveg, képernyőkép, Betűtípus, szám látható&#10;&#10;Automatikusan generált leírás">
            <a:extLst>
              <a:ext uri="{FF2B5EF4-FFF2-40B4-BE49-F238E27FC236}">
                <a16:creationId xmlns:a16="http://schemas.microsoft.com/office/drawing/2014/main" id="{7248754D-71BE-5E3A-7F07-13B06D651C1C}"/>
              </a:ext>
            </a:extLst>
          </p:cNvPr>
          <p:cNvPicPr>
            <a:picLocks noChangeAspect="1"/>
          </p:cNvPicPr>
          <p:nvPr/>
        </p:nvPicPr>
        <p:blipFill>
          <a:blip r:embed="rId4"/>
          <a:stretch>
            <a:fillRect/>
          </a:stretch>
        </p:blipFill>
        <p:spPr>
          <a:xfrm>
            <a:off x="123463" y="138458"/>
            <a:ext cx="11887199" cy="6224197"/>
          </a:xfrm>
          <a:prstGeom prst="rect">
            <a:avLst/>
          </a:prstGeom>
        </p:spPr>
      </p:pic>
      <p:sp>
        <p:nvSpPr>
          <p:cNvPr id="5" name="Szövegdoboz 4">
            <a:extLst>
              <a:ext uri="{FF2B5EF4-FFF2-40B4-BE49-F238E27FC236}">
                <a16:creationId xmlns:a16="http://schemas.microsoft.com/office/drawing/2014/main" id="{6F9981C2-71A4-DB85-7311-87C646F50086}"/>
              </a:ext>
            </a:extLst>
          </p:cNvPr>
          <p:cNvSpPr txBox="1"/>
          <p:nvPr/>
        </p:nvSpPr>
        <p:spPr>
          <a:xfrm>
            <a:off x="125186" y="6366329"/>
            <a:ext cx="605427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1600" i="1"/>
              <a:t>Internet </a:t>
            </a:r>
            <a:r>
              <a:rPr lang="hu-HU" sz="1600" i="1" err="1"/>
              <a:t>Archive</a:t>
            </a:r>
            <a:r>
              <a:rPr lang="hu-HU" sz="1600" i="1"/>
              <a:t> kereső a .hu alatti tartalomban – találati lista (részlet)</a:t>
            </a:r>
            <a:endParaRPr lang="hu-HU" sz="1600"/>
          </a:p>
        </p:txBody>
      </p:sp>
      <p:sp>
        <p:nvSpPr>
          <p:cNvPr id="6" name="Dia számának helye 5"/>
          <p:cNvSpPr>
            <a:spLocks noGrp="1"/>
          </p:cNvSpPr>
          <p:nvPr>
            <p:ph type="sldNum" sz="quarter" idx="12"/>
          </p:nvPr>
        </p:nvSpPr>
        <p:spPr/>
        <p:txBody>
          <a:bodyPr/>
          <a:lstStyle/>
          <a:p>
            <a:fld id="{48B942F4-7C9B-445F-A07F-288174DF386B}" type="slidenum">
              <a:rPr lang="hu-HU" smtClean="0"/>
              <a:t>3</a:t>
            </a:fld>
            <a:endParaRPr lang="hu-HU"/>
          </a:p>
        </p:txBody>
      </p:sp>
    </p:spTree>
    <p:extLst>
      <p:ext uri="{BB962C8B-B14F-4D97-AF65-F5344CB8AC3E}">
        <p14:creationId xmlns:p14="http://schemas.microsoft.com/office/powerpoint/2010/main" val="33522089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artalom helye 8"/>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1825625"/>
            <a:ext cx="6515100" cy="4351338"/>
          </a:xfrm>
        </p:spPr>
      </p:pic>
      <p:pic>
        <p:nvPicPr>
          <p:cNvPr id="4" name="Tartalom hely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zövegdoboz 2">
            <a:extLst>
              <a:ext uri="{FF2B5EF4-FFF2-40B4-BE49-F238E27FC236}">
                <a16:creationId xmlns:a16="http://schemas.microsoft.com/office/drawing/2014/main" id="{0F9FED6C-20AA-A499-EC7C-4C48B9E8DA62}"/>
              </a:ext>
            </a:extLst>
          </p:cNvPr>
          <p:cNvSpPr txBox="1"/>
          <p:nvPr/>
        </p:nvSpPr>
        <p:spPr>
          <a:xfrm>
            <a:off x="532457" y="263431"/>
            <a:ext cx="3792655"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3000" b="1" i="1">
                <a:latin typeface="Calibri"/>
                <a:ea typeface="Calibri Light"/>
                <a:cs typeface="Calibri Light"/>
              </a:rPr>
              <a:t>Együttműködések 2.</a:t>
            </a:r>
            <a:r>
              <a:rPr lang="hu-HU" sz="3000" b="1" i="1">
                <a:solidFill>
                  <a:srgbClr val="0033CC"/>
                </a:solidFill>
                <a:latin typeface="Calibri"/>
                <a:ea typeface="Calibri Light"/>
                <a:cs typeface="Calibri Light"/>
              </a:rPr>
              <a:t>*</a:t>
            </a:r>
            <a:endParaRPr lang="hu-HU" sz="3000" i="1">
              <a:solidFill>
                <a:srgbClr val="0033CC"/>
              </a:solidFill>
              <a:latin typeface="Calibri"/>
            </a:endParaRPr>
          </a:p>
        </p:txBody>
      </p:sp>
      <p:sp>
        <p:nvSpPr>
          <p:cNvPr id="5" name="Szövegdoboz 4">
            <a:extLst>
              <a:ext uri="{FF2B5EF4-FFF2-40B4-BE49-F238E27FC236}">
                <a16:creationId xmlns:a16="http://schemas.microsoft.com/office/drawing/2014/main" id="{15ED9F79-47A2-01E1-C22B-C80FE2292972}"/>
              </a:ext>
            </a:extLst>
          </p:cNvPr>
          <p:cNvSpPr txBox="1"/>
          <p:nvPr/>
        </p:nvSpPr>
        <p:spPr>
          <a:xfrm>
            <a:off x="532457" y="1044764"/>
            <a:ext cx="11062135" cy="52091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58775" indent="-358775">
              <a:spcBef>
                <a:spcPts val="1000"/>
              </a:spcBef>
              <a:buFont typeface="Wingdings"/>
              <a:buChar char="q"/>
            </a:pPr>
            <a:r>
              <a:rPr lang="hu-HU" sz="2000">
                <a:cs typeface="Arial"/>
              </a:rPr>
              <a:t>Először a megyei hatókörű könyvtárakat céloztuk meg egy együttműködési kezdeményezéssel, amit nyilván érdemes folyamatosan kiterjeszteni más irányokba is.</a:t>
            </a:r>
            <a:r>
              <a:rPr lang="en-US" sz="2000">
                <a:cs typeface="Arial"/>
              </a:rPr>
              <a:t>​</a:t>
            </a:r>
            <a:r>
              <a:rPr lang="en-US" sz="2000">
                <a:solidFill>
                  <a:srgbClr val="0033CC"/>
                </a:solidFill>
                <a:cs typeface="Arial"/>
              </a:rPr>
              <a:t>**</a:t>
            </a:r>
            <a:endParaRPr lang="hu-HU">
              <a:solidFill>
                <a:srgbClr val="0033CC"/>
              </a:solidFill>
              <a:ea typeface="Calibri" panose="020F0502020204030204"/>
              <a:cs typeface="Calibri" panose="020F0502020204030204"/>
            </a:endParaRPr>
          </a:p>
          <a:p>
            <a:pPr marL="881380" lvl="1" indent="-342900">
              <a:spcBef>
                <a:spcPts val="500"/>
              </a:spcBef>
              <a:buFont typeface="Wingdings"/>
              <a:buChar char="Ø"/>
            </a:pPr>
            <a:r>
              <a:rPr lang="hu-HU" sz="2000" i="1">
                <a:cs typeface="Arial"/>
              </a:rPr>
              <a:t>A cél az lenne, hogy az OSZK által fenntartott infrastruktúrán és egy kidolgozott know-how alapján minél többen kapcsolódjanak be intézményi, illetve egyéni szinten a magyar webtér értékes részeinek kiválogatásába, lementésébe, metaadatokkal való ellátásába és az archívumra épülő szolgáltatások kialakításába </a:t>
            </a:r>
            <a:r>
              <a:rPr lang="hu-HU" sz="2000" i="1">
                <a:ea typeface="+mn-lt"/>
                <a:cs typeface="+mn-lt"/>
              </a:rPr>
              <a:t>– ennek legkézenfekvőbb módja lehetne, hogy az OSZK-ban archivált és jelenleg csak helyben használható zárt archívum a megyei könyvtárakban is elérhető legyen</a:t>
            </a:r>
            <a:r>
              <a:rPr lang="hu-HU" sz="2000" i="1">
                <a:cs typeface="Arial"/>
              </a:rPr>
              <a:t>. </a:t>
            </a:r>
            <a:r>
              <a:rPr lang="en-US" sz="2000">
                <a:cs typeface="Arial"/>
              </a:rPr>
              <a:t>​</a:t>
            </a:r>
            <a:endParaRPr lang="en-US" sz="2000">
              <a:ea typeface="Calibri" panose="020F0502020204030204"/>
              <a:cs typeface="Arial"/>
            </a:endParaRPr>
          </a:p>
          <a:p>
            <a:pPr marL="881380" lvl="1" indent="-342900">
              <a:spcBef>
                <a:spcPts val="500"/>
              </a:spcBef>
              <a:buFont typeface="Wingdings"/>
              <a:buChar char="Ø"/>
            </a:pPr>
            <a:r>
              <a:rPr lang="hu-HU" sz="2000" i="1">
                <a:cs typeface="Arial"/>
              </a:rPr>
              <a:t>Javaslatunkban figyelembe vettük, hogy ez a közös munka arra épüljön, amivel a résztvevők a maguk módján a legjobban tudnának hozzájárulni a közös célhoz, és persze hogy az eredmények minden fél részére hasznosulhassanak, akár katalógusadatként, akár saját szolgáltatásként. </a:t>
            </a:r>
            <a:r>
              <a:rPr lang="en-US" sz="2000">
                <a:cs typeface="Arial"/>
              </a:rPr>
              <a:t>​</a:t>
            </a:r>
            <a:endParaRPr lang="en-US" sz="2000">
              <a:ea typeface="Calibri" panose="020F0502020204030204"/>
              <a:cs typeface="Arial"/>
            </a:endParaRPr>
          </a:p>
          <a:p>
            <a:pPr marL="881380" lvl="1" indent="-342900">
              <a:spcBef>
                <a:spcPts val="500"/>
              </a:spcBef>
              <a:buFont typeface="Wingdings"/>
              <a:buChar char="Ø"/>
            </a:pPr>
            <a:r>
              <a:rPr lang="hu-HU" sz="2000" i="1">
                <a:cs typeface="Arial"/>
              </a:rPr>
              <a:t>Elgondolásunk szerint, a megyei könyvtárak, gyűjtőköröknek megfelelően egyfajta regionális gyűjtemény kialakításával és gondozásával tudnának bekapcsolódni a webarchiválásba, és elsősorban élőmunka igényes részfeladatok végzésével, persze nem kizárva a saját archiválásokat vagy archívumépítést sem. </a:t>
            </a:r>
            <a:r>
              <a:rPr lang="en-US" sz="2000">
                <a:cs typeface="Arial"/>
              </a:rPr>
              <a:t>​</a:t>
            </a:r>
            <a:endParaRPr lang="en-US" sz="2000">
              <a:ea typeface="Calibri" panose="020F0502020204030204"/>
              <a:cs typeface="Arial"/>
            </a:endParaRPr>
          </a:p>
        </p:txBody>
      </p:sp>
      <p:sp>
        <p:nvSpPr>
          <p:cNvPr id="6" name="Szövegdoboz 5">
            <a:extLst>
              <a:ext uri="{FF2B5EF4-FFF2-40B4-BE49-F238E27FC236}">
                <a16:creationId xmlns:a16="http://schemas.microsoft.com/office/drawing/2014/main" id="{5665FCDB-D94F-9571-CD5D-854D5C2439B7}"/>
              </a:ext>
            </a:extLst>
          </p:cNvPr>
          <p:cNvSpPr txBox="1"/>
          <p:nvPr/>
        </p:nvSpPr>
        <p:spPr>
          <a:xfrm>
            <a:off x="5831114" y="88900"/>
            <a:ext cx="600891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1600" i="1">
                <a:solidFill>
                  <a:srgbClr val="0033CC"/>
                </a:solidFill>
              </a:rPr>
              <a:t>* Sok helyen már tőlünk függetlenül is folyik olyan tevékenység, ami a netes tartalmak megőrzéséről szól, könyvtárakban is, levéltárakban és valószínűleg múzeumokban vagy egyéb archívumokban is.</a:t>
            </a:r>
            <a:endParaRPr lang="hu-HU">
              <a:ea typeface="Calibri" panose="020F0502020204030204"/>
              <a:cs typeface="Calibri" panose="020F0502020204030204"/>
            </a:endParaRPr>
          </a:p>
        </p:txBody>
      </p:sp>
      <p:sp>
        <p:nvSpPr>
          <p:cNvPr id="7" name="Szövegdoboz 6">
            <a:extLst>
              <a:ext uri="{FF2B5EF4-FFF2-40B4-BE49-F238E27FC236}">
                <a16:creationId xmlns:a16="http://schemas.microsoft.com/office/drawing/2014/main" id="{48A4B493-C3E0-4C3F-E71C-86D324350CB6}"/>
              </a:ext>
            </a:extLst>
          </p:cNvPr>
          <p:cNvSpPr txBox="1"/>
          <p:nvPr/>
        </p:nvSpPr>
        <p:spPr>
          <a:xfrm>
            <a:off x="3638224" y="6176963"/>
            <a:ext cx="746941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a:solidFill>
                  <a:srgbClr val="0033CC"/>
                </a:solidFill>
              </a:rPr>
              <a:t>** </a:t>
            </a:r>
            <a:r>
              <a:rPr lang="hu-HU" sz="1600" i="1">
                <a:solidFill>
                  <a:srgbClr val="0033CC"/>
                </a:solidFill>
              </a:rPr>
              <a:t>Sajnos odáig még nem jutottunk el, hogy formális együttműködéseket tudjunk kötni, de szerencsére enélkül is vannak ígéretes helyi projektek az országban.</a:t>
            </a:r>
          </a:p>
        </p:txBody>
      </p:sp>
      <p:sp>
        <p:nvSpPr>
          <p:cNvPr id="8" name="Dia számának helye 7"/>
          <p:cNvSpPr>
            <a:spLocks noGrp="1"/>
          </p:cNvSpPr>
          <p:nvPr>
            <p:ph type="sldNum" sz="quarter" idx="12"/>
          </p:nvPr>
        </p:nvSpPr>
        <p:spPr/>
        <p:txBody>
          <a:bodyPr/>
          <a:lstStyle/>
          <a:p>
            <a:fld id="{48B942F4-7C9B-445F-A07F-288174DF386B}" type="slidenum">
              <a:rPr lang="hu-HU" smtClean="0"/>
              <a:t>30</a:t>
            </a:fld>
            <a:endParaRPr lang="hu-HU"/>
          </a:p>
        </p:txBody>
      </p:sp>
    </p:spTree>
    <p:extLst>
      <p:ext uri="{BB962C8B-B14F-4D97-AF65-F5344CB8AC3E}">
        <p14:creationId xmlns:p14="http://schemas.microsoft.com/office/powerpoint/2010/main" val="32282204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artalom helye 8"/>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1825625"/>
            <a:ext cx="6515100" cy="4351338"/>
          </a:xfrm>
        </p:spPr>
      </p:pic>
      <p:pic>
        <p:nvPicPr>
          <p:cNvPr id="4" name="Tartalom hely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zövegdoboz 2">
            <a:extLst>
              <a:ext uri="{FF2B5EF4-FFF2-40B4-BE49-F238E27FC236}">
                <a16:creationId xmlns:a16="http://schemas.microsoft.com/office/drawing/2014/main" id="{0F9FED6C-20AA-A499-EC7C-4C48B9E8DA62}"/>
              </a:ext>
            </a:extLst>
          </p:cNvPr>
          <p:cNvSpPr txBox="1"/>
          <p:nvPr/>
        </p:nvSpPr>
        <p:spPr>
          <a:xfrm>
            <a:off x="523313" y="251506"/>
            <a:ext cx="568546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3000" b="1" i="1">
                <a:latin typeface="Calibri"/>
                <a:ea typeface="Calibri Light"/>
                <a:cs typeface="Calibri"/>
              </a:rPr>
              <a:t>Helyi archívumok 1.</a:t>
            </a:r>
            <a:endParaRPr lang="hu-HU" i="1">
              <a:cs typeface="Calibri"/>
            </a:endParaRPr>
          </a:p>
        </p:txBody>
      </p:sp>
      <p:sp>
        <p:nvSpPr>
          <p:cNvPr id="5" name="Szövegdoboz 4">
            <a:extLst>
              <a:ext uri="{FF2B5EF4-FFF2-40B4-BE49-F238E27FC236}">
                <a16:creationId xmlns:a16="http://schemas.microsoft.com/office/drawing/2014/main" id="{3A2EF5D2-01E5-6CB1-9D2F-CC39AF15B5C6}"/>
              </a:ext>
            </a:extLst>
          </p:cNvPr>
          <p:cNvSpPr txBox="1"/>
          <p:nvPr/>
        </p:nvSpPr>
        <p:spPr>
          <a:xfrm>
            <a:off x="523312" y="1051734"/>
            <a:ext cx="1107127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58775" indent="-358775">
              <a:spcBef>
                <a:spcPts val="1000"/>
              </a:spcBef>
              <a:buFont typeface="Wingdings"/>
              <a:buChar char="q"/>
            </a:pPr>
            <a:r>
              <a:rPr lang="hu-HU" sz="2000" dirty="0">
                <a:ea typeface="Calibri"/>
                <a:cs typeface="Calibri"/>
              </a:rPr>
              <a:t>Annak illusztrálására, hogy a webarchiválás hogyan építhető be a könyvtári szolgáltatásokba, a 2019-es Közgyűjteményi Digitalizálási Stratégia pályázat keretében a II. Rákóczi Ferenc Emlékév alkalmából elkészült egy mintaalkalmazás, amely a webarchívum más digitális gyűjteményekkel való integrálásának lehetőségét mutatja be.</a:t>
            </a:r>
            <a:endParaRPr lang="hu-HU" i="1" dirty="0">
              <a:ea typeface="Calibri" panose="020F0502020204030204"/>
              <a:cs typeface="Calibri" panose="020F0502020204030204"/>
            </a:endParaRPr>
          </a:p>
        </p:txBody>
      </p:sp>
      <p:sp>
        <p:nvSpPr>
          <p:cNvPr id="6" name="Szövegdoboz 5">
            <a:extLst>
              <a:ext uri="{FF2B5EF4-FFF2-40B4-BE49-F238E27FC236}">
                <a16:creationId xmlns:a16="http://schemas.microsoft.com/office/drawing/2014/main" id="{F7146073-E29A-0DE2-464B-68C4A0D10477}"/>
              </a:ext>
            </a:extLst>
          </p:cNvPr>
          <p:cNvSpPr txBox="1"/>
          <p:nvPr/>
        </p:nvSpPr>
        <p:spPr>
          <a:xfrm>
            <a:off x="6882056" y="6356585"/>
            <a:ext cx="41129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i="1" u="sng">
                <a:solidFill>
                  <a:srgbClr val="0563C1"/>
                </a:solidFill>
                <a:cs typeface="Arial"/>
                <a:hlinkClick r:id="rId4"/>
              </a:rPr>
              <a:t>http://rakoczi2019.webarchivum.oszk.hu/</a:t>
            </a:r>
            <a:endParaRPr lang="hu-HU"/>
          </a:p>
        </p:txBody>
      </p:sp>
      <p:pic>
        <p:nvPicPr>
          <p:cNvPr id="7" name="Kép 6" descr="A képen szöveg, számítógép, képernyőkép, Webhely látható&#10;&#10;Automatikusan generált leírás">
            <a:extLst>
              <a:ext uri="{FF2B5EF4-FFF2-40B4-BE49-F238E27FC236}">
                <a16:creationId xmlns:a16="http://schemas.microsoft.com/office/drawing/2014/main" id="{78A6E96B-94D1-2C78-2BF9-585A7BA8C1B3}"/>
              </a:ext>
            </a:extLst>
          </p:cNvPr>
          <p:cNvPicPr>
            <a:picLocks noChangeAspect="1"/>
          </p:cNvPicPr>
          <p:nvPr/>
        </p:nvPicPr>
        <p:blipFill>
          <a:blip r:embed="rId5"/>
          <a:stretch>
            <a:fillRect/>
          </a:stretch>
        </p:blipFill>
        <p:spPr>
          <a:xfrm>
            <a:off x="7432858" y="2085204"/>
            <a:ext cx="4568237" cy="4271146"/>
          </a:xfrm>
          <a:prstGeom prst="rect">
            <a:avLst/>
          </a:prstGeom>
        </p:spPr>
      </p:pic>
      <p:sp>
        <p:nvSpPr>
          <p:cNvPr id="10" name="Szövegdoboz 9">
            <a:extLst>
              <a:ext uri="{FF2B5EF4-FFF2-40B4-BE49-F238E27FC236}">
                <a16:creationId xmlns:a16="http://schemas.microsoft.com/office/drawing/2014/main" id="{D11EB799-7034-11AD-6253-D6BEFF696637}"/>
              </a:ext>
            </a:extLst>
          </p:cNvPr>
          <p:cNvSpPr txBox="1"/>
          <p:nvPr/>
        </p:nvSpPr>
        <p:spPr>
          <a:xfrm>
            <a:off x="649110" y="2349500"/>
            <a:ext cx="6783748" cy="41908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800100" lvl="1" indent="-342900">
              <a:spcBef>
                <a:spcPts val="500"/>
              </a:spcBef>
              <a:buFont typeface="Wingdings" panose="05000000000000000000" pitchFamily="2" charset="2"/>
              <a:buChar char="Ø"/>
            </a:pPr>
            <a:r>
              <a:rPr lang="hu-HU" sz="2000" i="1" dirty="0">
                <a:ea typeface="Calibri"/>
                <a:cs typeface="Calibri"/>
              </a:rPr>
              <a:t>Az elsődleges cél a webarchiválás technológiájának és egy webarchívum más digitális gyűjteményekkel történő lehetséges összekapcsolásának bemutatása volt. </a:t>
            </a:r>
            <a:endParaRPr lang="hu-HU" sz="2000" dirty="0">
              <a:ea typeface="Calibri"/>
              <a:cs typeface="Calibri"/>
            </a:endParaRPr>
          </a:p>
          <a:p>
            <a:pPr marL="800100" lvl="1" indent="-342900">
              <a:spcBef>
                <a:spcPts val="500"/>
              </a:spcBef>
              <a:buFont typeface="Wingdings" panose="05000000000000000000" pitchFamily="2" charset="2"/>
              <a:buChar char="Ø"/>
            </a:pPr>
            <a:r>
              <a:rPr lang="hu-HU" sz="2000" i="1" dirty="0">
                <a:ea typeface="Calibri"/>
                <a:cs typeface="Calibri"/>
              </a:rPr>
              <a:t>Az Emlékévvel, a Fejedelemmel, a Szabadságharccal és a Rákóczi-családdal kapcsolatos tematika. </a:t>
            </a:r>
            <a:endParaRPr lang="hu-HU" sz="2000" dirty="0">
              <a:ea typeface="Calibri"/>
              <a:cs typeface="Calibri"/>
            </a:endParaRPr>
          </a:p>
          <a:p>
            <a:pPr marL="800100" lvl="1" indent="-342900">
              <a:spcBef>
                <a:spcPts val="500"/>
              </a:spcBef>
              <a:buFont typeface="Wingdings" panose="05000000000000000000" pitchFamily="2" charset="2"/>
              <a:buChar char="Ø"/>
            </a:pPr>
            <a:r>
              <a:rPr lang="hu-HU" sz="2000" i="1" dirty="0">
                <a:ea typeface="Calibri"/>
                <a:cs typeface="Calibri"/>
              </a:rPr>
              <a:t>A Webarchívumból a weboldalak és webhelyek mentései mellett összegyűjtésre kerültek és böngészhetők ezen a honlapon a Magyar Elektronikus Könyvtárban (MEK) levő digitális vagy digitalizált könyvek, az Elektronikus Periodika Archívum és Adatbázisban (EPA) található cikkek és a Digitális Képarchívumból (DKA) származó fotók, illusztrációk és egyéb képi dokumentumok is.</a:t>
            </a:r>
            <a:endParaRPr lang="hu-HU" sz="2000" dirty="0">
              <a:ea typeface="Calibri"/>
              <a:cs typeface="Calibri"/>
            </a:endParaRPr>
          </a:p>
          <a:p>
            <a:pPr algn="l"/>
            <a:endParaRPr lang="hu-HU">
              <a:ea typeface="Calibri"/>
              <a:cs typeface="Calibri"/>
            </a:endParaRPr>
          </a:p>
        </p:txBody>
      </p:sp>
      <p:sp>
        <p:nvSpPr>
          <p:cNvPr id="8" name="Dia számának helye 7"/>
          <p:cNvSpPr>
            <a:spLocks noGrp="1"/>
          </p:cNvSpPr>
          <p:nvPr>
            <p:ph type="sldNum" sz="quarter" idx="12"/>
          </p:nvPr>
        </p:nvSpPr>
        <p:spPr/>
        <p:txBody>
          <a:bodyPr/>
          <a:lstStyle/>
          <a:p>
            <a:fld id="{48B942F4-7C9B-445F-A07F-288174DF386B}" type="slidenum">
              <a:rPr lang="hu-HU" smtClean="0"/>
              <a:t>31</a:t>
            </a:fld>
            <a:endParaRPr lang="hu-HU"/>
          </a:p>
        </p:txBody>
      </p:sp>
    </p:spTree>
    <p:extLst>
      <p:ext uri="{BB962C8B-B14F-4D97-AF65-F5344CB8AC3E}">
        <p14:creationId xmlns:p14="http://schemas.microsoft.com/office/powerpoint/2010/main" val="7808426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artalom helye 8"/>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1825625"/>
            <a:ext cx="6515100" cy="4351338"/>
          </a:xfrm>
        </p:spPr>
      </p:pic>
      <p:pic>
        <p:nvPicPr>
          <p:cNvPr id="4" name="Tartalom hely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zövegdoboz 2">
            <a:extLst>
              <a:ext uri="{FF2B5EF4-FFF2-40B4-BE49-F238E27FC236}">
                <a16:creationId xmlns:a16="http://schemas.microsoft.com/office/drawing/2014/main" id="{B3C51FF0-D8C4-2856-40E6-49FDFF094E44}"/>
              </a:ext>
            </a:extLst>
          </p:cNvPr>
          <p:cNvSpPr txBox="1"/>
          <p:nvPr/>
        </p:nvSpPr>
        <p:spPr>
          <a:xfrm>
            <a:off x="552751" y="301345"/>
            <a:ext cx="5712678"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3000" b="1" i="1">
                <a:ea typeface="Calibri"/>
                <a:cs typeface="Calibri"/>
              </a:rPr>
              <a:t>Helyi archívumok 2.</a:t>
            </a:r>
            <a:endParaRPr lang="hu-HU" sz="3000" i="1">
              <a:ea typeface="Calibri"/>
              <a:cs typeface="Calibri"/>
            </a:endParaRPr>
          </a:p>
        </p:txBody>
      </p:sp>
      <p:sp>
        <p:nvSpPr>
          <p:cNvPr id="5" name="Szövegdoboz 4">
            <a:extLst>
              <a:ext uri="{FF2B5EF4-FFF2-40B4-BE49-F238E27FC236}">
                <a16:creationId xmlns:a16="http://schemas.microsoft.com/office/drawing/2014/main" id="{B12055D3-CF08-B75C-C7C5-68D441D5AFB0}"/>
              </a:ext>
            </a:extLst>
          </p:cNvPr>
          <p:cNvSpPr txBox="1"/>
          <p:nvPr/>
        </p:nvSpPr>
        <p:spPr>
          <a:xfrm>
            <a:off x="553222" y="1060269"/>
            <a:ext cx="625905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Bef>
                <a:spcPts val="1000"/>
              </a:spcBef>
              <a:buFont typeface="Wingdings"/>
              <a:buChar char="q"/>
            </a:pPr>
            <a:r>
              <a:rPr lang="hu-HU" sz="2000"/>
              <a:t>A Szegedi Tudományegyetem Klebelsberg </a:t>
            </a:r>
            <a:r>
              <a:rPr lang="hu-HU" sz="2000" err="1"/>
              <a:t>Kuno</a:t>
            </a:r>
            <a:r>
              <a:rPr lang="hu-HU" sz="2000"/>
              <a:t> Könyvtára </a:t>
            </a:r>
            <a:r>
              <a:rPr lang="hu-HU" sz="2000" err="1"/>
              <a:t>Karikó</a:t>
            </a:r>
            <a:r>
              <a:rPr lang="hu-HU" sz="2000"/>
              <a:t> Katalinról állított össze egy kiállítást.</a:t>
            </a:r>
            <a:r>
              <a:rPr lang="hu-HU" sz="2000">
                <a:solidFill>
                  <a:srgbClr val="0033CC"/>
                </a:solidFill>
              </a:rPr>
              <a:t>*</a:t>
            </a:r>
            <a:endParaRPr lang="hu-HU">
              <a:cs typeface="Calibri"/>
            </a:endParaRPr>
          </a:p>
        </p:txBody>
      </p:sp>
      <p:sp>
        <p:nvSpPr>
          <p:cNvPr id="6" name="Szövegdoboz 5">
            <a:extLst>
              <a:ext uri="{FF2B5EF4-FFF2-40B4-BE49-F238E27FC236}">
                <a16:creationId xmlns:a16="http://schemas.microsoft.com/office/drawing/2014/main" id="{2995295B-94E9-438C-60AC-C00E852FF73D}"/>
              </a:ext>
            </a:extLst>
          </p:cNvPr>
          <p:cNvSpPr txBox="1"/>
          <p:nvPr/>
        </p:nvSpPr>
        <p:spPr>
          <a:xfrm>
            <a:off x="622972" y="5203943"/>
            <a:ext cx="493311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1600" i="1">
                <a:solidFill>
                  <a:srgbClr val="0033CC"/>
                </a:solidFill>
              </a:rPr>
              <a:t>* Erről a munkáról és az ennek folytatásaként az OSZK Webarchívummal létrejött projektről a kollégák az idei, november végi 404 </a:t>
            </a:r>
            <a:r>
              <a:rPr lang="hu-HU" sz="1600" i="1" err="1">
                <a:solidFill>
                  <a:srgbClr val="0033CC"/>
                </a:solidFill>
              </a:rPr>
              <a:t>Not</a:t>
            </a:r>
            <a:r>
              <a:rPr lang="hu-HU" sz="1600" i="1">
                <a:solidFill>
                  <a:srgbClr val="0033CC"/>
                </a:solidFill>
              </a:rPr>
              <a:t> </a:t>
            </a:r>
            <a:r>
              <a:rPr lang="hu-HU" sz="1600" i="1" err="1">
                <a:solidFill>
                  <a:srgbClr val="0033CC"/>
                </a:solidFill>
              </a:rPr>
              <a:t>Found</a:t>
            </a:r>
            <a:r>
              <a:rPr lang="hu-HU" sz="1600" i="1">
                <a:solidFill>
                  <a:srgbClr val="0033CC"/>
                </a:solidFill>
              </a:rPr>
              <a:t> konferencián fognak majd beszámolni.</a:t>
            </a:r>
            <a:endParaRPr lang="hu-HU" i="1">
              <a:solidFill>
                <a:srgbClr val="0033CC"/>
              </a:solidFill>
              <a:cs typeface="Calibri" panose="020F0502020204030204"/>
            </a:endParaRPr>
          </a:p>
        </p:txBody>
      </p:sp>
      <p:sp>
        <p:nvSpPr>
          <p:cNvPr id="7" name="Szövegdoboz 6">
            <a:extLst>
              <a:ext uri="{FF2B5EF4-FFF2-40B4-BE49-F238E27FC236}">
                <a16:creationId xmlns:a16="http://schemas.microsoft.com/office/drawing/2014/main" id="{4F5AEA3D-9DFC-D6D9-944A-57EF361AF2D7}"/>
              </a:ext>
            </a:extLst>
          </p:cNvPr>
          <p:cNvSpPr txBox="1"/>
          <p:nvPr/>
        </p:nvSpPr>
        <p:spPr>
          <a:xfrm>
            <a:off x="552751" y="1768155"/>
            <a:ext cx="6067505" cy="29905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800100" lvl="1" indent="-342900">
              <a:spcBef>
                <a:spcPts val="500"/>
              </a:spcBef>
              <a:buFont typeface="Wingdings"/>
              <a:buChar char="Ø"/>
            </a:pPr>
            <a:r>
              <a:rPr lang="hu-HU" sz="2000" i="1" dirty="0">
                <a:cs typeface="Arial"/>
              </a:rPr>
              <a:t>Mindenféle információt és dokumentumot igyekeztek összegyűjteni az egyetemi éveitől kezdve a kutató pályáján át, és természetesen a világhírt hozó felfedezés és a Nobel-díj sem maradhatott ki. </a:t>
            </a:r>
            <a:r>
              <a:rPr lang="hu-HU" sz="2000" dirty="0">
                <a:cs typeface="Arial"/>
              </a:rPr>
              <a:t>​</a:t>
            </a:r>
            <a:endParaRPr lang="hu-HU" dirty="0">
              <a:cs typeface="Calibri" panose="020F0502020204030204"/>
            </a:endParaRPr>
          </a:p>
          <a:p>
            <a:pPr marL="800100" lvl="1" indent="-342900">
              <a:spcBef>
                <a:spcPts val="500"/>
              </a:spcBef>
              <a:buFont typeface="Wingdings"/>
              <a:buChar char="Ø"/>
            </a:pPr>
            <a:r>
              <a:rPr lang="hu-HU" sz="2000" i="1" dirty="0">
                <a:cs typeface="Arial"/>
              </a:rPr>
              <a:t>Nemcsak cím szerint gyűjtöttek egy katalógust, de archiváltak is internetes anyagokat (PDF-ben).</a:t>
            </a:r>
            <a:r>
              <a:rPr lang="hu-HU" sz="2000" dirty="0">
                <a:cs typeface="Arial"/>
              </a:rPr>
              <a:t>​</a:t>
            </a:r>
          </a:p>
          <a:p>
            <a:pPr marL="800100" lvl="1" indent="-342900">
              <a:spcBef>
                <a:spcPts val="500"/>
              </a:spcBef>
              <a:buFont typeface="Wingdings"/>
              <a:buChar char="Ø"/>
            </a:pPr>
            <a:r>
              <a:rPr lang="hu-HU" sz="2000" i="1" dirty="0">
                <a:cs typeface="Arial"/>
              </a:rPr>
              <a:t>A kiállítás főleg linkeli a webes tartalmakat, a mentések csak helyben érhetők el jogi okokból.</a:t>
            </a:r>
          </a:p>
        </p:txBody>
      </p:sp>
      <p:pic>
        <p:nvPicPr>
          <p:cNvPr id="8" name="Kép 7" descr="A képen szöveg, Emberi arc, ember, Homlok látható&#10;&#10;Automatikusan generált leírás">
            <a:extLst>
              <a:ext uri="{FF2B5EF4-FFF2-40B4-BE49-F238E27FC236}">
                <a16:creationId xmlns:a16="http://schemas.microsoft.com/office/drawing/2014/main" id="{6A971FFB-C75F-9D8E-8A89-E0C3A67C2F7F}"/>
              </a:ext>
            </a:extLst>
          </p:cNvPr>
          <p:cNvPicPr>
            <a:picLocks noChangeAspect="1"/>
          </p:cNvPicPr>
          <p:nvPr/>
        </p:nvPicPr>
        <p:blipFill>
          <a:blip r:embed="rId4"/>
          <a:stretch>
            <a:fillRect/>
          </a:stretch>
        </p:blipFill>
        <p:spPr>
          <a:xfrm>
            <a:off x="6818651" y="436404"/>
            <a:ext cx="4954905" cy="5483543"/>
          </a:xfrm>
          <a:prstGeom prst="rect">
            <a:avLst/>
          </a:prstGeom>
        </p:spPr>
      </p:pic>
      <p:sp>
        <p:nvSpPr>
          <p:cNvPr id="10" name="Szövegdoboz 9">
            <a:extLst>
              <a:ext uri="{FF2B5EF4-FFF2-40B4-BE49-F238E27FC236}">
                <a16:creationId xmlns:a16="http://schemas.microsoft.com/office/drawing/2014/main" id="{4D149DF0-CF34-EF6A-9BB8-08672685E996}"/>
              </a:ext>
            </a:extLst>
          </p:cNvPr>
          <p:cNvSpPr txBox="1"/>
          <p:nvPr/>
        </p:nvSpPr>
        <p:spPr>
          <a:xfrm>
            <a:off x="6812279" y="5957995"/>
            <a:ext cx="432162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solidFill>
                  <a:srgbClr val="0033CC"/>
                </a:solidFill>
                <a:hlinkClick r:id="rId5">
                  <a:extLst>
                    <a:ext uri="{A12FA001-AC4F-418D-AE19-62706E023703}">
                      <ahyp:hlinkClr xmlns:ahyp="http://schemas.microsoft.com/office/drawing/2018/hyperlinkcolor" val="tx"/>
                    </a:ext>
                  </a:extLst>
                </a:hlinkClick>
              </a:rPr>
              <a:t>https://mediateka.ek.szte.hu/exhibits/show/</a:t>
            </a:r>
            <a:endParaRPr lang="en-US" i="1">
              <a:solidFill>
                <a:srgbClr val="0033CC"/>
              </a:solidFill>
            </a:endParaRPr>
          </a:p>
          <a:p>
            <a:r>
              <a:rPr lang="en-US" i="1" u="sng">
                <a:solidFill>
                  <a:srgbClr val="0033CC"/>
                </a:solidFill>
              </a:rPr>
              <a:t>kariko_katalin_szte/bevezeto</a:t>
            </a:r>
          </a:p>
        </p:txBody>
      </p:sp>
      <p:sp>
        <p:nvSpPr>
          <p:cNvPr id="11" name="Dia számának helye 10"/>
          <p:cNvSpPr>
            <a:spLocks noGrp="1"/>
          </p:cNvSpPr>
          <p:nvPr>
            <p:ph type="sldNum" sz="quarter" idx="12"/>
          </p:nvPr>
        </p:nvSpPr>
        <p:spPr/>
        <p:txBody>
          <a:bodyPr/>
          <a:lstStyle/>
          <a:p>
            <a:fld id="{48B942F4-7C9B-445F-A07F-288174DF386B}" type="slidenum">
              <a:rPr lang="hu-HU" smtClean="0"/>
              <a:t>32</a:t>
            </a:fld>
            <a:endParaRPr lang="hu-HU"/>
          </a:p>
        </p:txBody>
      </p:sp>
    </p:spTree>
    <p:extLst>
      <p:ext uri="{BB962C8B-B14F-4D97-AF65-F5344CB8AC3E}">
        <p14:creationId xmlns:p14="http://schemas.microsoft.com/office/powerpoint/2010/main" val="15726119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artalom helye 8"/>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1825625"/>
            <a:ext cx="6515100" cy="4351338"/>
          </a:xfrm>
        </p:spPr>
      </p:pic>
      <p:pic>
        <p:nvPicPr>
          <p:cNvPr id="4" name="Tartalom hely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zövegdoboz 2">
            <a:extLst>
              <a:ext uri="{FF2B5EF4-FFF2-40B4-BE49-F238E27FC236}">
                <a16:creationId xmlns:a16="http://schemas.microsoft.com/office/drawing/2014/main" id="{B3C51FF0-D8C4-2856-40E6-49FDFF094E44}"/>
              </a:ext>
            </a:extLst>
          </p:cNvPr>
          <p:cNvSpPr txBox="1"/>
          <p:nvPr/>
        </p:nvSpPr>
        <p:spPr>
          <a:xfrm>
            <a:off x="542471" y="290645"/>
            <a:ext cx="586377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3000" b="1" i="1">
                <a:ea typeface="Calibri"/>
                <a:cs typeface="Calibri"/>
              </a:rPr>
              <a:t>Helyi archívumok 3.</a:t>
            </a:r>
            <a:endParaRPr lang="hu-HU" sz="3000" i="1">
              <a:ea typeface="Calibri"/>
              <a:cs typeface="Calibri"/>
            </a:endParaRPr>
          </a:p>
        </p:txBody>
      </p:sp>
      <p:sp>
        <p:nvSpPr>
          <p:cNvPr id="5" name="Szövegdoboz 4">
            <a:extLst>
              <a:ext uri="{FF2B5EF4-FFF2-40B4-BE49-F238E27FC236}">
                <a16:creationId xmlns:a16="http://schemas.microsoft.com/office/drawing/2014/main" id="{74D7C356-44FA-AEFE-AFDB-6FAA201613F3}"/>
              </a:ext>
            </a:extLst>
          </p:cNvPr>
          <p:cNvSpPr txBox="1"/>
          <p:nvPr/>
        </p:nvSpPr>
        <p:spPr>
          <a:xfrm>
            <a:off x="542471" y="1036149"/>
            <a:ext cx="5863770" cy="46576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Bef>
                <a:spcPts val="1000"/>
              </a:spcBef>
              <a:buFont typeface="Wingdings"/>
              <a:buChar char="q"/>
            </a:pPr>
            <a:r>
              <a:rPr lang="hu-HU" sz="2000" dirty="0"/>
              <a:t>A székesfehérvári Vörösmarty Mihály Könyvtár is saját erőből készítette el az Aranybulla-webarchívumot – mi csak tanácsokkal működtünk közre.</a:t>
            </a:r>
            <a:endParaRPr lang="hu-HU" dirty="0">
              <a:ea typeface="Calibri" panose="020F0502020204030204"/>
              <a:cs typeface="Calibri" panose="020F0502020204030204"/>
            </a:endParaRPr>
          </a:p>
          <a:p>
            <a:pPr marL="800100" lvl="1" indent="-342900">
              <a:spcBef>
                <a:spcPts val="500"/>
              </a:spcBef>
              <a:buFont typeface="Wingdings"/>
              <a:buChar char="Ø"/>
            </a:pPr>
            <a:r>
              <a:rPr lang="hu-HU" sz="2000" i="1" dirty="0"/>
              <a:t>A jogi aktus évfordulója kapcsán nemcsak ennek különféle digitális lenyomatát gyűjtötték össze és adatolták, hanem történeti hátterét és székesfehérvári kapcsolódását is.</a:t>
            </a:r>
            <a:endParaRPr lang="hu-HU" i="1" dirty="0">
              <a:ea typeface="Calibri" panose="020F0502020204030204"/>
              <a:cs typeface="Calibri" panose="020F0502020204030204"/>
            </a:endParaRPr>
          </a:p>
          <a:p>
            <a:pPr marL="800100" lvl="1" indent="-342900">
              <a:spcBef>
                <a:spcPts val="500"/>
              </a:spcBef>
              <a:buFont typeface="Wingdings"/>
              <a:buChar char="Ø"/>
            </a:pPr>
            <a:r>
              <a:rPr lang="hu-HU" sz="2000" i="1" dirty="0">
                <a:ea typeface="+mn-lt"/>
                <a:cs typeface="+mn-lt"/>
              </a:rPr>
              <a:t>A gyűjtemény linkeli a webes tartalmakat, helyi szolgáltatás egyelőre még nincs</a:t>
            </a:r>
            <a:r>
              <a:rPr lang="hu-HU" sz="2000" i="1" dirty="0">
                <a:ea typeface="Calibri"/>
                <a:cs typeface="Calibri"/>
              </a:rPr>
              <a:t>.</a:t>
            </a:r>
          </a:p>
          <a:p>
            <a:pPr marL="800100" lvl="1" indent="-342900">
              <a:spcBef>
                <a:spcPts val="500"/>
              </a:spcBef>
              <a:buFont typeface="Wingdings"/>
              <a:buChar char="Ø"/>
            </a:pPr>
            <a:r>
              <a:rPr lang="hu-HU" sz="2000" i="1" dirty="0">
                <a:ea typeface="Calibri"/>
                <a:cs typeface="Calibri"/>
              </a:rPr>
              <a:t>A mentésekhez webarchiválás technológiát használtak!</a:t>
            </a:r>
          </a:p>
          <a:p>
            <a:pPr marL="800100" lvl="1" indent="-342900">
              <a:spcBef>
                <a:spcPts val="500"/>
              </a:spcBef>
              <a:buFont typeface="Wingdings"/>
              <a:buChar char="Ø"/>
            </a:pPr>
            <a:r>
              <a:rPr lang="hu-HU" sz="2000" i="1" dirty="0"/>
              <a:t>Emellett arra is figyelmet fordítottak, hogyan épülhet be mindez az oktatásba is!</a:t>
            </a:r>
            <a:endParaRPr lang="hu-HU" i="1" dirty="0">
              <a:ea typeface="Calibri" panose="020F0502020204030204"/>
              <a:cs typeface="Calibri" panose="020F0502020204030204"/>
            </a:endParaRPr>
          </a:p>
        </p:txBody>
      </p:sp>
      <p:pic>
        <p:nvPicPr>
          <p:cNvPr id="6" name="Kép 5" descr="A képen szöveg, képernyőkép, szoftver, Webhely látható&#10;&#10;Automatikusan generált leírás">
            <a:extLst>
              <a:ext uri="{FF2B5EF4-FFF2-40B4-BE49-F238E27FC236}">
                <a16:creationId xmlns:a16="http://schemas.microsoft.com/office/drawing/2014/main" id="{BF7A561D-5FA1-77BA-8637-3E0243387FAE}"/>
              </a:ext>
            </a:extLst>
          </p:cNvPr>
          <p:cNvPicPr>
            <a:picLocks noChangeAspect="1"/>
          </p:cNvPicPr>
          <p:nvPr/>
        </p:nvPicPr>
        <p:blipFill>
          <a:blip r:embed="rId4"/>
          <a:stretch>
            <a:fillRect/>
          </a:stretch>
        </p:blipFill>
        <p:spPr>
          <a:xfrm>
            <a:off x="6436548" y="148678"/>
            <a:ext cx="5480755" cy="6221976"/>
          </a:xfrm>
          <a:prstGeom prst="rect">
            <a:avLst/>
          </a:prstGeom>
        </p:spPr>
      </p:pic>
      <p:sp>
        <p:nvSpPr>
          <p:cNvPr id="7" name="Szövegdoboz 6">
            <a:extLst>
              <a:ext uri="{FF2B5EF4-FFF2-40B4-BE49-F238E27FC236}">
                <a16:creationId xmlns:a16="http://schemas.microsoft.com/office/drawing/2014/main" id="{21D54883-18C7-C395-ABFB-AB8D606C2EE9}"/>
              </a:ext>
            </a:extLst>
          </p:cNvPr>
          <p:cNvSpPr txBox="1"/>
          <p:nvPr/>
        </p:nvSpPr>
        <p:spPr>
          <a:xfrm>
            <a:off x="6438900" y="6375400"/>
            <a:ext cx="31514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solidFill>
                  <a:srgbClr val="0033CC"/>
                </a:solidFill>
              </a:rPr>
              <a:t>https://webarchivum.vmk.hu/</a:t>
            </a:r>
          </a:p>
        </p:txBody>
      </p:sp>
      <p:sp>
        <p:nvSpPr>
          <p:cNvPr id="8" name="Dia számának helye 7"/>
          <p:cNvSpPr>
            <a:spLocks noGrp="1"/>
          </p:cNvSpPr>
          <p:nvPr>
            <p:ph type="sldNum" sz="quarter" idx="12"/>
          </p:nvPr>
        </p:nvSpPr>
        <p:spPr/>
        <p:txBody>
          <a:bodyPr/>
          <a:lstStyle/>
          <a:p>
            <a:fld id="{48B942F4-7C9B-445F-A07F-288174DF386B}" type="slidenum">
              <a:rPr lang="hu-HU" smtClean="0"/>
              <a:t>33</a:t>
            </a:fld>
            <a:endParaRPr lang="hu-HU"/>
          </a:p>
        </p:txBody>
      </p:sp>
    </p:spTree>
    <p:extLst>
      <p:ext uri="{BB962C8B-B14F-4D97-AF65-F5344CB8AC3E}">
        <p14:creationId xmlns:p14="http://schemas.microsoft.com/office/powerpoint/2010/main" val="41994387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artalom helye 8"/>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1825625"/>
            <a:ext cx="6515100" cy="4351338"/>
          </a:xfrm>
        </p:spPr>
      </p:pic>
      <p:pic>
        <p:nvPicPr>
          <p:cNvPr id="4" name="Tartalom hely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zövegdoboz 2">
            <a:extLst>
              <a:ext uri="{FF2B5EF4-FFF2-40B4-BE49-F238E27FC236}">
                <a16:creationId xmlns:a16="http://schemas.microsoft.com/office/drawing/2014/main" id="{B3C51FF0-D8C4-2856-40E6-49FDFF094E44}"/>
              </a:ext>
            </a:extLst>
          </p:cNvPr>
          <p:cNvSpPr txBox="1"/>
          <p:nvPr/>
        </p:nvSpPr>
        <p:spPr>
          <a:xfrm>
            <a:off x="523530" y="293366"/>
            <a:ext cx="252142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3000" b="1" i="1">
                <a:ea typeface="Calibri"/>
                <a:cs typeface="Calibri"/>
              </a:rPr>
              <a:t>Hasznosulás 1.</a:t>
            </a:r>
            <a:endParaRPr lang="hu-HU" sz="3000" i="1">
              <a:ea typeface="Calibri"/>
              <a:cs typeface="Calibri"/>
            </a:endParaRPr>
          </a:p>
        </p:txBody>
      </p:sp>
      <p:sp>
        <p:nvSpPr>
          <p:cNvPr id="5" name="Szövegdoboz 4">
            <a:extLst>
              <a:ext uri="{FF2B5EF4-FFF2-40B4-BE49-F238E27FC236}">
                <a16:creationId xmlns:a16="http://schemas.microsoft.com/office/drawing/2014/main" id="{20F769E5-28BC-44E5-5FCB-B5812A10D242}"/>
              </a:ext>
            </a:extLst>
          </p:cNvPr>
          <p:cNvSpPr txBox="1"/>
          <p:nvPr/>
        </p:nvSpPr>
        <p:spPr>
          <a:xfrm>
            <a:off x="523530" y="1060532"/>
            <a:ext cx="11052774" cy="37984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Bef>
                <a:spcPts val="1000"/>
              </a:spcBef>
              <a:buFont typeface="Wingdings"/>
              <a:buChar char="q"/>
            </a:pPr>
            <a:r>
              <a:rPr lang="hu-HU" sz="2000" dirty="0">
                <a:ea typeface="Calibri"/>
                <a:cs typeface="Calibri"/>
              </a:rPr>
              <a:t>Webarchívumok „alap" funkciója, hogy </a:t>
            </a:r>
            <a:r>
              <a:rPr lang="hu-HU" sz="2000" dirty="0" err="1">
                <a:ea typeface="Calibri"/>
                <a:cs typeface="Calibri"/>
              </a:rPr>
              <a:t>megőrzik</a:t>
            </a:r>
            <a:r>
              <a:rPr lang="hu-HU" sz="2000" dirty="0">
                <a:ea typeface="Calibri"/>
                <a:cs typeface="Calibri"/>
              </a:rPr>
              <a:t> és kereshetővé teszik az internetes anyagokat, megtalál(hat)</a:t>
            </a:r>
            <a:r>
              <a:rPr lang="hu-HU" sz="2000" dirty="0" err="1">
                <a:ea typeface="Calibri"/>
                <a:cs typeface="Calibri"/>
              </a:rPr>
              <a:t>om</a:t>
            </a:r>
            <a:r>
              <a:rPr lang="hu-HU" sz="2000" dirty="0">
                <a:ea typeface="Calibri"/>
                <a:cs typeface="Calibri"/>
              </a:rPr>
              <a:t> az élő netről már eltűnt tartalmakat, és különböző szolgáltatások is épülhetnek rájuk.</a:t>
            </a:r>
            <a:endParaRPr lang="hu-HU" dirty="0"/>
          </a:p>
          <a:p>
            <a:pPr marL="342900" indent="-342900">
              <a:spcBef>
                <a:spcPts val="1000"/>
              </a:spcBef>
              <a:buFont typeface="Wingdings"/>
              <a:buChar char="q"/>
            </a:pPr>
            <a:r>
              <a:rPr lang="hu-HU" sz="2000" dirty="0">
                <a:ea typeface="Calibri"/>
                <a:cs typeface="Calibri"/>
              </a:rPr>
              <a:t>Lehetséges más, „extra" funkciók:</a:t>
            </a:r>
          </a:p>
          <a:p>
            <a:pPr marL="800100" lvl="1" indent="-342900">
              <a:spcBef>
                <a:spcPts val="500"/>
              </a:spcBef>
              <a:buFont typeface="Wingdings"/>
              <a:buChar char="Ø"/>
            </a:pPr>
            <a:r>
              <a:rPr lang="hu-HU" sz="2000" i="1" dirty="0">
                <a:ea typeface="Calibri"/>
                <a:cs typeface="Calibri"/>
              </a:rPr>
              <a:t>Stabil hivatkozásként is szolgálhat például publikációknál.</a:t>
            </a:r>
            <a:r>
              <a:rPr lang="hu-HU" sz="2000" i="1" dirty="0">
                <a:solidFill>
                  <a:srgbClr val="0033CC"/>
                </a:solidFill>
                <a:ea typeface="Calibri"/>
                <a:cs typeface="Calibri"/>
              </a:rPr>
              <a:t>*</a:t>
            </a:r>
            <a:r>
              <a:rPr lang="hu-HU" sz="2000" i="1" dirty="0">
                <a:ea typeface="Calibri"/>
                <a:cs typeface="Calibri"/>
              </a:rPr>
              <a:t> </a:t>
            </a:r>
          </a:p>
          <a:p>
            <a:pPr marL="800100" lvl="1" indent="-342900">
              <a:spcBef>
                <a:spcPts val="500"/>
              </a:spcBef>
              <a:buFont typeface="Wingdings"/>
              <a:buChar char="Ø"/>
            </a:pPr>
            <a:r>
              <a:rPr lang="hu-HU" sz="2000" i="1" dirty="0">
                <a:ea typeface="Calibri"/>
                <a:cs typeface="Calibri"/>
              </a:rPr>
              <a:t>Speciális szolgáltatás lehet a helyreállítás, ami jelentheti a véletlen törlés vagy hackertámadás miatt tönkrement weboldalak vagy webhelyrészek rekonstruálását az archívumban levő utolsó másolatból, vagy akár már régen eltűnt honlapok életre keltését pl. valamilyen évforduló alkalmából vagy egy virtuális kiállításhoz. </a:t>
            </a:r>
            <a:endParaRPr lang="hu-HU">
              <a:ea typeface="Calibri"/>
              <a:cs typeface="Calibri"/>
            </a:endParaRPr>
          </a:p>
          <a:p>
            <a:pPr marL="800100" lvl="1" indent="-342900">
              <a:spcBef>
                <a:spcPts val="500"/>
              </a:spcBef>
              <a:buFont typeface="Wingdings"/>
              <a:buChar char="Ø"/>
            </a:pPr>
            <a:r>
              <a:rPr lang="hu-HU" sz="2000" i="1" dirty="0">
                <a:ea typeface="Calibri"/>
                <a:cs typeface="Calibri"/>
              </a:rPr>
              <a:t>Érdekes lehetőség hiteles másolatokat szolgáltatása internetes tartalmakról. Ehhez archiváláskor titkosítással, időbélyeggel és digitális aláírással (tanúsítvánnyal) kellene ellátni a fájlokat, megakadályozva azok utólagos módosításának lehetőségét.</a:t>
            </a:r>
            <a:r>
              <a:rPr lang="hu-HU" sz="2000" i="1" dirty="0">
                <a:solidFill>
                  <a:srgbClr val="0033CC"/>
                </a:solidFill>
                <a:ea typeface="Calibri"/>
                <a:cs typeface="Calibri"/>
              </a:rPr>
              <a:t>**</a:t>
            </a:r>
          </a:p>
        </p:txBody>
      </p:sp>
      <p:sp>
        <p:nvSpPr>
          <p:cNvPr id="6" name="Szövegdoboz 5">
            <a:extLst>
              <a:ext uri="{FF2B5EF4-FFF2-40B4-BE49-F238E27FC236}">
                <a16:creationId xmlns:a16="http://schemas.microsoft.com/office/drawing/2014/main" id="{5F012A7E-74FF-C184-2250-6F8EDA51C54B}"/>
              </a:ext>
            </a:extLst>
          </p:cNvPr>
          <p:cNvSpPr txBox="1"/>
          <p:nvPr/>
        </p:nvSpPr>
        <p:spPr>
          <a:xfrm>
            <a:off x="7264401" y="79829"/>
            <a:ext cx="479334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1600" i="1" dirty="0">
                <a:solidFill>
                  <a:srgbClr val="0033CC"/>
                </a:solidFill>
              </a:rPr>
              <a:t>* Ez egy nagyon nagy problémára adhat reális választ, hogy a linkek mögül esetleg eltűnik a tartalom, és így ellenőrizhetetlenné válik az információ.</a:t>
            </a:r>
            <a:endParaRPr lang="hu-HU" sz="1600" dirty="0">
              <a:solidFill>
                <a:srgbClr val="0033CC"/>
              </a:solidFill>
              <a:ea typeface="Calibri" panose="020F0502020204030204"/>
              <a:cs typeface="Calibri" panose="020F0502020204030204"/>
            </a:endParaRPr>
          </a:p>
        </p:txBody>
      </p:sp>
      <p:sp>
        <p:nvSpPr>
          <p:cNvPr id="7" name="Szövegdoboz 6">
            <a:extLst>
              <a:ext uri="{FF2B5EF4-FFF2-40B4-BE49-F238E27FC236}">
                <a16:creationId xmlns:a16="http://schemas.microsoft.com/office/drawing/2014/main" id="{24D9D65B-0A53-2589-3E16-F73FC5D31AC9}"/>
              </a:ext>
            </a:extLst>
          </p:cNvPr>
          <p:cNvSpPr txBox="1"/>
          <p:nvPr/>
        </p:nvSpPr>
        <p:spPr>
          <a:xfrm>
            <a:off x="4633033" y="5008714"/>
            <a:ext cx="694327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1600" i="1">
                <a:solidFill>
                  <a:srgbClr val="0033CC"/>
                </a:solidFill>
              </a:rPr>
              <a:t>** Különösen olyan intézmények (pl. kormányzati szervek, vállalatok) számára fontos az, hogy az online felületeken közzétett digitális tartalmaikat ilyen biztonságos archívumokban tárolják, amelyeknek törvény által előírt kötelességük minden irat és kommunikáció megőrzése adott vagy határozatlan ideig.</a:t>
            </a:r>
            <a:r>
              <a:rPr lang="hu-HU" sz="1600">
                <a:solidFill>
                  <a:srgbClr val="0033CC"/>
                </a:solidFill>
                <a:ea typeface="Calibri"/>
                <a:cs typeface="Calibri"/>
              </a:rPr>
              <a:t>​</a:t>
            </a:r>
            <a:endParaRPr lang="hu-HU" sz="1600">
              <a:solidFill>
                <a:srgbClr val="0033CC"/>
              </a:solidFill>
            </a:endParaRPr>
          </a:p>
        </p:txBody>
      </p:sp>
      <p:sp>
        <p:nvSpPr>
          <p:cNvPr id="8" name="Dia számának helye 7"/>
          <p:cNvSpPr>
            <a:spLocks noGrp="1"/>
          </p:cNvSpPr>
          <p:nvPr>
            <p:ph type="sldNum" sz="quarter" idx="12"/>
          </p:nvPr>
        </p:nvSpPr>
        <p:spPr/>
        <p:txBody>
          <a:bodyPr/>
          <a:lstStyle/>
          <a:p>
            <a:fld id="{48B942F4-7C9B-445F-A07F-288174DF386B}" type="slidenum">
              <a:rPr lang="hu-HU" smtClean="0"/>
              <a:t>34</a:t>
            </a:fld>
            <a:endParaRPr lang="hu-HU"/>
          </a:p>
        </p:txBody>
      </p:sp>
    </p:spTree>
    <p:extLst>
      <p:ext uri="{BB962C8B-B14F-4D97-AF65-F5344CB8AC3E}">
        <p14:creationId xmlns:p14="http://schemas.microsoft.com/office/powerpoint/2010/main" val="7104504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artalom helye 8"/>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1825625"/>
            <a:ext cx="6515100" cy="4351338"/>
          </a:xfrm>
        </p:spPr>
      </p:pic>
      <p:pic>
        <p:nvPicPr>
          <p:cNvPr id="4" name="Tartalom hely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zövegdoboz 2">
            <a:extLst>
              <a:ext uri="{FF2B5EF4-FFF2-40B4-BE49-F238E27FC236}">
                <a16:creationId xmlns:a16="http://schemas.microsoft.com/office/drawing/2014/main" id="{B3C51FF0-D8C4-2856-40E6-49FDFF094E44}"/>
              </a:ext>
            </a:extLst>
          </p:cNvPr>
          <p:cNvSpPr txBox="1"/>
          <p:nvPr/>
        </p:nvSpPr>
        <p:spPr>
          <a:xfrm>
            <a:off x="502629" y="272494"/>
            <a:ext cx="2524035"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3000" b="1" i="1">
                <a:ea typeface="Calibri"/>
                <a:cs typeface="Calibri"/>
              </a:rPr>
              <a:t>Hasznosulás 2.</a:t>
            </a:r>
            <a:endParaRPr lang="hu-HU" sz="3000" i="1">
              <a:ea typeface="Calibri"/>
              <a:cs typeface="Calibri"/>
            </a:endParaRPr>
          </a:p>
        </p:txBody>
      </p:sp>
      <p:sp>
        <p:nvSpPr>
          <p:cNvPr id="5" name="Szövegdoboz 4">
            <a:extLst>
              <a:ext uri="{FF2B5EF4-FFF2-40B4-BE49-F238E27FC236}">
                <a16:creationId xmlns:a16="http://schemas.microsoft.com/office/drawing/2014/main" id="{2F429EBF-EEB3-686A-3579-52AF54F73279}"/>
              </a:ext>
            </a:extLst>
          </p:cNvPr>
          <p:cNvSpPr txBox="1"/>
          <p:nvPr/>
        </p:nvSpPr>
        <p:spPr>
          <a:xfrm>
            <a:off x="502630" y="1065942"/>
            <a:ext cx="8946170" cy="54014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Bef>
                <a:spcPts val="1000"/>
              </a:spcBef>
              <a:buFont typeface="Wingdings"/>
              <a:buChar char="q"/>
            </a:pPr>
            <a:r>
              <a:rPr lang="hu-HU" sz="2000" dirty="0">
                <a:ea typeface="Calibri"/>
                <a:cs typeface="Calibri"/>
              </a:rPr>
              <a:t>Az internetes tartalmak archivált gyűjteményei kiváló alapanyagot jelentenek mindenféle adat- és szövegbányászati kutatás számára is.</a:t>
            </a:r>
            <a:endParaRPr lang="hu-HU" dirty="0"/>
          </a:p>
          <a:p>
            <a:pPr marL="800100" lvl="1" indent="-342900">
              <a:spcBef>
                <a:spcPts val="500"/>
              </a:spcBef>
              <a:buFont typeface="Wingdings"/>
              <a:buChar char="Ø"/>
            </a:pPr>
            <a:r>
              <a:rPr lang="hu-HU" sz="2000" i="1" dirty="0">
                <a:ea typeface="+mn-lt"/>
                <a:cs typeface="+mn-lt"/>
              </a:rPr>
              <a:t>A tudományos elemzés ugyanakkor nem egyszerű feladat, hiszen hatalmas, csak lazán (</a:t>
            </a:r>
            <a:r>
              <a:rPr lang="hu-HU" sz="2000" i="1" dirty="0" err="1">
                <a:ea typeface="+mn-lt"/>
                <a:cs typeface="+mn-lt"/>
              </a:rPr>
              <a:t>hiperlinkekkel</a:t>
            </a:r>
            <a:r>
              <a:rPr lang="hu-HU" sz="2000" i="1" dirty="0">
                <a:ea typeface="+mn-lt"/>
                <a:cs typeface="+mn-lt"/>
              </a:rPr>
              <a:t>) strukturált és minden szempontból nagyon heterogén adathalmazról van szó, amiben sokszor nehéz megállapítani egy adat vagy dokumentum eredeti forrását és keletkezési idejét. </a:t>
            </a:r>
          </a:p>
          <a:p>
            <a:pPr marL="342900" indent="-342900">
              <a:spcBef>
                <a:spcPts val="1000"/>
              </a:spcBef>
              <a:buFont typeface="Wingdings"/>
              <a:buChar char="q"/>
            </a:pPr>
            <a:r>
              <a:rPr lang="hu-HU" sz="2000" dirty="0">
                <a:ea typeface="+mn-lt"/>
                <a:cs typeface="+mn-lt"/>
              </a:rPr>
              <a:t>A nagy tömegű adat és weboldal áttekinthető formára alakítását szolgálja a vizualizáció is.</a:t>
            </a:r>
          </a:p>
          <a:p>
            <a:pPr marL="800100" lvl="1" indent="-342900">
              <a:spcBef>
                <a:spcPts val="500"/>
              </a:spcBef>
              <a:buFont typeface="Wingdings"/>
              <a:buChar char="Ø"/>
            </a:pPr>
            <a:r>
              <a:rPr lang="hu-HU" sz="2000" i="1" dirty="0">
                <a:ea typeface="+mn-lt"/>
                <a:cs typeface="+mn-lt"/>
              </a:rPr>
              <a:t>Ez segítheti az archívum átlátását (pl. gyarapodási grafikon, fájlformátum és -méret szerinti eloszlási diagram); a böngészést (pl. képernyőfotókból álló animáció, időskálára illetve térképre vetítés); illetve a kapcsolatok és a tartalom ábrázolását (pl. linkgráf, címkefelhő, gyakorisági diagram); vagy egyszerűen csak művészi hatást kelt. </a:t>
            </a:r>
            <a:endParaRPr lang="hu-HU" sz="2000" i="1" dirty="0">
              <a:ea typeface="Calibri"/>
              <a:cs typeface="Calibri"/>
            </a:endParaRPr>
          </a:p>
          <a:p>
            <a:pPr marL="342900" indent="-342900">
              <a:spcBef>
                <a:spcPts val="1000"/>
              </a:spcBef>
              <a:buFont typeface="Wingdings"/>
              <a:buChar char="q"/>
            </a:pPr>
            <a:r>
              <a:rPr lang="hu-HU" sz="2000" dirty="0">
                <a:ea typeface="+mn-lt"/>
                <a:cs typeface="+mn-lt"/>
              </a:rPr>
              <a:t>Egy speciális gyűjtemény, az orosz-ukrán háború híreit gyűjtő eseményalapú archívum anyagát dolgozták fel és publikálták a digitális bölcsész kollégák ilyen eszközökkel:</a:t>
            </a:r>
            <a:endParaRPr lang="hu-HU" dirty="0"/>
          </a:p>
        </p:txBody>
      </p:sp>
      <p:sp>
        <p:nvSpPr>
          <p:cNvPr id="6" name="Szövegdoboz 5">
            <a:extLst>
              <a:ext uri="{FF2B5EF4-FFF2-40B4-BE49-F238E27FC236}">
                <a16:creationId xmlns:a16="http://schemas.microsoft.com/office/drawing/2014/main" id="{DAC8979C-B280-204A-25E7-D353D69DAC45}"/>
              </a:ext>
            </a:extLst>
          </p:cNvPr>
          <p:cNvSpPr txBox="1"/>
          <p:nvPr/>
        </p:nvSpPr>
        <p:spPr>
          <a:xfrm>
            <a:off x="2320777" y="6051469"/>
            <a:ext cx="658142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1600" i="1" u="sng">
                <a:solidFill>
                  <a:srgbClr val="0033CC"/>
                </a:solidFill>
                <a:cs typeface="Segoe UI"/>
                <a:hlinkClick r:id="rId4">
                  <a:extLst>
                    <a:ext uri="{A12FA001-AC4F-418D-AE19-62706E023703}">
                      <ahyp:hlinkClr xmlns:ahyp="http://schemas.microsoft.com/office/drawing/2018/hyperlinkcolor" val="tx"/>
                    </a:ext>
                  </a:extLst>
                </a:hlinkClick>
              </a:rPr>
              <a:t>https://dhupla.hu/page/kreativ/ukrajna-hirek-szokeszlet</a:t>
            </a:r>
            <a:r>
              <a:rPr lang="hu-HU" sz="1600" i="1">
                <a:solidFill>
                  <a:srgbClr val="0033CC"/>
                </a:solidFill>
                <a:ea typeface="Calibri"/>
                <a:cs typeface="Calibri"/>
              </a:rPr>
              <a:t> </a:t>
            </a:r>
          </a:p>
          <a:p>
            <a:r>
              <a:rPr lang="hu-HU" sz="1600" i="1" u="sng">
                <a:solidFill>
                  <a:srgbClr val="0033CC"/>
                </a:solidFill>
                <a:cs typeface="Segoe UI"/>
                <a:hlinkClick r:id="rId5">
                  <a:extLst>
                    <a:ext uri="{A12FA001-AC4F-418D-AE19-62706E023703}">
                      <ahyp:hlinkClr xmlns:ahyp="http://schemas.microsoft.com/office/drawing/2018/hyperlinkcolor" val="tx"/>
                    </a:ext>
                  </a:extLst>
                </a:hlinkClick>
              </a:rPr>
              <a:t>https://dhupla.hu/page/kreativ/ukrajna-hirek-szokeszlet-interaktiv</a:t>
            </a:r>
            <a:r>
              <a:rPr lang="hu-HU" sz="1600" i="1">
                <a:solidFill>
                  <a:srgbClr val="0033CC"/>
                </a:solidFill>
                <a:ea typeface="Calibri"/>
                <a:cs typeface="Calibri"/>
              </a:rPr>
              <a:t> </a:t>
            </a:r>
          </a:p>
          <a:p>
            <a:r>
              <a:rPr lang="hu-HU" sz="1600" i="1" u="sng">
                <a:solidFill>
                  <a:srgbClr val="0033CC"/>
                </a:solidFill>
                <a:cs typeface="Segoe UI"/>
                <a:hlinkClick r:id="rId6">
                  <a:extLst>
                    <a:ext uri="{A12FA001-AC4F-418D-AE19-62706E023703}">
                      <ahyp:hlinkClr xmlns:ahyp="http://schemas.microsoft.com/office/drawing/2018/hyperlinkcolor" val="tx"/>
                    </a:ext>
                  </a:extLst>
                </a:hlinkClick>
              </a:rPr>
              <a:t>https://dhupla.hu/page/kreativ/ukrajna-hirek-szokeszlet-diagram</a:t>
            </a:r>
            <a:r>
              <a:rPr lang="hu-HU" sz="1600" i="1">
                <a:solidFill>
                  <a:srgbClr val="0033CC"/>
                </a:solidFill>
                <a:ea typeface="Calibri"/>
                <a:cs typeface="Calibri"/>
              </a:rPr>
              <a:t> </a:t>
            </a:r>
          </a:p>
        </p:txBody>
      </p:sp>
      <p:pic>
        <p:nvPicPr>
          <p:cNvPr id="8" name="Kép 7" descr="A képen szöveg, Betűtípus, képernyőkép, tipográfia látható&#10;&#10;Automatikusan generált leírás">
            <a:extLst>
              <a:ext uri="{FF2B5EF4-FFF2-40B4-BE49-F238E27FC236}">
                <a16:creationId xmlns:a16="http://schemas.microsoft.com/office/drawing/2014/main" id="{DEC6EAB9-7765-7ED7-6F63-AD374DFF26F1}"/>
              </a:ext>
            </a:extLst>
          </p:cNvPr>
          <p:cNvPicPr>
            <a:picLocks noChangeAspect="1"/>
          </p:cNvPicPr>
          <p:nvPr/>
        </p:nvPicPr>
        <p:blipFill>
          <a:blip r:embed="rId7"/>
          <a:stretch>
            <a:fillRect/>
          </a:stretch>
        </p:blipFill>
        <p:spPr>
          <a:xfrm>
            <a:off x="9450615" y="-128815"/>
            <a:ext cx="2743200" cy="2743200"/>
          </a:xfrm>
          <a:prstGeom prst="rect">
            <a:avLst/>
          </a:prstGeom>
        </p:spPr>
      </p:pic>
      <p:pic>
        <p:nvPicPr>
          <p:cNvPr id="10" name="Kép 9" descr="A képen szöveg, diagram, sor, térkép látható&#10;&#10;Automatikusan generált leírás">
            <a:extLst>
              <a:ext uri="{FF2B5EF4-FFF2-40B4-BE49-F238E27FC236}">
                <a16:creationId xmlns:a16="http://schemas.microsoft.com/office/drawing/2014/main" id="{976383F1-3ACC-41FC-725C-E91150411D10}"/>
              </a:ext>
            </a:extLst>
          </p:cNvPr>
          <p:cNvPicPr>
            <a:picLocks noChangeAspect="1"/>
          </p:cNvPicPr>
          <p:nvPr/>
        </p:nvPicPr>
        <p:blipFill>
          <a:blip r:embed="rId8"/>
          <a:stretch>
            <a:fillRect/>
          </a:stretch>
        </p:blipFill>
        <p:spPr>
          <a:xfrm>
            <a:off x="9450614" y="5099996"/>
            <a:ext cx="2743200" cy="1756151"/>
          </a:xfrm>
          <a:prstGeom prst="rect">
            <a:avLst/>
          </a:prstGeom>
        </p:spPr>
      </p:pic>
      <p:pic>
        <p:nvPicPr>
          <p:cNvPr id="11" name="Kép 10" descr="A képen szöveg, Betűtípus, térkép, diagram látható&#10;&#10;Automatikusan generált leírás">
            <a:extLst>
              <a:ext uri="{FF2B5EF4-FFF2-40B4-BE49-F238E27FC236}">
                <a16:creationId xmlns:a16="http://schemas.microsoft.com/office/drawing/2014/main" id="{7D52762D-8064-50AD-8EEB-02E88603C713}"/>
              </a:ext>
            </a:extLst>
          </p:cNvPr>
          <p:cNvPicPr>
            <a:picLocks noChangeAspect="1"/>
          </p:cNvPicPr>
          <p:nvPr/>
        </p:nvPicPr>
        <p:blipFill>
          <a:blip r:embed="rId9"/>
          <a:stretch>
            <a:fillRect/>
          </a:stretch>
        </p:blipFill>
        <p:spPr>
          <a:xfrm>
            <a:off x="9450614" y="2401027"/>
            <a:ext cx="2743200" cy="2709088"/>
          </a:xfrm>
          <a:prstGeom prst="rect">
            <a:avLst/>
          </a:prstGeom>
        </p:spPr>
      </p:pic>
      <p:sp>
        <p:nvSpPr>
          <p:cNvPr id="7" name="Dia számának helye 6"/>
          <p:cNvSpPr>
            <a:spLocks noGrp="1"/>
          </p:cNvSpPr>
          <p:nvPr>
            <p:ph type="sldNum" sz="quarter" idx="12"/>
          </p:nvPr>
        </p:nvSpPr>
        <p:spPr/>
        <p:txBody>
          <a:bodyPr/>
          <a:lstStyle/>
          <a:p>
            <a:fld id="{48B942F4-7C9B-445F-A07F-288174DF386B}" type="slidenum">
              <a:rPr lang="hu-HU" smtClean="0"/>
              <a:t>35</a:t>
            </a:fld>
            <a:endParaRPr lang="hu-HU"/>
          </a:p>
        </p:txBody>
      </p:sp>
    </p:spTree>
    <p:extLst>
      <p:ext uri="{BB962C8B-B14F-4D97-AF65-F5344CB8AC3E}">
        <p14:creationId xmlns:p14="http://schemas.microsoft.com/office/powerpoint/2010/main" val="34788720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artalom helye 10">
            <a:extLst>
              <a:ext uri="{FF2B5EF4-FFF2-40B4-BE49-F238E27FC236}">
                <a16:creationId xmlns:a16="http://schemas.microsoft.com/office/drawing/2014/main" id="{B24CAA87-05BD-4FCB-91C8-0F64FCDD0D4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0" y="-9071"/>
            <a:ext cx="12204190" cy="6858000"/>
          </a:xfrm>
        </p:spPr>
      </p:pic>
      <p:sp>
        <p:nvSpPr>
          <p:cNvPr id="6" name="Alcím 2"/>
          <p:cNvSpPr txBox="1">
            <a:spLocks/>
          </p:cNvSpPr>
          <p:nvPr/>
        </p:nvSpPr>
        <p:spPr>
          <a:xfrm>
            <a:off x="8020203" y="5698397"/>
            <a:ext cx="3935940" cy="555479"/>
          </a:xfrm>
          <a:prstGeom prst="rect">
            <a:avLst/>
          </a:prstGeom>
          <a:solidFill>
            <a:schemeClr val="bg1">
              <a:alpha val="0"/>
            </a:schemeClr>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hu-HU" sz="3000" i="1"/>
              <a:t>Köszönöm a figyelmet!</a:t>
            </a:r>
          </a:p>
        </p:txBody>
      </p:sp>
      <p:sp>
        <p:nvSpPr>
          <p:cNvPr id="3" name="Szövegdoboz 2">
            <a:extLst>
              <a:ext uri="{FF2B5EF4-FFF2-40B4-BE49-F238E27FC236}">
                <a16:creationId xmlns:a16="http://schemas.microsoft.com/office/drawing/2014/main" id="{F04B40F8-8F31-0AF7-2FEA-1EFD12DB0699}"/>
              </a:ext>
            </a:extLst>
          </p:cNvPr>
          <p:cNvSpPr txBox="1"/>
          <p:nvPr/>
        </p:nvSpPr>
        <p:spPr>
          <a:xfrm>
            <a:off x="5896427" y="1097642"/>
            <a:ext cx="6295571" cy="18235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000"/>
              </a:spcBef>
            </a:pPr>
            <a:r>
              <a:rPr lang="hu-HU" sz="2000" dirty="0">
                <a:ea typeface="Calibri"/>
                <a:cs typeface="Calibri"/>
              </a:rPr>
              <a:t>Végül még egy utolsó utáni mondat, hogy aki többre kíváncsi vagy szeretne pár dologgal jobban megismerkedni,</a:t>
            </a:r>
            <a:endParaRPr lang="hu-HU" dirty="0">
              <a:ea typeface="Calibri"/>
              <a:cs typeface="Calibri"/>
            </a:endParaRPr>
          </a:p>
          <a:p>
            <a:pPr marL="342900" indent="-342900">
              <a:spcBef>
                <a:spcPts val="500"/>
              </a:spcBef>
              <a:buFont typeface="Wingdings"/>
              <a:buChar char="Ø"/>
            </a:pPr>
            <a:r>
              <a:rPr lang="hu-HU" sz="2000" dirty="0">
                <a:ea typeface="Calibri"/>
                <a:cs typeface="Calibri"/>
              </a:rPr>
              <a:t>tájékozódhat honlapunkon: </a:t>
            </a:r>
            <a:r>
              <a:rPr lang="hu-HU" u="sng" dirty="0">
                <a:solidFill>
                  <a:srgbClr val="0563C1"/>
                </a:solidFill>
                <a:ea typeface="Calibri"/>
                <a:cs typeface="Calibri"/>
                <a:hlinkClick r:id="rId3"/>
              </a:rPr>
              <a:t>https://webarchivum.oszk.hu/</a:t>
            </a:r>
            <a:endParaRPr lang="hu-HU" dirty="0">
              <a:ea typeface="Calibri"/>
              <a:cs typeface="Calibri"/>
            </a:endParaRPr>
          </a:p>
          <a:p>
            <a:pPr marL="342900" indent="-342900">
              <a:spcBef>
                <a:spcPts val="500"/>
              </a:spcBef>
              <a:buFont typeface="Wingdings"/>
              <a:buChar char="Ø"/>
            </a:pPr>
            <a:r>
              <a:rPr lang="hu-HU" sz="2000" dirty="0">
                <a:ea typeface="Calibri"/>
                <a:cs typeface="Calibri"/>
              </a:rPr>
              <a:t>keressen minket: </a:t>
            </a:r>
            <a:r>
              <a:rPr lang="hu-HU" i="1" u="sng" dirty="0">
                <a:solidFill>
                  <a:srgbClr val="0563C1"/>
                </a:solidFill>
                <a:ea typeface="Calibri"/>
                <a:cs typeface="Calibri"/>
                <a:hlinkClick r:id="rId4"/>
              </a:rPr>
              <a:t>webarchivum@oszk.hu</a:t>
            </a:r>
            <a:endParaRPr lang="hu-HU" sz="2000" i="1" dirty="0">
              <a:ea typeface="Calibri"/>
              <a:cs typeface="Calibri"/>
            </a:endParaRPr>
          </a:p>
          <a:p>
            <a:pPr marL="342900" indent="-342900">
              <a:spcBef>
                <a:spcPts val="500"/>
              </a:spcBef>
              <a:buFont typeface="Wingdings"/>
              <a:buChar char="Ø"/>
            </a:pPr>
            <a:r>
              <a:rPr lang="hu-HU" sz="2000" dirty="0">
                <a:ea typeface="Calibri"/>
                <a:cs typeface="Calibri"/>
              </a:rPr>
              <a:t>vagy engem </a:t>
            </a:r>
            <a:r>
              <a:rPr lang="hu-HU" i="1" u="sng" dirty="0">
                <a:solidFill>
                  <a:srgbClr val="0563C1"/>
                </a:solidFill>
                <a:ea typeface="Calibri"/>
                <a:cs typeface="Calibri"/>
                <a:hlinkClick r:id="rId5"/>
              </a:rPr>
              <a:t>visky.akos.laszlo@oszk.hu</a:t>
            </a:r>
          </a:p>
        </p:txBody>
      </p:sp>
      <p:sp>
        <p:nvSpPr>
          <p:cNvPr id="4" name="Dia számának helye 3"/>
          <p:cNvSpPr>
            <a:spLocks noGrp="1"/>
          </p:cNvSpPr>
          <p:nvPr>
            <p:ph type="sldNum" sz="quarter" idx="12"/>
          </p:nvPr>
        </p:nvSpPr>
        <p:spPr/>
        <p:txBody>
          <a:bodyPr/>
          <a:lstStyle/>
          <a:p>
            <a:fld id="{48B942F4-7C9B-445F-A07F-288174DF386B}" type="slidenum">
              <a:rPr lang="hu-HU" smtClean="0"/>
              <a:t>36</a:t>
            </a:fld>
            <a:endParaRPr lang="hu-HU"/>
          </a:p>
        </p:txBody>
      </p:sp>
      <p:pic>
        <p:nvPicPr>
          <p:cNvPr id="2" name="Kép 1">
            <a:extLst>
              <a:ext uri="{FF2B5EF4-FFF2-40B4-BE49-F238E27FC236}">
                <a16:creationId xmlns:a16="http://schemas.microsoft.com/office/drawing/2014/main" id="{A1BDF462-B9C9-6F53-010B-E5454E8C7694}"/>
              </a:ext>
            </a:extLst>
          </p:cNvPr>
          <p:cNvPicPr>
            <a:picLocks noChangeAspect="1"/>
          </p:cNvPicPr>
          <p:nvPr/>
        </p:nvPicPr>
        <p:blipFill>
          <a:blip r:embed="rId6"/>
          <a:stretch>
            <a:fillRect/>
          </a:stretch>
        </p:blipFill>
        <p:spPr>
          <a:xfrm>
            <a:off x="11447094" y="3411823"/>
            <a:ext cx="267524" cy="267524"/>
          </a:xfrm>
          <a:prstGeom prst="rect">
            <a:avLst/>
          </a:prstGeom>
        </p:spPr>
      </p:pic>
      <p:sp>
        <p:nvSpPr>
          <p:cNvPr id="5" name="Szövegdoboz 4">
            <a:extLst>
              <a:ext uri="{FF2B5EF4-FFF2-40B4-BE49-F238E27FC236}">
                <a16:creationId xmlns:a16="http://schemas.microsoft.com/office/drawing/2014/main" id="{254C0982-02A8-8D1C-FC3B-9EA60DEC1C82}"/>
              </a:ext>
            </a:extLst>
          </p:cNvPr>
          <p:cNvSpPr txBox="1"/>
          <p:nvPr/>
        </p:nvSpPr>
        <p:spPr>
          <a:xfrm>
            <a:off x="7828844" y="3350918"/>
            <a:ext cx="369334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2000" dirty="0"/>
              <a:t>– de addig is archiváljon bátran…!</a:t>
            </a:r>
            <a:endParaRPr lang="hu-HU" sz="2000" dirty="0">
              <a:ea typeface="Calibri"/>
              <a:cs typeface="Calibri"/>
            </a:endParaRPr>
          </a:p>
        </p:txBody>
      </p:sp>
    </p:spTree>
    <p:extLst>
      <p:ext uri="{BB962C8B-B14F-4D97-AF65-F5344CB8AC3E}">
        <p14:creationId xmlns:p14="http://schemas.microsoft.com/office/powerpoint/2010/main" val="169904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artalom helye 8"/>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1825625"/>
            <a:ext cx="6518275" cy="4351338"/>
          </a:xfrm>
        </p:spPr>
      </p:pic>
      <p:pic>
        <p:nvPicPr>
          <p:cNvPr id="4" name="Tartalom hely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Kép 2" descr="A képen szöveg, képernyőkép, szoftver, Weblap látható&#10;&#10;Automatikusan generált leírás">
            <a:extLst>
              <a:ext uri="{FF2B5EF4-FFF2-40B4-BE49-F238E27FC236}">
                <a16:creationId xmlns:a16="http://schemas.microsoft.com/office/drawing/2014/main" id="{4AA74731-8269-A3E2-6F06-E621E6B390C5}"/>
              </a:ext>
            </a:extLst>
          </p:cNvPr>
          <p:cNvPicPr>
            <a:picLocks noChangeAspect="1"/>
          </p:cNvPicPr>
          <p:nvPr/>
        </p:nvPicPr>
        <p:blipFill>
          <a:blip r:embed="rId4"/>
          <a:stretch>
            <a:fillRect/>
          </a:stretch>
        </p:blipFill>
        <p:spPr>
          <a:xfrm>
            <a:off x="122834" y="201530"/>
            <a:ext cx="11887199" cy="5330079"/>
          </a:xfrm>
          <a:prstGeom prst="rect">
            <a:avLst/>
          </a:prstGeom>
        </p:spPr>
      </p:pic>
      <p:sp>
        <p:nvSpPr>
          <p:cNvPr id="5" name="Szövegdoboz 4">
            <a:extLst>
              <a:ext uri="{FF2B5EF4-FFF2-40B4-BE49-F238E27FC236}">
                <a16:creationId xmlns:a16="http://schemas.microsoft.com/office/drawing/2014/main" id="{89A58CF4-D416-BCB1-F9B5-20BA484B29B0}"/>
              </a:ext>
            </a:extLst>
          </p:cNvPr>
          <p:cNvSpPr txBox="1"/>
          <p:nvPr/>
        </p:nvSpPr>
        <p:spPr>
          <a:xfrm>
            <a:off x="125185" y="5531757"/>
            <a:ext cx="497477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1600" i="1"/>
              <a:t>Internet </a:t>
            </a:r>
            <a:r>
              <a:rPr lang="hu-HU" sz="1600" i="1" err="1"/>
              <a:t>Archive</a:t>
            </a:r>
            <a:r>
              <a:rPr lang="hu-HU" sz="1600" i="1"/>
              <a:t> </a:t>
            </a:r>
            <a:r>
              <a:rPr lang="hu-HU" sz="1600" i="1" err="1"/>
              <a:t>Wayback</a:t>
            </a:r>
            <a:r>
              <a:rPr lang="hu-HU" sz="1600" i="1"/>
              <a:t> </a:t>
            </a:r>
            <a:r>
              <a:rPr lang="hu-HU" sz="1600" i="1" err="1"/>
              <a:t>Machine</a:t>
            </a:r>
            <a:r>
              <a:rPr lang="hu-HU" sz="1600" i="1"/>
              <a:t> – találati lista (részlet)</a:t>
            </a:r>
            <a:endParaRPr lang="hu-HU"/>
          </a:p>
        </p:txBody>
      </p:sp>
      <p:sp>
        <p:nvSpPr>
          <p:cNvPr id="6" name="Dia számának helye 5"/>
          <p:cNvSpPr>
            <a:spLocks noGrp="1"/>
          </p:cNvSpPr>
          <p:nvPr>
            <p:ph type="sldNum" sz="quarter" idx="12"/>
          </p:nvPr>
        </p:nvSpPr>
        <p:spPr/>
        <p:txBody>
          <a:bodyPr/>
          <a:lstStyle/>
          <a:p>
            <a:fld id="{48B942F4-7C9B-445F-A07F-288174DF386B}" type="slidenum">
              <a:rPr lang="hu-HU" smtClean="0"/>
              <a:t>4</a:t>
            </a:fld>
            <a:endParaRPr lang="hu-HU"/>
          </a:p>
        </p:txBody>
      </p:sp>
    </p:spTree>
    <p:extLst>
      <p:ext uri="{BB962C8B-B14F-4D97-AF65-F5344CB8AC3E}">
        <p14:creationId xmlns:p14="http://schemas.microsoft.com/office/powerpoint/2010/main" val="2897410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artalom helye 8"/>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1825625"/>
            <a:ext cx="6515100" cy="4351338"/>
          </a:xfrm>
        </p:spPr>
      </p:pic>
      <p:pic>
        <p:nvPicPr>
          <p:cNvPr id="4" name="Tartalom hely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071"/>
            <a:ext cx="12192000" cy="6858000"/>
          </a:xfrm>
          <a:prstGeom prst="rect">
            <a:avLst/>
          </a:prstGeom>
        </p:spPr>
      </p:pic>
      <p:sp>
        <p:nvSpPr>
          <p:cNvPr id="10" name="Szövegdoboz 9">
            <a:extLst>
              <a:ext uri="{FF2B5EF4-FFF2-40B4-BE49-F238E27FC236}">
                <a16:creationId xmlns:a16="http://schemas.microsoft.com/office/drawing/2014/main" id="{FEDC9088-EE99-B67F-1058-1B5BC8B9C726}"/>
              </a:ext>
            </a:extLst>
          </p:cNvPr>
          <p:cNvSpPr txBox="1"/>
          <p:nvPr/>
        </p:nvSpPr>
        <p:spPr>
          <a:xfrm>
            <a:off x="505461" y="294938"/>
            <a:ext cx="4642611"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3000" b="1" i="1">
                <a:latin typeface="Calibri"/>
                <a:cs typeface="Calibri"/>
              </a:rPr>
              <a:t>Új médium – új kihívások 1.</a:t>
            </a:r>
            <a:r>
              <a:rPr lang="hu-HU" sz="3000" i="1">
                <a:latin typeface="Calibri"/>
                <a:cs typeface="Calibri"/>
              </a:rPr>
              <a:t> </a:t>
            </a:r>
          </a:p>
        </p:txBody>
      </p:sp>
      <p:sp>
        <p:nvSpPr>
          <p:cNvPr id="11" name="Szövegdoboz 10">
            <a:extLst>
              <a:ext uri="{FF2B5EF4-FFF2-40B4-BE49-F238E27FC236}">
                <a16:creationId xmlns:a16="http://schemas.microsoft.com/office/drawing/2014/main" id="{636E2D36-3182-C7E9-ECA0-6CB627478F28}"/>
              </a:ext>
            </a:extLst>
          </p:cNvPr>
          <p:cNvSpPr txBox="1"/>
          <p:nvPr/>
        </p:nvSpPr>
        <p:spPr>
          <a:xfrm>
            <a:off x="505460" y="1134803"/>
            <a:ext cx="11079988" cy="42986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58775" indent="-358775">
              <a:spcBef>
                <a:spcPts val="1000"/>
              </a:spcBef>
              <a:buFont typeface="Wingdings"/>
              <a:buChar char="q"/>
            </a:pPr>
            <a:r>
              <a:rPr lang="hu-HU" sz="2000">
                <a:ea typeface="+mn-lt"/>
                <a:cs typeface="+mn-lt"/>
              </a:rPr>
              <a:t>Az internetnek, mint médiumnak a megjelenése megkönnyítette a különböző anyagok, tartalmak publikálását, közzétételét is, és mindezt széles tömegek számára is, ráadásul közvetlenül, akár az addigi kiadói és terjesztői hálózat megkerülésével.</a:t>
            </a:r>
            <a:endParaRPr lang="hu-HU" sz="2000">
              <a:cs typeface="Arial"/>
            </a:endParaRPr>
          </a:p>
          <a:p>
            <a:pPr marL="815975" lvl="1" indent="-358775">
              <a:spcBef>
                <a:spcPts val="500"/>
              </a:spcBef>
              <a:buFont typeface="Wingdings"/>
              <a:buChar char="Ø"/>
            </a:pPr>
            <a:r>
              <a:rPr lang="hu-HU" sz="2000" i="1">
                <a:ea typeface="Calibri" panose="020F0502020204030204"/>
                <a:cs typeface="Calibri"/>
              </a:rPr>
              <a:t>Ez nehezebbé teszi az értékes tartalmak felderítését, megőrzését.</a:t>
            </a:r>
            <a:endParaRPr lang="hu-HU" sz="2000">
              <a:ea typeface="Calibri" panose="020F0502020204030204"/>
              <a:cs typeface="Calibri"/>
            </a:endParaRPr>
          </a:p>
          <a:p>
            <a:pPr marL="815975" lvl="1" indent="-358775">
              <a:spcBef>
                <a:spcPts val="500"/>
              </a:spcBef>
              <a:buFont typeface="Wingdings"/>
              <a:buChar char="Ø"/>
            </a:pPr>
            <a:r>
              <a:rPr lang="hu-HU" sz="2000" i="1">
                <a:ea typeface="Calibri" panose="020F0502020204030204"/>
                <a:cs typeface="Calibri"/>
              </a:rPr>
              <a:t>A digitális tartalmak túlélési esélye rosszabb, mint az analóg hordozókon közzétetteké.</a:t>
            </a:r>
          </a:p>
          <a:p>
            <a:pPr marL="358775" indent="-358775">
              <a:spcBef>
                <a:spcPts val="1000"/>
              </a:spcBef>
              <a:buFont typeface="Wingdings"/>
              <a:buChar char="q"/>
            </a:pPr>
            <a:r>
              <a:rPr lang="hu-HU" sz="2000">
                <a:cs typeface="Arial"/>
              </a:rPr>
              <a:t>Az új médium megjelenése, rohamos terjedése és egyre nagyobb súlya új lehetőségeket, de egyúttal új feladatokat is adott a közgyűjtemények számára:</a:t>
            </a:r>
            <a:r>
              <a:rPr lang="en-US" sz="2000">
                <a:cs typeface="Arial"/>
              </a:rPr>
              <a:t>​</a:t>
            </a:r>
            <a:endParaRPr lang="hu-HU">
              <a:ea typeface="Calibri"/>
              <a:cs typeface="Calibri" panose="020F0502020204030204"/>
            </a:endParaRPr>
          </a:p>
          <a:p>
            <a:pPr marL="767080" indent="-342900">
              <a:spcBef>
                <a:spcPts val="500"/>
              </a:spcBef>
              <a:buFont typeface="Wingdings"/>
              <a:buChar char="Ø"/>
            </a:pPr>
            <a:r>
              <a:rPr lang="hu-HU" sz="2000" i="1">
                <a:cs typeface="Arial"/>
              </a:rPr>
              <a:t>egyrészt illeszteniük kell a hagyományos formátumokra épített tevékenységeikhez,</a:t>
            </a:r>
            <a:r>
              <a:rPr lang="en-US" sz="2000">
                <a:cs typeface="Arial"/>
              </a:rPr>
              <a:t>​</a:t>
            </a:r>
            <a:endParaRPr lang="en-US" sz="2000">
              <a:ea typeface="Calibri"/>
              <a:cs typeface="Arial"/>
            </a:endParaRPr>
          </a:p>
          <a:p>
            <a:pPr marL="767080" indent="-342900">
              <a:spcBef>
                <a:spcPts val="500"/>
              </a:spcBef>
              <a:buFont typeface="Wingdings"/>
              <a:buChar char="Ø"/>
            </a:pPr>
            <a:r>
              <a:rPr lang="hu-HU" sz="2000" i="1">
                <a:cs typeface="Arial"/>
              </a:rPr>
              <a:t>másrészt meg kell találni a módját egy új típusú megőrzésnek,</a:t>
            </a:r>
            <a:r>
              <a:rPr lang="en-US" sz="2000">
                <a:cs typeface="Arial"/>
              </a:rPr>
              <a:t>​</a:t>
            </a:r>
            <a:endParaRPr lang="en-US" sz="2000">
              <a:ea typeface="Calibri"/>
              <a:cs typeface="Arial"/>
            </a:endParaRPr>
          </a:p>
          <a:p>
            <a:pPr marL="767080" indent="-342900">
              <a:spcBef>
                <a:spcPts val="500"/>
              </a:spcBef>
              <a:buFont typeface="Wingdings"/>
              <a:buChar char="Ø"/>
            </a:pPr>
            <a:r>
              <a:rPr lang="hu-HU" sz="2000" i="1">
                <a:cs typeface="Arial"/>
              </a:rPr>
              <a:t>az internetre épülő megoldásokban sok üzleti lehetőség van,</a:t>
            </a:r>
            <a:r>
              <a:rPr lang="en-US" sz="2000">
                <a:cs typeface="Arial"/>
              </a:rPr>
              <a:t>​</a:t>
            </a:r>
            <a:endParaRPr lang="en-US" sz="2000">
              <a:ea typeface="Calibri"/>
              <a:cs typeface="Arial"/>
            </a:endParaRPr>
          </a:p>
          <a:p>
            <a:pPr marL="800100" lvl="1" indent="-342900">
              <a:spcBef>
                <a:spcPts val="500"/>
              </a:spcBef>
              <a:buFont typeface="Wingdings"/>
              <a:buChar char="Ø"/>
            </a:pPr>
            <a:r>
              <a:rPr lang="hu-HU" sz="2000" i="1">
                <a:cs typeface="Arial"/>
              </a:rPr>
              <a:t>a közgyűjteményi oldal összehasonlíthatatlanul kisebb erőforrásokkal rendelkezik, és a műszaki támogatás is esetlegesebb.</a:t>
            </a:r>
            <a:r>
              <a:rPr lang="en-US" sz="2000">
                <a:cs typeface="Arial"/>
              </a:rPr>
              <a:t>​</a:t>
            </a:r>
            <a:endParaRPr lang="en-US" sz="2000">
              <a:ea typeface="Calibri"/>
              <a:cs typeface="Arial"/>
            </a:endParaRPr>
          </a:p>
        </p:txBody>
      </p:sp>
      <p:sp>
        <p:nvSpPr>
          <p:cNvPr id="3" name="Dia számának helye 2"/>
          <p:cNvSpPr>
            <a:spLocks noGrp="1"/>
          </p:cNvSpPr>
          <p:nvPr>
            <p:ph type="sldNum" sz="quarter" idx="12"/>
          </p:nvPr>
        </p:nvSpPr>
        <p:spPr/>
        <p:txBody>
          <a:bodyPr/>
          <a:lstStyle/>
          <a:p>
            <a:fld id="{48B942F4-7C9B-445F-A07F-288174DF386B}" type="slidenum">
              <a:rPr lang="hu-HU" smtClean="0"/>
              <a:t>5</a:t>
            </a:fld>
            <a:endParaRPr lang="hu-HU"/>
          </a:p>
        </p:txBody>
      </p:sp>
    </p:spTree>
    <p:extLst>
      <p:ext uri="{BB962C8B-B14F-4D97-AF65-F5344CB8AC3E}">
        <p14:creationId xmlns:p14="http://schemas.microsoft.com/office/powerpoint/2010/main" val="1536927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artalom helye 8"/>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829" y="1825625"/>
            <a:ext cx="6516616" cy="4351338"/>
          </a:xfrm>
        </p:spPr>
      </p:pic>
      <p:pic>
        <p:nvPicPr>
          <p:cNvPr id="4" name="Tartalom hely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zövegdoboz 4">
            <a:extLst>
              <a:ext uri="{FF2B5EF4-FFF2-40B4-BE49-F238E27FC236}">
                <a16:creationId xmlns:a16="http://schemas.microsoft.com/office/drawing/2014/main" id="{483396A1-F0DB-07B8-E58D-73012BD432A6}"/>
              </a:ext>
            </a:extLst>
          </p:cNvPr>
          <p:cNvSpPr txBox="1"/>
          <p:nvPr/>
        </p:nvSpPr>
        <p:spPr>
          <a:xfrm>
            <a:off x="517292" y="1067620"/>
            <a:ext cx="9916012" cy="34265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58775" indent="-358775">
              <a:spcBef>
                <a:spcPts val="1000"/>
              </a:spcBef>
              <a:buFont typeface="Wingdings"/>
              <a:buChar char="q"/>
            </a:pPr>
            <a:r>
              <a:rPr lang="hu-HU" sz="2000">
                <a:cs typeface="Arial"/>
              </a:rPr>
              <a:t>Miért kell archiválni, vagy legalább a megőrzésre kísérletet tenni az internetes tartalmak esetében?</a:t>
            </a:r>
            <a:r>
              <a:rPr lang="en-US" sz="2000">
                <a:cs typeface="Arial"/>
              </a:rPr>
              <a:t>​</a:t>
            </a:r>
            <a:endParaRPr lang="hu-HU">
              <a:cs typeface="Calibri" panose="020F0502020204030204"/>
            </a:endParaRPr>
          </a:p>
          <a:p>
            <a:pPr marL="881380" lvl="1" indent="-342900">
              <a:spcBef>
                <a:spcPts val="500"/>
              </a:spcBef>
              <a:buFont typeface="Wingdings"/>
              <a:buChar char="Ø"/>
            </a:pPr>
            <a:r>
              <a:rPr lang="hu-HU" sz="2000" i="1">
                <a:cs typeface="Arial"/>
              </a:rPr>
              <a:t>Természetes, hogy egy papír alapú újság bekerül a könyvtári állományba, miért lenne másképp egy csak elektronikusan megjelenő hasonló kiadvány esetében?</a:t>
            </a:r>
            <a:r>
              <a:rPr lang="en-US" sz="2000">
                <a:cs typeface="Arial"/>
              </a:rPr>
              <a:t>​</a:t>
            </a:r>
          </a:p>
          <a:p>
            <a:pPr marL="881380" lvl="1" indent="-342900">
              <a:spcBef>
                <a:spcPts val="500"/>
              </a:spcBef>
              <a:buFont typeface="Wingdings"/>
              <a:buChar char="Ø"/>
            </a:pPr>
            <a:r>
              <a:rPr lang="hu-HU" sz="2000" i="1">
                <a:cs typeface="Arial"/>
              </a:rPr>
              <a:t>Az interneten olyan „kiadványok” vagy dokumentumok is elérhetők, amikre nincs ilyen egyértelmű analógia.</a:t>
            </a:r>
            <a:r>
              <a:rPr lang="en-US" sz="2000">
                <a:cs typeface="Arial"/>
              </a:rPr>
              <a:t>​</a:t>
            </a:r>
          </a:p>
          <a:p>
            <a:pPr marL="881380" lvl="1" indent="-342900">
              <a:spcBef>
                <a:spcPts val="500"/>
              </a:spcBef>
              <a:buFont typeface="Wingdings"/>
              <a:buChar char="Ø"/>
            </a:pPr>
            <a:r>
              <a:rPr lang="hu-HU" sz="2000" i="1">
                <a:cs typeface="Arial"/>
              </a:rPr>
              <a:t>Válogatás nélkül minden fontos, ami az interneten elérhető, vagy műfaj, minőség, netán a közreadó/fenntartó is számít, mérlegelendő?</a:t>
            </a:r>
            <a:r>
              <a:rPr lang="en-US" sz="2000">
                <a:cs typeface="Arial"/>
              </a:rPr>
              <a:t>​</a:t>
            </a:r>
          </a:p>
          <a:p>
            <a:pPr marL="881380" lvl="1" indent="-342900">
              <a:spcBef>
                <a:spcPts val="500"/>
              </a:spcBef>
              <a:buFont typeface="Wingdings"/>
              <a:buChar char="Ø"/>
            </a:pPr>
            <a:r>
              <a:rPr lang="hu-HU" sz="2000" i="1">
                <a:cs typeface="Arial"/>
              </a:rPr>
              <a:t>Csak a digitálisan született dokumentumok érdekesek, netán az analóg hordozóról digitalizáltak is? </a:t>
            </a:r>
            <a:r>
              <a:rPr lang="en-US" sz="2000">
                <a:cs typeface="Arial"/>
              </a:rPr>
              <a:t>​</a:t>
            </a:r>
          </a:p>
        </p:txBody>
      </p:sp>
      <p:sp>
        <p:nvSpPr>
          <p:cNvPr id="6" name="Szövegdoboz 5">
            <a:extLst>
              <a:ext uri="{FF2B5EF4-FFF2-40B4-BE49-F238E27FC236}">
                <a16:creationId xmlns:a16="http://schemas.microsoft.com/office/drawing/2014/main" id="{C6E45FFC-7875-5A1A-077E-4F3A9F646E39}"/>
              </a:ext>
            </a:extLst>
          </p:cNvPr>
          <p:cNvSpPr txBox="1"/>
          <p:nvPr/>
        </p:nvSpPr>
        <p:spPr>
          <a:xfrm>
            <a:off x="517292" y="277803"/>
            <a:ext cx="5781791"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3000" b="1" i="1">
                <a:latin typeface="Calibri"/>
                <a:cs typeface="Calibri"/>
              </a:rPr>
              <a:t>Új médium – új kihívások 2.</a:t>
            </a:r>
            <a:r>
              <a:rPr lang="hu-HU" sz="3000" i="1">
                <a:latin typeface="Calibri"/>
                <a:cs typeface="Calibri Light"/>
              </a:rPr>
              <a:t>​</a:t>
            </a:r>
            <a:endParaRPr lang="hu-HU" sz="3000" i="1">
              <a:latin typeface="Calibri"/>
              <a:cs typeface="Calibri"/>
            </a:endParaRPr>
          </a:p>
        </p:txBody>
      </p:sp>
      <p:sp>
        <p:nvSpPr>
          <p:cNvPr id="7" name="Szövegdoboz 6">
            <a:extLst>
              <a:ext uri="{FF2B5EF4-FFF2-40B4-BE49-F238E27FC236}">
                <a16:creationId xmlns:a16="http://schemas.microsoft.com/office/drawing/2014/main" id="{B6F3DB4C-E1EE-E681-5BF0-70BDD94518CA}"/>
              </a:ext>
            </a:extLst>
          </p:cNvPr>
          <p:cNvSpPr txBox="1"/>
          <p:nvPr/>
        </p:nvSpPr>
        <p:spPr>
          <a:xfrm>
            <a:off x="5044440" y="4686610"/>
            <a:ext cx="646248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ü"/>
            </a:pPr>
            <a:r>
              <a:rPr lang="hu-HU" i="1">
                <a:solidFill>
                  <a:srgbClr val="006600"/>
                </a:solidFill>
                <a:cs typeface="Arial"/>
              </a:rPr>
              <a:t>Ismert író kockásfüzetbe írt naplója vs. ismeretlen polgár </a:t>
            </a:r>
            <a:r>
              <a:rPr lang="hu-HU" i="1" err="1">
                <a:solidFill>
                  <a:srgbClr val="006600"/>
                </a:solidFill>
                <a:cs typeface="Arial"/>
              </a:rPr>
              <a:t>blogja</a:t>
            </a:r>
            <a:r>
              <a:rPr lang="hu-HU" i="1">
                <a:solidFill>
                  <a:srgbClr val="006600"/>
                </a:solidFill>
                <a:cs typeface="Arial"/>
              </a:rPr>
              <a:t>?</a:t>
            </a:r>
            <a:r>
              <a:rPr lang="en-US">
                <a:solidFill>
                  <a:srgbClr val="006600"/>
                </a:solidFill>
                <a:cs typeface="Arial"/>
              </a:rPr>
              <a:t>​</a:t>
            </a:r>
            <a:endParaRPr lang="hu-HU"/>
          </a:p>
          <a:p>
            <a:pPr marL="285750" indent="-285750">
              <a:buFont typeface="Wingdings"/>
              <a:buChar char="ü"/>
            </a:pPr>
            <a:r>
              <a:rPr lang="hu-HU" i="1">
                <a:solidFill>
                  <a:srgbClr val="006600"/>
                </a:solidFill>
                <a:cs typeface="Arial"/>
              </a:rPr>
              <a:t>Esemény fényképes dokumentálása a közösségi médiában vs. hivatásos riporterek képei ISSN-nel ellátott kiadványban?</a:t>
            </a:r>
            <a:r>
              <a:rPr lang="en-US">
                <a:solidFill>
                  <a:srgbClr val="006600"/>
                </a:solidFill>
                <a:cs typeface="Arial"/>
              </a:rPr>
              <a:t>​</a:t>
            </a:r>
          </a:p>
          <a:p>
            <a:pPr marL="285750" indent="-285750">
              <a:buFont typeface="Wingdings"/>
              <a:buChar char="ü"/>
            </a:pPr>
            <a:r>
              <a:rPr lang="hu-HU" i="1">
                <a:solidFill>
                  <a:srgbClr val="006600"/>
                </a:solidFill>
                <a:cs typeface="Arial"/>
              </a:rPr>
              <a:t>Lehet kordokumentum, mint egy 17. századi útleírás?</a:t>
            </a:r>
          </a:p>
        </p:txBody>
      </p:sp>
      <p:sp>
        <p:nvSpPr>
          <p:cNvPr id="3" name="Dia számának helye 2"/>
          <p:cNvSpPr>
            <a:spLocks noGrp="1"/>
          </p:cNvSpPr>
          <p:nvPr>
            <p:ph type="sldNum" sz="quarter" idx="12"/>
          </p:nvPr>
        </p:nvSpPr>
        <p:spPr/>
        <p:txBody>
          <a:bodyPr/>
          <a:lstStyle/>
          <a:p>
            <a:fld id="{48B942F4-7C9B-445F-A07F-288174DF386B}" type="slidenum">
              <a:rPr lang="hu-HU" smtClean="0"/>
              <a:t>6</a:t>
            </a:fld>
            <a:endParaRPr lang="hu-HU"/>
          </a:p>
        </p:txBody>
      </p:sp>
    </p:spTree>
    <p:extLst>
      <p:ext uri="{BB962C8B-B14F-4D97-AF65-F5344CB8AC3E}">
        <p14:creationId xmlns:p14="http://schemas.microsoft.com/office/powerpoint/2010/main" val="369527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artalom helye 8"/>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1825625"/>
            <a:ext cx="6515100" cy="4351338"/>
          </a:xfrm>
        </p:spPr>
      </p:pic>
      <p:pic>
        <p:nvPicPr>
          <p:cNvPr id="4" name="Tartalom hely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4" y="0"/>
            <a:ext cx="12192000" cy="6858000"/>
          </a:xfrm>
          <a:prstGeom prst="rect">
            <a:avLst/>
          </a:prstGeom>
        </p:spPr>
      </p:pic>
      <p:sp>
        <p:nvSpPr>
          <p:cNvPr id="11" name="Szövegdoboz 10">
            <a:extLst>
              <a:ext uri="{FF2B5EF4-FFF2-40B4-BE49-F238E27FC236}">
                <a16:creationId xmlns:a16="http://schemas.microsoft.com/office/drawing/2014/main" id="{52903DDB-16F0-2EA8-404B-E80B2873F0DD}"/>
              </a:ext>
            </a:extLst>
          </p:cNvPr>
          <p:cNvSpPr txBox="1"/>
          <p:nvPr/>
        </p:nvSpPr>
        <p:spPr>
          <a:xfrm>
            <a:off x="514531" y="293467"/>
            <a:ext cx="4542101"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3000" b="1" i="1">
                <a:latin typeface="Calibri"/>
                <a:cs typeface="Calibri Light"/>
              </a:rPr>
              <a:t>Új médium – új kihívások 3.</a:t>
            </a:r>
            <a:endParaRPr lang="hu-HU" sz="3000" i="1">
              <a:latin typeface="Calibri"/>
              <a:cs typeface="Calibri"/>
            </a:endParaRPr>
          </a:p>
        </p:txBody>
      </p:sp>
      <p:sp>
        <p:nvSpPr>
          <p:cNvPr id="12" name="Szövegdoboz 11">
            <a:extLst>
              <a:ext uri="{FF2B5EF4-FFF2-40B4-BE49-F238E27FC236}">
                <a16:creationId xmlns:a16="http://schemas.microsoft.com/office/drawing/2014/main" id="{B7639F70-7AC2-FE89-238C-175FA6EA5224}"/>
              </a:ext>
            </a:extLst>
          </p:cNvPr>
          <p:cNvSpPr txBox="1"/>
          <p:nvPr/>
        </p:nvSpPr>
        <p:spPr>
          <a:xfrm>
            <a:off x="514530" y="1064272"/>
            <a:ext cx="9927917" cy="31188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58775" indent="-358775">
              <a:spcBef>
                <a:spcPts val="1000"/>
              </a:spcBef>
              <a:buFont typeface="Wingdings"/>
              <a:buChar char="q"/>
            </a:pPr>
            <a:r>
              <a:rPr lang="hu-HU" sz="2000">
                <a:cs typeface="Arial"/>
              </a:rPr>
              <a:t>Nonprofit szervezetek (Internet </a:t>
            </a:r>
            <a:r>
              <a:rPr lang="hu-HU" sz="2000" err="1">
                <a:cs typeface="Arial"/>
              </a:rPr>
              <a:t>Archive</a:t>
            </a:r>
            <a:r>
              <a:rPr lang="hu-HU" sz="2000">
                <a:cs typeface="Arial"/>
              </a:rPr>
              <a:t>), önkéntes szerveződések (</a:t>
            </a:r>
            <a:r>
              <a:rPr lang="hu-HU" sz="2000" err="1">
                <a:cs typeface="Arial"/>
              </a:rPr>
              <a:t>Archive</a:t>
            </a:r>
            <a:r>
              <a:rPr lang="hu-HU" sz="2000">
                <a:cs typeface="Arial"/>
              </a:rPr>
              <a:t> Team), online tartalmak lementésére és tárolására szakosodott cégek.</a:t>
            </a:r>
            <a:r>
              <a:rPr lang="en-US" sz="2000">
                <a:cs typeface="Arial"/>
              </a:rPr>
              <a:t>​</a:t>
            </a:r>
            <a:endParaRPr lang="hu-HU">
              <a:cs typeface="Calibri" panose="020F0502020204030204"/>
            </a:endParaRPr>
          </a:p>
          <a:p>
            <a:pPr marL="358775" indent="-358775">
              <a:spcBef>
                <a:spcPts val="1000"/>
              </a:spcBef>
              <a:buFont typeface="Wingdings"/>
              <a:buChar char="q"/>
            </a:pPr>
            <a:r>
              <a:rPr lang="hu-HU" sz="2000">
                <a:cs typeface="Arial"/>
              </a:rPr>
              <a:t>Válogatott és rendszerezett, hosszú távú, gondozott webarchívumokat leginkább a közgyűjtemények tudnak működtetni, melyeknek amúgy is évszázados feladatuk a kulturális örökség megőrzése és a hozzáférés biztosítása.</a:t>
            </a:r>
            <a:r>
              <a:rPr lang="en-US" sz="2000">
                <a:cs typeface="Arial"/>
              </a:rPr>
              <a:t>​</a:t>
            </a:r>
          </a:p>
          <a:p>
            <a:pPr marL="358775" indent="-358775">
              <a:spcBef>
                <a:spcPts val="1000"/>
              </a:spcBef>
              <a:buFont typeface="Wingdings"/>
              <a:buChar char="q"/>
            </a:pPr>
            <a:r>
              <a:rPr lang="hu-HU" sz="2000">
                <a:cs typeface="Arial"/>
              </a:rPr>
              <a:t>A feladat nagysága és alanyának változatossága miatt nagyon fontos és hasznos az együttműködés és az erőforrások megosztása, nem véletlen, hogy több országban konzorciumok keretében végzik ezt a tevékenységet, erre a feladatra dedikált szakemberekkel.</a:t>
            </a:r>
            <a:r>
              <a:rPr lang="en-US" sz="2000">
                <a:cs typeface="Arial"/>
              </a:rPr>
              <a:t>​</a:t>
            </a:r>
          </a:p>
        </p:txBody>
      </p:sp>
      <p:sp>
        <p:nvSpPr>
          <p:cNvPr id="3" name="Szövegdoboz 2">
            <a:extLst>
              <a:ext uri="{FF2B5EF4-FFF2-40B4-BE49-F238E27FC236}">
                <a16:creationId xmlns:a16="http://schemas.microsoft.com/office/drawing/2014/main" id="{3695E729-08B3-3DCC-77CE-4BE745658212}"/>
              </a:ext>
            </a:extLst>
          </p:cNvPr>
          <p:cNvSpPr txBox="1"/>
          <p:nvPr/>
        </p:nvSpPr>
        <p:spPr>
          <a:xfrm>
            <a:off x="6715978" y="332081"/>
            <a:ext cx="502012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2000" i="1">
                <a:solidFill>
                  <a:srgbClr val="C00000"/>
                </a:solidFill>
                <a:ea typeface="Calibri"/>
                <a:cs typeface="Calibri"/>
              </a:rPr>
              <a:t>„amit ma elteszel, azt nézheted meg holnap...”</a:t>
            </a:r>
            <a:endParaRPr lang="hu-HU"/>
          </a:p>
        </p:txBody>
      </p:sp>
      <p:sp>
        <p:nvSpPr>
          <p:cNvPr id="5" name="Dia számának helye 4"/>
          <p:cNvSpPr>
            <a:spLocks noGrp="1"/>
          </p:cNvSpPr>
          <p:nvPr>
            <p:ph type="sldNum" sz="quarter" idx="12"/>
          </p:nvPr>
        </p:nvSpPr>
        <p:spPr/>
        <p:txBody>
          <a:bodyPr/>
          <a:lstStyle/>
          <a:p>
            <a:fld id="{48B942F4-7C9B-445F-A07F-288174DF386B}" type="slidenum">
              <a:rPr lang="hu-HU" smtClean="0"/>
              <a:t>7</a:t>
            </a:fld>
            <a:endParaRPr lang="hu-HU"/>
          </a:p>
        </p:txBody>
      </p:sp>
    </p:spTree>
    <p:extLst>
      <p:ext uri="{BB962C8B-B14F-4D97-AF65-F5344CB8AC3E}">
        <p14:creationId xmlns:p14="http://schemas.microsoft.com/office/powerpoint/2010/main" val="3531433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artalom helye 8"/>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1825625"/>
            <a:ext cx="6515100" cy="4351338"/>
          </a:xfrm>
        </p:spPr>
      </p:pic>
      <p:pic>
        <p:nvPicPr>
          <p:cNvPr id="4" name="Tartalom hely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zövegdoboz 1">
            <a:extLst>
              <a:ext uri="{FF2B5EF4-FFF2-40B4-BE49-F238E27FC236}">
                <a16:creationId xmlns:a16="http://schemas.microsoft.com/office/drawing/2014/main" id="{7861769F-AE56-4B1F-5836-AD57E1EC33CD}"/>
              </a:ext>
            </a:extLst>
          </p:cNvPr>
          <p:cNvSpPr txBox="1"/>
          <p:nvPr/>
        </p:nvSpPr>
        <p:spPr>
          <a:xfrm>
            <a:off x="514604" y="270219"/>
            <a:ext cx="3536188"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3000" b="1" i="1">
                <a:latin typeface="Calibri"/>
                <a:cs typeface="Calibri"/>
              </a:rPr>
              <a:t>Digitális megőrzés 1.</a:t>
            </a:r>
            <a:endParaRPr lang="hu-HU" sz="3000" i="1">
              <a:latin typeface="Calibri"/>
              <a:cs typeface="Calibri"/>
            </a:endParaRPr>
          </a:p>
        </p:txBody>
      </p:sp>
      <p:sp>
        <p:nvSpPr>
          <p:cNvPr id="3" name="Szövegdoboz 2">
            <a:extLst>
              <a:ext uri="{FF2B5EF4-FFF2-40B4-BE49-F238E27FC236}">
                <a16:creationId xmlns:a16="http://schemas.microsoft.com/office/drawing/2014/main" id="{F8481234-90BF-0AEC-7425-4C5A8A18F0E2}"/>
              </a:ext>
            </a:extLst>
          </p:cNvPr>
          <p:cNvSpPr txBox="1"/>
          <p:nvPr/>
        </p:nvSpPr>
        <p:spPr>
          <a:xfrm>
            <a:off x="514604" y="1094436"/>
            <a:ext cx="11079988" cy="41703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58775" indent="-358775">
              <a:spcBef>
                <a:spcPts val="1000"/>
              </a:spcBef>
              <a:buFont typeface="Wingdings"/>
              <a:buChar char="q"/>
            </a:pPr>
            <a:r>
              <a:rPr lang="hu-HU" sz="2000">
                <a:cs typeface="Arial"/>
              </a:rPr>
              <a:t>Csalóka az internet abszolút </a:t>
            </a:r>
            <a:r>
              <a:rPr lang="hu-HU" sz="2000" err="1">
                <a:cs typeface="Arial"/>
              </a:rPr>
              <a:t>jelenidejűsége</a:t>
            </a:r>
            <a:r>
              <a:rPr lang="hu-HU" sz="2000">
                <a:cs typeface="Arial"/>
              </a:rPr>
              <a:t>, nem is tudatosul, hogy ami ma napi rutinnal elérhető, lehet, holnap már nem lesz ott.</a:t>
            </a:r>
            <a:r>
              <a:rPr lang="en-US" sz="2000">
                <a:cs typeface="Arial"/>
              </a:rPr>
              <a:t>​</a:t>
            </a:r>
            <a:endParaRPr lang="hu-HU">
              <a:cs typeface="Calibri" panose="020F0502020204030204"/>
            </a:endParaRPr>
          </a:p>
          <a:p>
            <a:pPr marL="881380" lvl="1" indent="-342900">
              <a:spcBef>
                <a:spcPts val="500"/>
              </a:spcBef>
              <a:buFont typeface="Wingdings"/>
              <a:buChar char="Ø"/>
            </a:pPr>
            <a:r>
              <a:rPr lang="hu-HU" sz="2000" i="1">
                <a:cs typeface="Arial"/>
              </a:rPr>
              <a:t>Ma már mindenkinek lehet személyes emléke ilyen eltűnésekre, elég utalni az első magyar meghatározó internetes újságra, az </a:t>
            </a:r>
            <a:r>
              <a:rPr lang="hu-HU" sz="2000" i="1" err="1">
                <a:cs typeface="Arial"/>
              </a:rPr>
              <a:t>iNteRNeTTo-ra</a:t>
            </a:r>
            <a:r>
              <a:rPr lang="hu-HU" sz="2000" i="1">
                <a:cs typeface="Arial"/>
              </a:rPr>
              <a:t>, az </a:t>
            </a:r>
            <a:r>
              <a:rPr lang="hu-HU" sz="2000" i="1" err="1">
                <a:cs typeface="Arial"/>
              </a:rPr>
              <a:t>iWiW</a:t>
            </a:r>
            <a:r>
              <a:rPr lang="hu-HU" sz="2000" i="1">
                <a:cs typeface="Arial"/>
              </a:rPr>
              <a:t> közösségi platformra, a közpénzes Nagy Könyv projektre, az átszervezett intézmények honlapjaira stb.</a:t>
            </a:r>
            <a:r>
              <a:rPr lang="en-US" sz="2000">
                <a:cs typeface="Arial"/>
              </a:rPr>
              <a:t>​</a:t>
            </a:r>
          </a:p>
          <a:p>
            <a:pPr marL="881380" lvl="1" indent="-342900">
              <a:spcBef>
                <a:spcPts val="500"/>
              </a:spcBef>
              <a:buFont typeface="Wingdings"/>
              <a:buChar char="Ø"/>
            </a:pPr>
            <a:r>
              <a:rPr lang="hu-HU" sz="2000" i="1">
                <a:cs typeface="Arial"/>
              </a:rPr>
              <a:t>A digitális világ az élet minden szegmensét áthatja, de az interneten tárolt és azon keresztül közvetített kultúra sokkal változékonyabb és tünékenyebb, mint a korábbi papíralapú.</a:t>
            </a:r>
            <a:r>
              <a:rPr lang="en-US" sz="2000">
                <a:cs typeface="Arial"/>
              </a:rPr>
              <a:t>​</a:t>
            </a:r>
          </a:p>
          <a:p>
            <a:pPr marL="358775" indent="-358775">
              <a:spcBef>
                <a:spcPts val="1000"/>
              </a:spcBef>
              <a:buFont typeface="Wingdings"/>
              <a:buChar char="q"/>
            </a:pPr>
            <a:r>
              <a:rPr lang="hu-HU" sz="2000" err="1">
                <a:cs typeface="Arial"/>
              </a:rPr>
              <a:t>Elveszhet</a:t>
            </a:r>
            <a:r>
              <a:rPr lang="hu-HU" sz="2000">
                <a:cs typeface="Arial"/>
              </a:rPr>
              <a:t> a jelenre vonatkozó források nagy része, de a linkek romlása (link </a:t>
            </a:r>
            <a:r>
              <a:rPr lang="hu-HU" sz="2000" err="1">
                <a:cs typeface="Arial"/>
              </a:rPr>
              <a:t>rot</a:t>
            </a:r>
            <a:r>
              <a:rPr lang="hu-HU" sz="2000">
                <a:cs typeface="Arial"/>
              </a:rPr>
              <a:t>) és a mögöttük levő tartalom megváltozása (</a:t>
            </a:r>
            <a:r>
              <a:rPr lang="hu-HU" sz="2000" err="1">
                <a:cs typeface="Arial"/>
              </a:rPr>
              <a:t>content</a:t>
            </a:r>
            <a:r>
              <a:rPr lang="hu-HU" sz="2000">
                <a:cs typeface="Arial"/>
              </a:rPr>
              <a:t> </a:t>
            </a:r>
            <a:r>
              <a:rPr lang="hu-HU" sz="2000" err="1">
                <a:cs typeface="Arial"/>
              </a:rPr>
              <a:t>drift</a:t>
            </a:r>
            <a:r>
              <a:rPr lang="hu-HU" sz="2000">
                <a:cs typeface="Arial"/>
              </a:rPr>
              <a:t>) megbízhatatlanná teszi az internet szerepét az oktatásban vagy a tudományos életben is.</a:t>
            </a:r>
            <a:r>
              <a:rPr lang="en-US" sz="2000">
                <a:cs typeface="Arial"/>
              </a:rPr>
              <a:t>​</a:t>
            </a:r>
          </a:p>
          <a:p>
            <a:pPr marL="358775" indent="-358775">
              <a:spcBef>
                <a:spcPts val="1000"/>
              </a:spcBef>
              <a:buFont typeface="Wingdings"/>
              <a:buChar char="q"/>
            </a:pPr>
            <a:r>
              <a:rPr lang="hu-HU" sz="2000">
                <a:cs typeface="Arial"/>
              </a:rPr>
              <a:t>Mára már kialakult az internetes tartalmak típus szerinti archiválása, de inkább egymást kiegészítve, semmint általános igénnyel.</a:t>
            </a:r>
            <a:r>
              <a:rPr lang="en-US" sz="2000">
                <a:cs typeface="Arial"/>
              </a:rPr>
              <a:t>​</a:t>
            </a:r>
          </a:p>
        </p:txBody>
      </p:sp>
      <p:sp>
        <p:nvSpPr>
          <p:cNvPr id="6" name="Dia számának helye 5"/>
          <p:cNvSpPr>
            <a:spLocks noGrp="1"/>
          </p:cNvSpPr>
          <p:nvPr>
            <p:ph type="sldNum" sz="quarter" idx="12"/>
          </p:nvPr>
        </p:nvSpPr>
        <p:spPr/>
        <p:txBody>
          <a:bodyPr/>
          <a:lstStyle/>
          <a:p>
            <a:fld id="{48B942F4-7C9B-445F-A07F-288174DF386B}" type="slidenum">
              <a:rPr lang="hu-HU" smtClean="0"/>
              <a:t>8</a:t>
            </a:fld>
            <a:endParaRPr lang="hu-HU"/>
          </a:p>
        </p:txBody>
      </p:sp>
    </p:spTree>
    <p:extLst>
      <p:ext uri="{BB962C8B-B14F-4D97-AF65-F5344CB8AC3E}">
        <p14:creationId xmlns:p14="http://schemas.microsoft.com/office/powerpoint/2010/main" val="3197108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artalom helye 8"/>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1825625"/>
            <a:ext cx="6515100" cy="4351338"/>
          </a:xfrm>
        </p:spPr>
      </p:pic>
      <p:pic>
        <p:nvPicPr>
          <p:cNvPr id="4" name="Tartalom hely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zövegdoboz 1">
            <a:extLst>
              <a:ext uri="{FF2B5EF4-FFF2-40B4-BE49-F238E27FC236}">
                <a16:creationId xmlns:a16="http://schemas.microsoft.com/office/drawing/2014/main" id="{F16FDAD1-C164-4365-6B4E-E535D9B372D5}"/>
              </a:ext>
            </a:extLst>
          </p:cNvPr>
          <p:cNvSpPr txBox="1"/>
          <p:nvPr/>
        </p:nvSpPr>
        <p:spPr>
          <a:xfrm>
            <a:off x="533472" y="246222"/>
            <a:ext cx="3508175"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3000" b="1" i="1">
                <a:cs typeface="Calibri"/>
              </a:rPr>
              <a:t>Digitális megőrzés 2.</a:t>
            </a:r>
            <a:endParaRPr lang="hu-HU" i="1"/>
          </a:p>
        </p:txBody>
      </p:sp>
      <p:sp>
        <p:nvSpPr>
          <p:cNvPr id="3" name="Szövegdoboz 2">
            <a:extLst>
              <a:ext uri="{FF2B5EF4-FFF2-40B4-BE49-F238E27FC236}">
                <a16:creationId xmlns:a16="http://schemas.microsoft.com/office/drawing/2014/main" id="{002AA71B-1104-4ED1-71CD-4BDCED72F884}"/>
              </a:ext>
            </a:extLst>
          </p:cNvPr>
          <p:cNvSpPr txBox="1"/>
          <p:nvPr/>
        </p:nvSpPr>
        <p:spPr>
          <a:xfrm>
            <a:off x="533472" y="1030402"/>
            <a:ext cx="5208960" cy="38625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Bef>
                <a:spcPts val="1000"/>
              </a:spcBef>
              <a:buFont typeface="Wingdings"/>
              <a:buChar char="q"/>
            </a:pPr>
            <a:r>
              <a:rPr lang="hu-HU" sz="2000">
                <a:cs typeface="Arial"/>
              </a:rPr>
              <a:t>Adott esetben nem kell mindent archiválni, mert lehet, hogy egyszerűbb egy dokumentumot újra digitalizálni.</a:t>
            </a:r>
            <a:r>
              <a:rPr lang="en-US" sz="2000">
                <a:cs typeface="Arial"/>
              </a:rPr>
              <a:t>​</a:t>
            </a:r>
            <a:endParaRPr lang="hu-HU">
              <a:cs typeface="Calibri" panose="020F0502020204030204"/>
            </a:endParaRPr>
          </a:p>
          <a:p>
            <a:pPr marL="342900" indent="-342900">
              <a:spcBef>
                <a:spcPts val="1000"/>
              </a:spcBef>
              <a:buFont typeface="Wingdings"/>
              <a:buChar char="q"/>
            </a:pPr>
            <a:r>
              <a:rPr lang="hu-HU" sz="2000">
                <a:cs typeface="Arial"/>
              </a:rPr>
              <a:t>Egy intézményi </a:t>
            </a:r>
            <a:r>
              <a:rPr lang="hu-HU" sz="2000" err="1">
                <a:cs typeface="Arial"/>
              </a:rPr>
              <a:t>repozitórium</a:t>
            </a:r>
            <a:r>
              <a:rPr lang="hu-HU" sz="2000">
                <a:cs typeface="Arial"/>
              </a:rPr>
              <a:t> esetében biztosított a hosszú távú megőrzés.</a:t>
            </a:r>
            <a:r>
              <a:rPr lang="en-US" sz="2000">
                <a:cs typeface="Arial"/>
              </a:rPr>
              <a:t>​</a:t>
            </a:r>
          </a:p>
          <a:p>
            <a:pPr marL="342900" indent="-342900">
              <a:spcBef>
                <a:spcPts val="1000"/>
              </a:spcBef>
              <a:buFont typeface="Wingdings"/>
              <a:buChar char="q"/>
            </a:pPr>
            <a:r>
              <a:rPr lang="hu-HU" sz="2000">
                <a:cs typeface="Arial"/>
              </a:rPr>
              <a:t>Más technológiát kíván egy egyedi dokumentumkezelés,</a:t>
            </a:r>
            <a:r>
              <a:rPr lang="hu-HU" sz="2000">
                <a:solidFill>
                  <a:srgbClr val="0033CC"/>
                </a:solidFill>
                <a:cs typeface="Arial"/>
              </a:rPr>
              <a:t>*</a:t>
            </a:r>
            <a:r>
              <a:rPr lang="hu-HU" sz="2000">
                <a:cs typeface="Arial"/>
              </a:rPr>
              <a:t> mint a tömeges webarchiválás.</a:t>
            </a:r>
            <a:r>
              <a:rPr lang="en-US" sz="2000">
                <a:cs typeface="Arial"/>
              </a:rPr>
              <a:t>​</a:t>
            </a:r>
          </a:p>
          <a:p>
            <a:pPr marL="342900" indent="-342900">
              <a:spcBef>
                <a:spcPts val="1000"/>
              </a:spcBef>
              <a:buFont typeface="Wingdings"/>
              <a:buChar char="q"/>
            </a:pPr>
            <a:r>
              <a:rPr lang="hu-HU" sz="2000">
                <a:cs typeface="Arial"/>
              </a:rPr>
              <a:t>Mindennek megvan az előnye, hátránya vagy korlátja, egymást kiegészítve áll össze egésszé.</a:t>
            </a:r>
            <a:r>
              <a:rPr lang="en-US" sz="2000">
                <a:cs typeface="Arial"/>
              </a:rPr>
              <a:t>​</a:t>
            </a:r>
          </a:p>
        </p:txBody>
      </p:sp>
      <p:pic>
        <p:nvPicPr>
          <p:cNvPr id="5" name="Kép 4" descr="A képen szöveg, Betűtípus látható&#10;&#10;Automatikusan generált leírás">
            <a:extLst>
              <a:ext uri="{FF2B5EF4-FFF2-40B4-BE49-F238E27FC236}">
                <a16:creationId xmlns:a16="http://schemas.microsoft.com/office/drawing/2014/main" id="{F477BAD8-EB5F-4431-87C5-988033353B9F}"/>
              </a:ext>
            </a:extLst>
          </p:cNvPr>
          <p:cNvPicPr>
            <a:picLocks noChangeAspect="1"/>
          </p:cNvPicPr>
          <p:nvPr/>
        </p:nvPicPr>
        <p:blipFill>
          <a:blip r:embed="rId4"/>
          <a:stretch>
            <a:fillRect/>
          </a:stretch>
        </p:blipFill>
        <p:spPr>
          <a:xfrm>
            <a:off x="5920740" y="1030402"/>
            <a:ext cx="6092952" cy="4816687"/>
          </a:xfrm>
          <a:prstGeom prst="rect">
            <a:avLst/>
          </a:prstGeom>
        </p:spPr>
      </p:pic>
      <p:sp>
        <p:nvSpPr>
          <p:cNvPr id="6" name="Szövegdoboz 5">
            <a:extLst>
              <a:ext uri="{FF2B5EF4-FFF2-40B4-BE49-F238E27FC236}">
                <a16:creationId xmlns:a16="http://schemas.microsoft.com/office/drawing/2014/main" id="{0CC55137-D616-F5E8-68CA-5CED35C4A2A7}"/>
              </a:ext>
            </a:extLst>
          </p:cNvPr>
          <p:cNvSpPr txBox="1"/>
          <p:nvPr/>
        </p:nvSpPr>
        <p:spPr>
          <a:xfrm>
            <a:off x="533473" y="5400179"/>
            <a:ext cx="487868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hu-HU" sz="1600">
                <a:solidFill>
                  <a:srgbClr val="0033CC"/>
                </a:solidFill>
              </a:rPr>
              <a:t>* A</a:t>
            </a:r>
            <a:r>
              <a:rPr lang="hu-HU" sz="1600" i="1">
                <a:solidFill>
                  <a:srgbClr val="0033CC"/>
                </a:solidFill>
              </a:rPr>
              <a:t> harmadik töredéknél ne csak könyvekre, periodikákra gondoljunk, hanem mindenféle digitálisan született és online terjesztett egyedi dokumentumra.</a:t>
            </a:r>
            <a:endParaRPr lang="hu-HU"/>
          </a:p>
        </p:txBody>
      </p:sp>
      <p:sp>
        <p:nvSpPr>
          <p:cNvPr id="15" name="Dia számának helye 14"/>
          <p:cNvSpPr>
            <a:spLocks noGrp="1"/>
          </p:cNvSpPr>
          <p:nvPr>
            <p:ph type="sldNum" sz="quarter" idx="12"/>
          </p:nvPr>
        </p:nvSpPr>
        <p:spPr/>
        <p:txBody>
          <a:bodyPr/>
          <a:lstStyle/>
          <a:p>
            <a:fld id="{48B942F4-7C9B-445F-A07F-288174DF386B}" type="slidenum">
              <a:rPr lang="hu-HU" smtClean="0"/>
              <a:t>9</a:t>
            </a:fld>
            <a:endParaRPr lang="hu-HU"/>
          </a:p>
        </p:txBody>
      </p:sp>
    </p:spTree>
    <p:extLst>
      <p:ext uri="{BB962C8B-B14F-4D97-AF65-F5344CB8AC3E}">
        <p14:creationId xmlns:p14="http://schemas.microsoft.com/office/powerpoint/2010/main" val="3721093050"/>
      </p:ext>
    </p:extLst>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um" ma:contentTypeID="0x010100FE1845AA0062EF4580691E99FF268867" ma:contentTypeVersion="14" ma:contentTypeDescription="Új dokumentum létrehozása." ma:contentTypeScope="" ma:versionID="8e3983b5e56011d2bc6239a35c3710f3">
  <xsd:schema xmlns:xsd="http://www.w3.org/2001/XMLSchema" xmlns:xs="http://www.w3.org/2001/XMLSchema" xmlns:p="http://schemas.microsoft.com/office/2006/metadata/properties" xmlns:ns3="d8d329d0-99a8-4b8d-affd-a2a0f65b10fe" xmlns:ns4="a4b7072c-320c-4af8-b11c-c2f2583c4058" targetNamespace="http://schemas.microsoft.com/office/2006/metadata/properties" ma:root="true" ma:fieldsID="d7fab28fd11b866a459782bcd6106bbe" ns3:_="" ns4:_="">
    <xsd:import namespace="d8d329d0-99a8-4b8d-affd-a2a0f65b10fe"/>
    <xsd:import namespace="a4b7072c-320c-4af8-b11c-c2f2583c4058"/>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d329d0-99a8-4b8d-affd-a2a0f65b10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4b7072c-320c-4af8-b11c-c2f2583c4058" elementFormDefault="qualified">
    <xsd:import namespace="http://schemas.microsoft.com/office/2006/documentManagement/types"/>
    <xsd:import namespace="http://schemas.microsoft.com/office/infopath/2007/PartnerControls"/>
    <xsd:element name="SharedWithUsers" ma:index="10" nillable="true" ma:displayName="Résztvevők"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Megosztva részletekkel" ma:internalName="SharedWithDetails" ma:readOnly="true">
      <xsd:simpleType>
        <xsd:restriction base="dms:Note">
          <xsd:maxLength value="255"/>
        </xsd:restriction>
      </xsd:simpleType>
    </xsd:element>
    <xsd:element name="SharingHintHash" ma:index="12" nillable="true" ma:displayName="Megosztási tipp kivonata"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artalomtípus"/>
        <xsd:element ref="dc:title" minOccurs="0" maxOccurs="1" ma:index="4" ma:displayName="Cím"/>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AD5C5B2-F8F8-4E06-AF3F-1AC627F1E39D}">
  <ds:schemaRefs>
    <ds:schemaRef ds:uri="a4b7072c-320c-4af8-b11c-c2f2583c4058"/>
    <ds:schemaRef ds:uri="d8d329d0-99a8-4b8d-affd-a2a0f65b10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7EC6D0C-E360-47DF-9804-90B13231E59B}">
  <ds:schemaRefs>
    <ds:schemaRef ds:uri="http://schemas.microsoft.com/sharepoint/v3/contenttype/forms"/>
  </ds:schemaRefs>
</ds:datastoreItem>
</file>

<file path=customXml/itemProps3.xml><?xml version="1.0" encoding="utf-8"?>
<ds:datastoreItem xmlns:ds="http://schemas.openxmlformats.org/officeDocument/2006/customXml" ds:itemID="{DE3EAF31-5C58-49E6-9613-790C083D8942}">
  <ds:schemaRefs>
    <ds:schemaRef ds:uri="a4b7072c-320c-4af8-b11c-c2f2583c4058"/>
    <ds:schemaRef ds:uri="d8d329d0-99a8-4b8d-affd-a2a0f65b10f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Szélesvásznú</PresentationFormat>
  <Slides>36</Slides>
  <Notes>0</Notes>
  <HiddenSlides>0</HiddenSlides>
  <ScaleCrop>false</ScaleCrop>
  <HeadingPairs>
    <vt:vector size="4" baseType="variant">
      <vt:variant>
        <vt:lpstr>Téma</vt:lpstr>
      </vt:variant>
      <vt:variant>
        <vt:i4>1</vt:i4>
      </vt:variant>
      <vt:variant>
        <vt:lpstr>Diacímek</vt:lpstr>
      </vt:variant>
      <vt:variant>
        <vt:i4>36</vt:i4>
      </vt:variant>
    </vt:vector>
  </HeadingPairs>
  <TitlesOfParts>
    <vt:vector size="37" baseType="lpstr">
      <vt:lpstr>Office-téma</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user</dc:creator>
  <cp:revision>71</cp:revision>
  <dcterms:created xsi:type="dcterms:W3CDTF">2021-04-22T08:34:32Z</dcterms:created>
  <dcterms:modified xsi:type="dcterms:W3CDTF">2023-11-10T13:05:21Z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0x010100FE1845AA0062EF4580691E99FF268867</vt:lpwstr>
  </property>
</Properties>
</file>