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9"/>
  </p:notesMasterIdLst>
  <p:sldIdLst>
    <p:sldId id="504" r:id="rId4"/>
    <p:sldId id="256" r:id="rId5"/>
    <p:sldId id="496" r:id="rId6"/>
    <p:sldId id="503" r:id="rId7"/>
    <p:sldId id="506" r:id="rId8"/>
    <p:sldId id="434" r:id="rId9"/>
    <p:sldId id="263" r:id="rId10"/>
    <p:sldId id="409" r:id="rId11"/>
    <p:sldId id="462" r:id="rId12"/>
    <p:sldId id="444" r:id="rId13"/>
    <p:sldId id="473" r:id="rId14"/>
    <p:sldId id="469" r:id="rId15"/>
    <p:sldId id="377" r:id="rId16"/>
    <p:sldId id="499" r:id="rId17"/>
    <p:sldId id="435" r:id="rId18"/>
    <p:sldId id="437" r:id="rId19"/>
    <p:sldId id="457" r:id="rId20"/>
    <p:sldId id="426" r:id="rId21"/>
    <p:sldId id="427" r:id="rId22"/>
    <p:sldId id="429" r:id="rId23"/>
    <p:sldId id="470" r:id="rId24"/>
    <p:sldId id="477" r:id="rId25"/>
    <p:sldId id="489" r:id="rId26"/>
    <p:sldId id="472" r:id="rId27"/>
    <p:sldId id="505" r:id="rId2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A40"/>
    <a:srgbClr val="00689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08" y="-9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12B075-9384-4535-89F5-4804858EF040}" type="doc">
      <dgm:prSet loTypeId="urn:microsoft.com/office/officeart/2009/3/layout/SubStepProcess" loCatId="process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9B302027-F132-4A18-A0AC-2911C8461C09}">
      <dgm:prSet phldrT="[Text]"/>
      <dgm:spPr>
        <a:solidFill>
          <a:srgbClr val="8CBC3A"/>
        </a:solidFill>
      </dgm:spPr>
      <dgm:t>
        <a:bodyPr/>
        <a:lstStyle/>
        <a:p>
          <a:r>
            <a:rPr lang="en-US" dirty="0"/>
            <a:t>2009</a:t>
          </a:r>
        </a:p>
      </dgm:t>
    </dgm:pt>
    <dgm:pt modelId="{BEBBC9F1-F762-45F1-941E-447A239EE4A2}" type="parTrans" cxnId="{55731A4E-8C19-4BE3-A890-E30097B92DE0}">
      <dgm:prSet/>
      <dgm:spPr/>
      <dgm:t>
        <a:bodyPr/>
        <a:lstStyle/>
        <a:p>
          <a:endParaRPr lang="en-US"/>
        </a:p>
      </dgm:t>
    </dgm:pt>
    <dgm:pt modelId="{4927C23D-428D-46BA-95CC-8B371176C0D9}" type="sibTrans" cxnId="{55731A4E-8C19-4BE3-A890-E30097B92DE0}">
      <dgm:prSet/>
      <dgm:spPr/>
      <dgm:t>
        <a:bodyPr/>
        <a:lstStyle/>
        <a:p>
          <a:endParaRPr lang="en-US"/>
        </a:p>
      </dgm:t>
    </dgm:pt>
    <dgm:pt modelId="{03738802-3F4C-4216-BAFC-013EA16082BF}">
      <dgm:prSet phldrT="[Text]"/>
      <dgm:spPr>
        <a:solidFill>
          <a:srgbClr val="8CBC3A"/>
        </a:solidFill>
      </dgm:spPr>
      <dgm:t>
        <a:bodyPr/>
        <a:lstStyle/>
        <a:p>
          <a:r>
            <a:rPr lang="en-US" dirty="0"/>
            <a:t>2015</a:t>
          </a:r>
        </a:p>
      </dgm:t>
    </dgm:pt>
    <dgm:pt modelId="{CEBD56CA-FC7F-4769-BC02-3FCD7E81B938}" type="parTrans" cxnId="{B99C9219-9FCE-4C03-9802-99816A4BC55E}">
      <dgm:prSet/>
      <dgm:spPr/>
      <dgm:t>
        <a:bodyPr/>
        <a:lstStyle/>
        <a:p>
          <a:endParaRPr lang="en-US"/>
        </a:p>
      </dgm:t>
    </dgm:pt>
    <dgm:pt modelId="{8AE178AF-F7AD-49AF-96E4-40D2F2EC4F95}" type="sibTrans" cxnId="{B99C9219-9FCE-4C03-9802-99816A4BC55E}">
      <dgm:prSet/>
      <dgm:spPr/>
      <dgm:t>
        <a:bodyPr/>
        <a:lstStyle/>
        <a:p>
          <a:endParaRPr lang="en-US"/>
        </a:p>
      </dgm:t>
    </dgm:pt>
    <dgm:pt modelId="{8F347364-CB7D-4021-97A4-2ADE43778032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2016</a:t>
          </a:r>
        </a:p>
      </dgm:t>
    </dgm:pt>
    <dgm:pt modelId="{FA5D82B4-966C-4CED-91F8-A8AD7393E9CF}" type="parTrans" cxnId="{5A23486F-8348-4782-9101-310D23233996}">
      <dgm:prSet/>
      <dgm:spPr/>
      <dgm:t>
        <a:bodyPr/>
        <a:lstStyle/>
        <a:p>
          <a:endParaRPr lang="en-US"/>
        </a:p>
      </dgm:t>
    </dgm:pt>
    <dgm:pt modelId="{6E89367F-5780-4052-825B-E45D634E14A7}" type="sibTrans" cxnId="{5A23486F-8348-4782-9101-310D23233996}">
      <dgm:prSet/>
      <dgm:spPr/>
      <dgm:t>
        <a:bodyPr/>
        <a:lstStyle/>
        <a:p>
          <a:endParaRPr lang="en-US"/>
        </a:p>
      </dgm:t>
    </dgm:pt>
    <dgm:pt modelId="{09682CEC-1783-4EA9-95A3-DEA62CEFB985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2017</a:t>
          </a:r>
        </a:p>
      </dgm:t>
    </dgm:pt>
    <dgm:pt modelId="{3CA04695-1367-4F7C-B387-36EB81811A05}" type="parTrans" cxnId="{A380C243-E82F-401A-9381-34CFD761D339}">
      <dgm:prSet/>
      <dgm:spPr/>
      <dgm:t>
        <a:bodyPr/>
        <a:lstStyle/>
        <a:p>
          <a:endParaRPr lang="en-US"/>
        </a:p>
      </dgm:t>
    </dgm:pt>
    <dgm:pt modelId="{68978F17-48FD-40B9-8161-775436F58E22}" type="sibTrans" cxnId="{A380C243-E82F-401A-9381-34CFD761D339}">
      <dgm:prSet/>
      <dgm:spPr/>
      <dgm:t>
        <a:bodyPr/>
        <a:lstStyle/>
        <a:p>
          <a:endParaRPr lang="en-US"/>
        </a:p>
      </dgm:t>
    </dgm:pt>
    <dgm:pt modelId="{1DEB7F5F-8528-4F80-85B6-84C1F39B6F61}">
      <dgm:prSet/>
      <dgm:spPr>
        <a:solidFill>
          <a:srgbClr val="8CBC3A"/>
        </a:solidFill>
      </dgm:spPr>
      <dgm:t>
        <a:bodyPr/>
        <a:lstStyle/>
        <a:p>
          <a:r>
            <a:rPr lang="en-US" dirty="0"/>
            <a:t>2005</a:t>
          </a:r>
        </a:p>
      </dgm:t>
    </dgm:pt>
    <dgm:pt modelId="{A1FCCB42-71E3-4730-BA7E-AD7EA2054F3C}" type="parTrans" cxnId="{2CC037D3-3AE0-45F8-B7B0-E89EF43B74D8}">
      <dgm:prSet/>
      <dgm:spPr/>
      <dgm:t>
        <a:bodyPr/>
        <a:lstStyle/>
        <a:p>
          <a:endParaRPr lang="en-US"/>
        </a:p>
      </dgm:t>
    </dgm:pt>
    <dgm:pt modelId="{DFB010E9-C969-4D0B-B4B0-D35947929848}" type="sibTrans" cxnId="{2CC037D3-3AE0-45F8-B7B0-E89EF43B74D8}">
      <dgm:prSet/>
      <dgm:spPr/>
      <dgm:t>
        <a:bodyPr/>
        <a:lstStyle/>
        <a:p>
          <a:endParaRPr lang="en-US"/>
        </a:p>
      </dgm:t>
    </dgm:pt>
    <dgm:pt modelId="{207327B5-4A82-4881-A61D-1AFFE7A65F84}">
      <dgm:prSet custT="1"/>
      <dgm:spPr>
        <a:solidFill>
          <a:srgbClr val="8CBC3A"/>
        </a:solidFill>
      </dgm:spPr>
      <dgm:t>
        <a:bodyPr/>
        <a:lstStyle/>
        <a:p>
          <a:r>
            <a:rPr lang="en-US" sz="3500" dirty="0"/>
            <a:t>2018</a:t>
          </a:r>
        </a:p>
      </dgm:t>
    </dgm:pt>
    <dgm:pt modelId="{40B5C11C-B4F3-4EE2-9E2F-C09D7C18E4A5}" type="parTrans" cxnId="{E88432C7-918A-467A-8594-65210F231CA4}">
      <dgm:prSet/>
      <dgm:spPr/>
      <dgm:t>
        <a:bodyPr/>
        <a:lstStyle/>
        <a:p>
          <a:endParaRPr lang="en-US"/>
        </a:p>
      </dgm:t>
    </dgm:pt>
    <dgm:pt modelId="{758F2CF0-1FF2-46DB-BE4B-18C7A7139A09}" type="sibTrans" cxnId="{E88432C7-918A-467A-8594-65210F231CA4}">
      <dgm:prSet/>
      <dgm:spPr/>
      <dgm:t>
        <a:bodyPr/>
        <a:lstStyle/>
        <a:p>
          <a:endParaRPr lang="en-US"/>
        </a:p>
      </dgm:t>
    </dgm:pt>
    <dgm:pt modelId="{28ACEF5C-4FCE-402F-BF8E-50BA87A84C95}">
      <dgm:prSet/>
      <dgm:spPr>
        <a:solidFill>
          <a:srgbClr val="8CBC3A"/>
        </a:solidFill>
      </dgm:spPr>
      <dgm:t>
        <a:bodyPr/>
        <a:lstStyle/>
        <a:p>
          <a:r>
            <a:rPr lang="en-US" dirty="0"/>
            <a:t>2006</a:t>
          </a:r>
        </a:p>
      </dgm:t>
    </dgm:pt>
    <dgm:pt modelId="{CB1B193D-78A8-4945-9B3B-AFA4C628839F}" type="parTrans" cxnId="{B1EC6341-FC76-408A-A01C-EEF36833CEEC}">
      <dgm:prSet/>
      <dgm:spPr/>
      <dgm:t>
        <a:bodyPr/>
        <a:lstStyle/>
        <a:p>
          <a:endParaRPr lang="en-US"/>
        </a:p>
      </dgm:t>
    </dgm:pt>
    <dgm:pt modelId="{BE583E4A-0ABC-4577-B32D-7D03C052A76E}" type="sibTrans" cxnId="{B1EC6341-FC76-408A-A01C-EEF36833CEEC}">
      <dgm:prSet/>
      <dgm:spPr/>
      <dgm:t>
        <a:bodyPr/>
        <a:lstStyle/>
        <a:p>
          <a:endParaRPr lang="en-US"/>
        </a:p>
      </dgm:t>
    </dgm:pt>
    <dgm:pt modelId="{64380E82-A769-410C-A87A-3128F133A495}">
      <dgm:prSet custT="1"/>
      <dgm:spPr>
        <a:solidFill>
          <a:srgbClr val="8CBC3A"/>
        </a:solidFill>
      </dgm:spPr>
      <dgm:t>
        <a:bodyPr/>
        <a:lstStyle/>
        <a:p>
          <a:endParaRPr lang="en-US"/>
        </a:p>
      </dgm:t>
    </dgm:pt>
    <dgm:pt modelId="{07EB246D-28FE-4C9F-AC2D-09AAE118DD60}" type="parTrans" cxnId="{9E779FEE-227D-4BE4-8CCC-2D5628FAA67D}">
      <dgm:prSet/>
      <dgm:spPr/>
      <dgm:t>
        <a:bodyPr/>
        <a:lstStyle/>
        <a:p>
          <a:endParaRPr lang="en-US"/>
        </a:p>
      </dgm:t>
    </dgm:pt>
    <dgm:pt modelId="{50049A5D-5F8D-41AB-9829-0E4B9565FE15}" type="sibTrans" cxnId="{9E779FEE-227D-4BE4-8CCC-2D5628FAA67D}">
      <dgm:prSet/>
      <dgm:spPr/>
      <dgm:t>
        <a:bodyPr/>
        <a:lstStyle/>
        <a:p>
          <a:endParaRPr lang="en-US"/>
        </a:p>
      </dgm:t>
    </dgm:pt>
    <dgm:pt modelId="{A577A0F3-C1E7-4DB8-9B25-AECD9474BDC4}">
      <dgm:prSet/>
      <dgm:spPr>
        <a:solidFill>
          <a:srgbClr val="8CBC3A"/>
        </a:solidFill>
      </dgm:spPr>
      <dgm:t>
        <a:bodyPr/>
        <a:lstStyle/>
        <a:p>
          <a:endParaRPr lang="en-US"/>
        </a:p>
      </dgm:t>
    </dgm:pt>
    <dgm:pt modelId="{C20DB9AF-1999-4A7C-8D5A-776ADE27E481}" type="parTrans" cxnId="{8CC876F1-A211-48F3-8EA0-794CCFE83967}">
      <dgm:prSet/>
      <dgm:spPr/>
      <dgm:t>
        <a:bodyPr/>
        <a:lstStyle/>
        <a:p>
          <a:endParaRPr lang="en-US"/>
        </a:p>
      </dgm:t>
    </dgm:pt>
    <dgm:pt modelId="{9D57955E-BEE8-4E69-BC58-EFB8717ACB55}" type="sibTrans" cxnId="{8CC876F1-A211-48F3-8EA0-794CCFE83967}">
      <dgm:prSet/>
      <dgm:spPr/>
      <dgm:t>
        <a:bodyPr/>
        <a:lstStyle/>
        <a:p>
          <a:endParaRPr lang="en-US"/>
        </a:p>
      </dgm:t>
    </dgm:pt>
    <dgm:pt modelId="{C2EC3C70-6117-4793-859F-15EB392247B3}" type="pres">
      <dgm:prSet presAssocID="{AC12B075-9384-4535-89F5-4804858EF040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hu-HU"/>
        </a:p>
      </dgm:t>
    </dgm:pt>
    <dgm:pt modelId="{FAF893C0-315A-4B21-A084-699B8730F07F}" type="pres">
      <dgm:prSet presAssocID="{1DEB7F5F-8528-4F80-85B6-84C1F39B6F61}" presName="parTx1" presStyleLbl="node1" presStyleIdx="0" presStyleCnt="7" custScaleX="118171" custScaleY="120211" custLinFactNeighborX="-23422" custLinFactNeighborY="674"/>
      <dgm:spPr/>
      <dgm:t>
        <a:bodyPr/>
        <a:lstStyle/>
        <a:p>
          <a:endParaRPr lang="hu-HU"/>
        </a:p>
      </dgm:t>
    </dgm:pt>
    <dgm:pt modelId="{1B31AC4C-EB6B-4712-8498-85617B8C0F69}" type="pres">
      <dgm:prSet presAssocID="{28ACEF5C-4FCE-402F-BF8E-50BA87A84C95}" presName="parTx2" presStyleLbl="node1" presStyleIdx="1" presStyleCnt="7"/>
      <dgm:spPr/>
      <dgm:t>
        <a:bodyPr/>
        <a:lstStyle/>
        <a:p>
          <a:endParaRPr lang="hu-HU"/>
        </a:p>
      </dgm:t>
    </dgm:pt>
    <dgm:pt modelId="{BE74D5EB-3E04-449C-9023-CE6156DE43C7}" type="pres">
      <dgm:prSet presAssocID="{9B302027-F132-4A18-A0AC-2911C8461C09}" presName="parTx3" presStyleLbl="node1" presStyleIdx="2" presStyleCnt="7"/>
      <dgm:spPr/>
      <dgm:t>
        <a:bodyPr/>
        <a:lstStyle/>
        <a:p>
          <a:endParaRPr lang="hu-HU"/>
        </a:p>
      </dgm:t>
    </dgm:pt>
    <dgm:pt modelId="{40643030-B842-434C-B0C9-09FC843EC989}" type="pres">
      <dgm:prSet presAssocID="{03738802-3F4C-4216-BAFC-013EA16082BF}" presName="parTx4" presStyleLbl="node1" presStyleIdx="3" presStyleCnt="7"/>
      <dgm:spPr/>
      <dgm:t>
        <a:bodyPr/>
        <a:lstStyle/>
        <a:p>
          <a:endParaRPr lang="hu-HU"/>
        </a:p>
      </dgm:t>
    </dgm:pt>
    <dgm:pt modelId="{AF79E48B-800F-43F7-B015-BB21C380DE4C}" type="pres">
      <dgm:prSet presAssocID="{8F347364-CB7D-4021-97A4-2ADE43778032}" presName="parTx5" presStyleLbl="node1" presStyleIdx="4" presStyleCnt="7"/>
      <dgm:spPr/>
      <dgm:t>
        <a:bodyPr/>
        <a:lstStyle/>
        <a:p>
          <a:endParaRPr lang="hu-HU"/>
        </a:p>
      </dgm:t>
    </dgm:pt>
    <dgm:pt modelId="{CC4C1DE7-7678-4A93-B7A4-4AB337391E14}" type="pres">
      <dgm:prSet presAssocID="{09682CEC-1783-4EA9-95A3-DEA62CEFB985}" presName="parTx6" presStyleLbl="node1" presStyleIdx="5" presStyleCnt="7"/>
      <dgm:spPr/>
      <dgm:t>
        <a:bodyPr/>
        <a:lstStyle/>
        <a:p>
          <a:endParaRPr lang="hu-HU"/>
        </a:p>
      </dgm:t>
    </dgm:pt>
    <dgm:pt modelId="{329A9FB9-ADE2-4C67-8F2C-3556A1D6E061}" type="pres">
      <dgm:prSet presAssocID="{207327B5-4A82-4881-A61D-1AFFE7A65F84}" presName="parTx7" presStyleLbl="node1" presStyleIdx="6" presStyleCnt="7"/>
      <dgm:spPr/>
      <dgm:t>
        <a:bodyPr/>
        <a:lstStyle/>
        <a:p>
          <a:endParaRPr lang="hu-HU"/>
        </a:p>
      </dgm:t>
    </dgm:pt>
  </dgm:ptLst>
  <dgm:cxnLst>
    <dgm:cxn modelId="{9E779FEE-227D-4BE4-8CCC-2D5628FAA67D}" srcId="{AC12B075-9384-4535-89F5-4804858EF040}" destId="{64380E82-A769-410C-A87A-3128F133A495}" srcOrd="8" destOrd="0" parTransId="{07EB246D-28FE-4C9F-AC2D-09AAE118DD60}" sibTransId="{50049A5D-5F8D-41AB-9829-0E4B9565FE15}"/>
    <dgm:cxn modelId="{2CC037D3-3AE0-45F8-B7B0-E89EF43B74D8}" srcId="{AC12B075-9384-4535-89F5-4804858EF040}" destId="{1DEB7F5F-8528-4F80-85B6-84C1F39B6F61}" srcOrd="0" destOrd="0" parTransId="{A1FCCB42-71E3-4730-BA7E-AD7EA2054F3C}" sibTransId="{DFB010E9-C969-4D0B-B4B0-D35947929848}"/>
    <dgm:cxn modelId="{92D19B6E-8C8D-4098-809F-04D9FCD84A5D}" type="presOf" srcId="{03738802-3F4C-4216-BAFC-013EA16082BF}" destId="{40643030-B842-434C-B0C9-09FC843EC989}" srcOrd="0" destOrd="0" presId="urn:microsoft.com/office/officeart/2009/3/layout/SubStepProcess"/>
    <dgm:cxn modelId="{E88432C7-918A-467A-8594-65210F231CA4}" srcId="{AC12B075-9384-4535-89F5-4804858EF040}" destId="{207327B5-4A82-4881-A61D-1AFFE7A65F84}" srcOrd="6" destOrd="0" parTransId="{40B5C11C-B4F3-4EE2-9E2F-C09D7C18E4A5}" sibTransId="{758F2CF0-1FF2-46DB-BE4B-18C7A7139A09}"/>
    <dgm:cxn modelId="{B99C9219-9FCE-4C03-9802-99816A4BC55E}" srcId="{AC12B075-9384-4535-89F5-4804858EF040}" destId="{03738802-3F4C-4216-BAFC-013EA16082BF}" srcOrd="3" destOrd="0" parTransId="{CEBD56CA-FC7F-4769-BC02-3FCD7E81B938}" sibTransId="{8AE178AF-F7AD-49AF-96E4-40D2F2EC4F95}"/>
    <dgm:cxn modelId="{8DD64645-7456-4471-9C32-563688A4C40C}" type="presOf" srcId="{9B302027-F132-4A18-A0AC-2911C8461C09}" destId="{BE74D5EB-3E04-449C-9023-CE6156DE43C7}" srcOrd="0" destOrd="0" presId="urn:microsoft.com/office/officeart/2009/3/layout/SubStepProcess"/>
    <dgm:cxn modelId="{E4C96588-CC59-4810-9DE3-F6868C0E4629}" type="presOf" srcId="{1DEB7F5F-8528-4F80-85B6-84C1F39B6F61}" destId="{FAF893C0-315A-4B21-A084-699B8730F07F}" srcOrd="0" destOrd="0" presId="urn:microsoft.com/office/officeart/2009/3/layout/SubStepProcess"/>
    <dgm:cxn modelId="{874B1E9B-C3E5-4DE3-B787-F628C2AD3DE8}" type="presOf" srcId="{28ACEF5C-4FCE-402F-BF8E-50BA87A84C95}" destId="{1B31AC4C-EB6B-4712-8498-85617B8C0F69}" srcOrd="0" destOrd="0" presId="urn:microsoft.com/office/officeart/2009/3/layout/SubStepProcess"/>
    <dgm:cxn modelId="{8CC876F1-A211-48F3-8EA0-794CCFE83967}" srcId="{AC12B075-9384-4535-89F5-4804858EF040}" destId="{A577A0F3-C1E7-4DB8-9B25-AECD9474BDC4}" srcOrd="7" destOrd="0" parTransId="{C20DB9AF-1999-4A7C-8D5A-776ADE27E481}" sibTransId="{9D57955E-BEE8-4E69-BC58-EFB8717ACB55}"/>
    <dgm:cxn modelId="{34AE9B1B-FF71-41D7-8256-DD6F813DB92B}" type="presOf" srcId="{8F347364-CB7D-4021-97A4-2ADE43778032}" destId="{AF79E48B-800F-43F7-B015-BB21C380DE4C}" srcOrd="0" destOrd="0" presId="urn:microsoft.com/office/officeart/2009/3/layout/SubStepProcess"/>
    <dgm:cxn modelId="{55731A4E-8C19-4BE3-A890-E30097B92DE0}" srcId="{AC12B075-9384-4535-89F5-4804858EF040}" destId="{9B302027-F132-4A18-A0AC-2911C8461C09}" srcOrd="2" destOrd="0" parTransId="{BEBBC9F1-F762-45F1-941E-447A239EE4A2}" sibTransId="{4927C23D-428D-46BA-95CC-8B371176C0D9}"/>
    <dgm:cxn modelId="{5A23486F-8348-4782-9101-310D23233996}" srcId="{AC12B075-9384-4535-89F5-4804858EF040}" destId="{8F347364-CB7D-4021-97A4-2ADE43778032}" srcOrd="4" destOrd="0" parTransId="{FA5D82B4-966C-4CED-91F8-A8AD7393E9CF}" sibTransId="{6E89367F-5780-4052-825B-E45D634E14A7}"/>
    <dgm:cxn modelId="{A380C243-E82F-401A-9381-34CFD761D339}" srcId="{AC12B075-9384-4535-89F5-4804858EF040}" destId="{09682CEC-1783-4EA9-95A3-DEA62CEFB985}" srcOrd="5" destOrd="0" parTransId="{3CA04695-1367-4F7C-B387-36EB81811A05}" sibTransId="{68978F17-48FD-40B9-8161-775436F58E22}"/>
    <dgm:cxn modelId="{7A320718-2D37-47D7-84D6-6C463195A352}" type="presOf" srcId="{09682CEC-1783-4EA9-95A3-DEA62CEFB985}" destId="{CC4C1DE7-7678-4A93-B7A4-4AB337391E14}" srcOrd="0" destOrd="0" presId="urn:microsoft.com/office/officeart/2009/3/layout/SubStepProcess"/>
    <dgm:cxn modelId="{B1EC6341-FC76-408A-A01C-EEF36833CEEC}" srcId="{AC12B075-9384-4535-89F5-4804858EF040}" destId="{28ACEF5C-4FCE-402F-BF8E-50BA87A84C95}" srcOrd="1" destOrd="0" parTransId="{CB1B193D-78A8-4945-9B3B-AFA4C628839F}" sibTransId="{BE583E4A-0ABC-4577-B32D-7D03C052A76E}"/>
    <dgm:cxn modelId="{D390AEEA-CB67-4C25-A9D0-92832D63B25F}" type="presOf" srcId="{AC12B075-9384-4535-89F5-4804858EF040}" destId="{C2EC3C70-6117-4793-859F-15EB392247B3}" srcOrd="0" destOrd="0" presId="urn:microsoft.com/office/officeart/2009/3/layout/SubStepProcess"/>
    <dgm:cxn modelId="{43885A1F-A515-46BC-B36C-C8A0C0E2E658}" type="presOf" srcId="{207327B5-4A82-4881-A61D-1AFFE7A65F84}" destId="{329A9FB9-ADE2-4C67-8F2C-3556A1D6E061}" srcOrd="0" destOrd="0" presId="urn:microsoft.com/office/officeart/2009/3/layout/SubStepProcess"/>
    <dgm:cxn modelId="{A29767D5-17F0-48CF-A6BE-0FE7502366F8}" type="presParOf" srcId="{C2EC3C70-6117-4793-859F-15EB392247B3}" destId="{FAF893C0-315A-4B21-A084-699B8730F07F}" srcOrd="0" destOrd="0" presId="urn:microsoft.com/office/officeart/2009/3/layout/SubStepProcess"/>
    <dgm:cxn modelId="{E3D38279-A334-4FC0-9F38-2CD38796C1C4}" type="presParOf" srcId="{C2EC3C70-6117-4793-859F-15EB392247B3}" destId="{1B31AC4C-EB6B-4712-8498-85617B8C0F69}" srcOrd="1" destOrd="0" presId="urn:microsoft.com/office/officeart/2009/3/layout/SubStepProcess"/>
    <dgm:cxn modelId="{BAEA792D-176E-481A-840E-7AE8E576C8F9}" type="presParOf" srcId="{C2EC3C70-6117-4793-859F-15EB392247B3}" destId="{BE74D5EB-3E04-449C-9023-CE6156DE43C7}" srcOrd="2" destOrd="0" presId="urn:microsoft.com/office/officeart/2009/3/layout/SubStepProcess"/>
    <dgm:cxn modelId="{FCF464B0-9AD6-4C1D-97CE-E2AC95FC45E1}" type="presParOf" srcId="{C2EC3C70-6117-4793-859F-15EB392247B3}" destId="{40643030-B842-434C-B0C9-09FC843EC989}" srcOrd="3" destOrd="0" presId="urn:microsoft.com/office/officeart/2009/3/layout/SubStepProcess"/>
    <dgm:cxn modelId="{ACFABA02-AADC-4DD9-BDAC-0C3C16139572}" type="presParOf" srcId="{C2EC3C70-6117-4793-859F-15EB392247B3}" destId="{AF79E48B-800F-43F7-B015-BB21C380DE4C}" srcOrd="4" destOrd="0" presId="urn:microsoft.com/office/officeart/2009/3/layout/SubStepProcess"/>
    <dgm:cxn modelId="{7A4FD9E2-75FA-4119-BE5B-9101B36C60D2}" type="presParOf" srcId="{C2EC3C70-6117-4793-859F-15EB392247B3}" destId="{CC4C1DE7-7678-4A93-B7A4-4AB337391E14}" srcOrd="5" destOrd="0" presId="urn:microsoft.com/office/officeart/2009/3/layout/SubStepProcess"/>
    <dgm:cxn modelId="{B9C1F7A2-A9A0-4C02-8D55-DAF2C186ADDE}" type="presParOf" srcId="{C2EC3C70-6117-4793-859F-15EB392247B3}" destId="{329A9FB9-ADE2-4C67-8F2C-3556A1D6E061}" srcOrd="6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E83D95B-5E53-4CBC-A91B-841811E9199C}" type="datetimeFigureOut">
              <a:rPr lang="en-US"/>
              <a:pPr>
                <a:defRPr/>
              </a:pPr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0962D84-6664-43FE-A2B4-BC68E3386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Firwat këmmert séch grad d’Nationalbibliothéik ëmt de Webarchiv?</a:t>
            </a:r>
          </a:p>
          <a:p>
            <a:pPr>
              <a:spcBef>
                <a:spcPct val="0"/>
              </a:spcBef>
            </a:pPr>
            <a:r>
              <a:rPr lang="en-US" smtClean="0"/>
              <a:t>Well et ass eng Erweiderung vum dépôt légal fir Publikatiounen op Papeier, sou wéi et an dene meeschte Länner op der Welt och de Fall ass</a:t>
            </a:r>
            <a:endParaRPr lang="en-GB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4EB1B8-2B4B-492A-8042-24F2C0C8154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8978707-4C48-45BF-BB4C-CBC9DD2B6E9C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mtClean="0"/>
              <a:t>Och de lëtzebuerger Web wisst ëmmer weider, wat d’Noutwendegkeet vum Webarchiv ënnersträicht</a:t>
            </a:r>
          </a:p>
          <a:p>
            <a:pPr>
              <a:spcBef>
                <a:spcPct val="0"/>
              </a:spcBef>
            </a:pPr>
            <a:r>
              <a:rPr lang="fr-FR" smtClean="0"/>
              <a:t>Zuel vun de .lu TLDs enregistréiert vun 1992 un</a:t>
            </a:r>
          </a:p>
          <a:p>
            <a:pPr>
              <a:spcBef>
                <a:spcPct val="0"/>
              </a:spcBef>
            </a:pPr>
            <a:r>
              <a:rPr lang="fr-FR" smtClean="0"/>
              <a:t>Am Joer 2000 well 10.000, Stand an 2018 </a:t>
            </a:r>
            <a:r>
              <a:rPr lang="en-US" smtClean="0"/>
              <a:t>si well 100.000 Domainen erreecht</a:t>
            </a:r>
          </a:p>
          <a:p>
            <a:pPr>
              <a:spcBef>
                <a:spcPct val="0"/>
              </a:spcBef>
            </a:pP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De Webarchiv vun der BnL archivéiert och eréicht säit 2016, an dowéinst ass an dene Joere bis dohin ganz vill verluer gangen.</a:t>
            </a:r>
          </a:p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EA5B21-B3A4-45C3-904C-67FDCB4A57C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1FCB-D911-4AD2-9354-ECBE2A90AF6B}" type="datetimeFigureOut">
              <a:rPr lang="en-US"/>
              <a:pPr>
                <a:defRPr/>
              </a:pPr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5BDCE-62F8-49BA-A9CA-9BD3B1FDBE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0EE5B-3B01-4F6A-B0CB-B3DC6C452654}" type="datetimeFigureOut">
              <a:rPr lang="en-US"/>
              <a:pPr>
                <a:defRPr/>
              </a:pPr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34E1A-012E-41A3-A2C3-E6497B9B9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8EE84-10A8-4F4A-8D40-5BDF27BE2050}" type="datetimeFigureOut">
              <a:rPr lang="en-US"/>
              <a:pPr>
                <a:defRPr/>
              </a:pPr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96353-0496-45AF-A286-8CB47EED8E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90375-979D-41D3-9D74-5363BC8DD5E3}" type="datetimeFigureOut">
              <a:rPr lang="en-US"/>
              <a:pPr>
                <a:defRPr/>
              </a:pPr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C5B58-1F50-491B-81EE-CCAB9B573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52428-DA7A-4CC9-8681-37819BA46B7F}" type="datetimeFigureOut">
              <a:rPr lang="en-US"/>
              <a:pPr>
                <a:defRPr/>
              </a:pPr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B1607-45CC-4B7F-A4B0-E84CFFF69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8A443-5A59-410C-96AC-DC716A9C94AC}" type="datetimeFigureOut">
              <a:rPr lang="en-US"/>
              <a:pPr>
                <a:defRPr/>
              </a:pPr>
              <a:t>11/30/2023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814DB-1AFB-450F-8C52-1E7339F58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51033-6FBB-4F99-ADAF-DCA3A88DFB43}" type="datetimeFigureOut">
              <a:rPr lang="en-US"/>
              <a:pPr>
                <a:defRPr/>
              </a:pPr>
              <a:t>11/30/2023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CBBF2-8288-47FE-BB04-3576E36D8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27F36-ABC5-4472-997D-297851831ABE}" type="datetimeFigureOut">
              <a:rPr lang="en-US"/>
              <a:pPr>
                <a:defRPr/>
              </a:pPr>
              <a:t>11/30/2023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8B299-2F98-44FE-9038-70F933A4C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089D6-1B8F-4B36-A5F4-7F721C23A438}" type="datetimeFigureOut">
              <a:rPr lang="en-US"/>
              <a:pPr>
                <a:defRPr/>
              </a:pPr>
              <a:t>11/30/2023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02AA0-9912-406C-9C09-4AFDF2844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38013-0F67-4353-88C7-D7171DD873C2}" type="datetimeFigureOut">
              <a:rPr lang="en-US"/>
              <a:pPr>
                <a:defRPr/>
              </a:pPr>
              <a:t>11/30/2023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4B898-D996-4F23-8ED4-77FAD88F2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9035C-1F9D-4DFF-9B20-31E46A12C83E}" type="datetimeFigureOut">
              <a:rPr lang="en-US"/>
              <a:pPr>
                <a:defRPr/>
              </a:pPr>
              <a:t>11/30/2023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1EEF6-8987-4D9A-A596-71CA726BA2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9E8F92-C1AC-4EAF-995B-690523B75448}" type="datetimeFigureOut">
              <a:rPr lang="en-US"/>
              <a:pPr>
                <a:defRPr/>
              </a:pPr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0166E2-B7D2-4215-AA41-919BAB479F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.jpe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 l="3139" r="3237"/>
          <a:stretch/>
        </p:blipFill>
        <p:spPr>
          <a:xfrm>
            <a:off x="-25400" y="0"/>
            <a:ext cx="122301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/>
            </a:extLst>
          </p:cNvPr>
          <p:cNvSpPr/>
          <p:nvPr/>
        </p:nvSpPr>
        <p:spPr>
          <a:xfrm>
            <a:off x="4291013" y="898525"/>
            <a:ext cx="7007225" cy="5035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/>
            </a:extLst>
          </p:cNvPr>
          <p:cNvSpPr txBox="1"/>
          <p:nvPr/>
        </p:nvSpPr>
        <p:spPr>
          <a:xfrm>
            <a:off x="5238750" y="1997075"/>
            <a:ext cx="5546725" cy="284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cap="all" dirty="0">
              <a:solidFill>
                <a:srgbClr val="EEED93"/>
              </a:solidFill>
              <a:latin typeface="Trade Gothic LT Std Cn" panose="00000806000000000000" pitchFamily="50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cap="all" dirty="0">
                <a:solidFill>
                  <a:srgbClr val="01699F"/>
                </a:solidFill>
                <a:latin typeface="Trade Gothic LT Std Cn" panose="00000806000000000000" pitchFamily="50" charset="0"/>
                <a:cs typeface="+mn-cs"/>
              </a:rPr>
              <a:t>Luxembourg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cap="all" dirty="0">
                <a:solidFill>
                  <a:srgbClr val="01699F"/>
                </a:solidFill>
                <a:latin typeface="Trade Gothic LT Std Cn" panose="00000806000000000000" pitchFamily="50" charset="0"/>
                <a:cs typeface="+mn-cs"/>
              </a:rPr>
              <a:t>Web Archive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7350" y="211138"/>
            <a:ext cx="1851025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8375" y="708025"/>
            <a:ext cx="19145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27" name="Group 11"/>
          <p:cNvGrpSpPr>
            <a:grpSpLocks/>
          </p:cNvGrpSpPr>
          <p:nvPr/>
        </p:nvGrpSpPr>
        <p:grpSpPr bwMode="auto">
          <a:xfrm>
            <a:off x="1346200" y="2165350"/>
            <a:ext cx="1914525" cy="1914525"/>
            <a:chOff x="1857317" y="2733856"/>
            <a:chExt cx="3484345" cy="3484345"/>
          </a:xfrm>
        </p:grpSpPr>
        <p:sp>
          <p:nvSpPr>
            <p:cNvPr id="10" name="Oval 9"/>
            <p:cNvSpPr/>
            <p:nvPr/>
          </p:nvSpPr>
          <p:spPr>
            <a:xfrm>
              <a:off x="1857317" y="2733856"/>
              <a:ext cx="3484345" cy="348434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6655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90649" y="3384081"/>
              <a:ext cx="2217682" cy="2217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628" name="Group 12"/>
          <p:cNvGrpSpPr>
            <a:grpSpLocks/>
          </p:cNvGrpSpPr>
          <p:nvPr/>
        </p:nvGrpSpPr>
        <p:grpSpPr bwMode="auto">
          <a:xfrm>
            <a:off x="8720138" y="2182813"/>
            <a:ext cx="1914525" cy="1914525"/>
            <a:chOff x="7662131" y="2750749"/>
            <a:chExt cx="3484345" cy="3484345"/>
          </a:xfrm>
        </p:grpSpPr>
        <p:sp>
          <p:nvSpPr>
            <p:cNvPr id="11" name="Oval 10"/>
            <p:cNvSpPr/>
            <p:nvPr/>
          </p:nvSpPr>
          <p:spPr>
            <a:xfrm>
              <a:off x="7662131" y="2750749"/>
              <a:ext cx="3484345" cy="34843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26653" name="Picture 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278570" y="3350295"/>
              <a:ext cx="2251468" cy="2251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629" name="TextBox 13"/>
          <p:cNvSpPr txBox="1">
            <a:spLocks noChangeArrowheads="1"/>
          </p:cNvSpPr>
          <p:nvPr/>
        </p:nvSpPr>
        <p:spPr bwMode="auto">
          <a:xfrm>
            <a:off x="1454150" y="947738"/>
            <a:ext cx="1697038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500" b="1">
                <a:latin typeface="Trade Gothic LT Std Cn" pitchFamily="50" charset="0"/>
              </a:rPr>
              <a:t>2017 LOCAL</a:t>
            </a:r>
            <a:endParaRPr lang="en-GB" sz="3500" b="1">
              <a:latin typeface="Trade Gothic LT Std Cn" pitchFamily="50" charset="0"/>
            </a:endParaRPr>
          </a:p>
        </p:txBody>
      </p:sp>
      <p:sp>
        <p:nvSpPr>
          <p:cNvPr id="26630" name="TextBox 14"/>
          <p:cNvSpPr txBox="1">
            <a:spLocks noChangeArrowheads="1"/>
          </p:cNvSpPr>
          <p:nvPr/>
        </p:nvSpPr>
        <p:spPr bwMode="auto">
          <a:xfrm>
            <a:off x="8531225" y="947738"/>
            <a:ext cx="229235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500" b="1">
                <a:latin typeface="Trade Gothic LT Std Cn" pitchFamily="50" charset="0"/>
              </a:rPr>
              <a:t>2018 NATIONAL</a:t>
            </a:r>
            <a:endParaRPr lang="en-GB" sz="3500" b="1">
              <a:latin typeface="Trade Gothic LT Std Cn" pitchFamily="50" charset="0"/>
            </a:endParaRPr>
          </a:p>
        </p:txBody>
      </p:sp>
      <p:grpSp>
        <p:nvGrpSpPr>
          <p:cNvPr id="26631" name="Group 15"/>
          <p:cNvGrpSpPr>
            <a:grpSpLocks/>
          </p:cNvGrpSpPr>
          <p:nvPr/>
        </p:nvGrpSpPr>
        <p:grpSpPr bwMode="auto">
          <a:xfrm>
            <a:off x="3546475" y="4097338"/>
            <a:ext cx="1914525" cy="1914525"/>
            <a:chOff x="3829361" y="4163402"/>
            <a:chExt cx="1914584" cy="1914584"/>
          </a:xfrm>
        </p:grpSpPr>
        <p:sp>
          <p:nvSpPr>
            <p:cNvPr id="5" name="Oval 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829361" y="4163402"/>
              <a:ext cx="1914584" cy="1914584"/>
            </a:xfrm>
            <a:prstGeom prst="ellipse">
              <a:avLst/>
            </a:prstGeom>
            <a:solidFill>
              <a:srgbClr val="3252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26651" name="Picture 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159691" y="4493732"/>
              <a:ext cx="1253925" cy="125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632" name="TextBox 16"/>
          <p:cNvSpPr txBox="1">
            <a:spLocks noChangeArrowheads="1"/>
          </p:cNvSpPr>
          <p:nvPr/>
        </p:nvSpPr>
        <p:spPr bwMode="auto">
          <a:xfrm>
            <a:off x="3608388" y="2911475"/>
            <a:ext cx="178593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500" b="1">
                <a:latin typeface="Trade Gothic LT Std Cn" pitchFamily="50" charset="0"/>
              </a:rPr>
              <a:t>2019 SOCIAL</a:t>
            </a:r>
            <a:endParaRPr lang="en-GB" sz="3500" b="1">
              <a:latin typeface="Trade Gothic LT Std Cn" pitchFamily="50" charset="0"/>
            </a:endParaRPr>
          </a:p>
        </p:txBody>
      </p:sp>
      <p:grpSp>
        <p:nvGrpSpPr>
          <p:cNvPr id="26633" name="Group 20"/>
          <p:cNvGrpSpPr>
            <a:grpSpLocks/>
          </p:cNvGrpSpPr>
          <p:nvPr/>
        </p:nvGrpSpPr>
        <p:grpSpPr bwMode="auto">
          <a:xfrm>
            <a:off x="6427788" y="4097338"/>
            <a:ext cx="1914525" cy="1914525"/>
            <a:chOff x="6298185" y="4482952"/>
            <a:chExt cx="1914584" cy="1914584"/>
          </a:xfrm>
        </p:grpSpPr>
        <p:sp>
          <p:nvSpPr>
            <p:cNvPr id="20" name="Oval 1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298185" y="4482952"/>
              <a:ext cx="1914584" cy="191458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26649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611167" y="4795934"/>
              <a:ext cx="1288621" cy="1288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634" name="TextBox 21"/>
          <p:cNvSpPr txBox="1">
            <a:spLocks noChangeArrowheads="1"/>
          </p:cNvSpPr>
          <p:nvPr/>
        </p:nvSpPr>
        <p:spPr bwMode="auto">
          <a:xfrm>
            <a:off x="5886450" y="2911475"/>
            <a:ext cx="291147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500" b="1">
                <a:latin typeface="Trade Gothic LT Std Cn" pitchFamily="50" charset="0"/>
              </a:rPr>
              <a:t>2019 </a:t>
            </a:r>
            <a:br>
              <a:rPr lang="en-US" sz="3500" b="1">
                <a:latin typeface="Trade Gothic LT Std Cn" pitchFamily="50" charset="0"/>
              </a:rPr>
            </a:br>
            <a:r>
              <a:rPr lang="en-US" sz="3500" b="1">
                <a:latin typeface="Trade Gothic LT Std Cn" pitchFamily="50" charset="0"/>
              </a:rPr>
              <a:t>EUROPEAN</a:t>
            </a:r>
            <a:endParaRPr lang="en-GB" sz="3500" b="1">
              <a:latin typeface="Trade Gothic LT Std Cn" pitchFamily="50" charset="0"/>
            </a:endParaRPr>
          </a:p>
        </p:txBody>
      </p:sp>
      <p:sp>
        <p:nvSpPr>
          <p:cNvPr id="2" name="Oval 1">
            <a:extLst>
              <a:ext uri="{FF2B5EF4-FFF2-40B4-BE49-F238E27FC236}"/>
            </a:extLst>
          </p:cNvPr>
          <p:cNvSpPr/>
          <p:nvPr/>
        </p:nvSpPr>
        <p:spPr>
          <a:xfrm>
            <a:off x="719138" y="3311525"/>
            <a:ext cx="874712" cy="874713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rade Gothic LT Std Cn" panose="00000806000000000000" pitchFamily="50" charset="0"/>
              </a:rPr>
              <a:t>947 GB</a:t>
            </a:r>
          </a:p>
        </p:txBody>
      </p:sp>
      <p:sp>
        <p:nvSpPr>
          <p:cNvPr id="23" name="Oval 22">
            <a:extLst>
              <a:ext uri="{FF2B5EF4-FFF2-40B4-BE49-F238E27FC236}"/>
            </a:extLst>
          </p:cNvPr>
          <p:cNvSpPr/>
          <p:nvPr/>
        </p:nvSpPr>
        <p:spPr>
          <a:xfrm>
            <a:off x="4992688" y="5675313"/>
            <a:ext cx="874712" cy="8763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rade Gothic LT Std Cn" panose="00000806000000000000" pitchFamily="50" charset="0"/>
              </a:rPr>
              <a:t>5</a:t>
            </a:r>
            <a:br>
              <a:rPr lang="en-US" sz="1400" b="1" dirty="0">
                <a:latin typeface="Trade Gothic LT Std Cn" panose="00000806000000000000" pitchFamily="50" charset="0"/>
              </a:rPr>
            </a:br>
            <a:r>
              <a:rPr lang="en-US" sz="1400" b="1" dirty="0">
                <a:latin typeface="Trade Gothic LT Std Cn" panose="00000806000000000000" pitchFamily="50" charset="0"/>
              </a:rPr>
              <a:t>Crawls</a:t>
            </a:r>
          </a:p>
        </p:txBody>
      </p:sp>
      <p:sp>
        <p:nvSpPr>
          <p:cNvPr id="24" name="Oval 23">
            <a:extLst>
              <a:ext uri="{FF2B5EF4-FFF2-40B4-BE49-F238E27FC236}"/>
            </a:extLst>
          </p:cNvPr>
          <p:cNvSpPr/>
          <p:nvPr/>
        </p:nvSpPr>
        <p:spPr>
          <a:xfrm>
            <a:off x="10387013" y="3311525"/>
            <a:ext cx="876300" cy="874713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rade Gothic LT Std Cn" panose="00000806000000000000" pitchFamily="50" charset="0"/>
              </a:rPr>
              <a:t>967 GB</a:t>
            </a:r>
          </a:p>
        </p:txBody>
      </p:sp>
      <p:sp>
        <p:nvSpPr>
          <p:cNvPr id="25" name="Oval 24">
            <a:extLst>
              <a:ext uri="{FF2B5EF4-FFF2-40B4-BE49-F238E27FC236}"/>
            </a:extLst>
          </p:cNvPr>
          <p:cNvSpPr/>
          <p:nvPr/>
        </p:nvSpPr>
        <p:spPr>
          <a:xfrm>
            <a:off x="9510713" y="3851275"/>
            <a:ext cx="876300" cy="8763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rade Gothic LT Std Cn" panose="00000806000000000000" pitchFamily="50" charset="0"/>
              </a:rPr>
              <a:t>9764 Seeds</a:t>
            </a:r>
          </a:p>
        </p:txBody>
      </p:sp>
      <p:sp>
        <p:nvSpPr>
          <p:cNvPr id="26" name="Oval 25">
            <a:extLst>
              <a:ext uri="{FF2B5EF4-FFF2-40B4-BE49-F238E27FC236}"/>
            </a:extLst>
          </p:cNvPr>
          <p:cNvSpPr/>
          <p:nvPr/>
        </p:nvSpPr>
        <p:spPr>
          <a:xfrm>
            <a:off x="3151188" y="5675313"/>
            <a:ext cx="876300" cy="8763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rade Gothic LT Std Cn" panose="00000806000000000000" pitchFamily="50" charset="0"/>
              </a:rPr>
              <a:t>166 GB</a:t>
            </a:r>
          </a:p>
        </p:txBody>
      </p:sp>
      <p:sp>
        <p:nvSpPr>
          <p:cNvPr id="27" name="Oval 26">
            <a:extLst>
              <a:ext uri="{FF2B5EF4-FFF2-40B4-BE49-F238E27FC236}"/>
            </a:extLst>
          </p:cNvPr>
          <p:cNvSpPr/>
          <p:nvPr/>
        </p:nvSpPr>
        <p:spPr>
          <a:xfrm>
            <a:off x="4073525" y="5675313"/>
            <a:ext cx="874713" cy="8763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latin typeface="Trade Gothic LT Std Cn" panose="00000806000000000000" pitchFamily="50" charset="0"/>
              </a:rPr>
              <a:t>100 Seeds</a:t>
            </a:r>
            <a:endParaRPr lang="en-US" sz="1400" b="1" dirty="0">
              <a:latin typeface="Trade Gothic LT Std Cn" panose="00000806000000000000" pitchFamily="50" charset="0"/>
            </a:endParaRPr>
          </a:p>
        </p:txBody>
      </p:sp>
      <p:sp>
        <p:nvSpPr>
          <p:cNvPr id="30" name="Oval 29">
            <a:extLst>
              <a:ext uri="{FF2B5EF4-FFF2-40B4-BE49-F238E27FC236}"/>
            </a:extLst>
          </p:cNvPr>
          <p:cNvSpPr/>
          <p:nvPr/>
        </p:nvSpPr>
        <p:spPr>
          <a:xfrm>
            <a:off x="681038" y="4251325"/>
            <a:ext cx="874712" cy="87471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rade Gothic LT Std Cn" panose="00000806000000000000" pitchFamily="50" charset="0"/>
              </a:rPr>
              <a:t>109 Crawls</a:t>
            </a:r>
            <a:endParaRPr lang="en-US" b="1" dirty="0">
              <a:latin typeface="Trade Gothic LT Std Cn" panose="00000806000000000000" pitchFamily="50" charset="0"/>
            </a:endParaRPr>
          </a:p>
        </p:txBody>
      </p:sp>
      <p:sp>
        <p:nvSpPr>
          <p:cNvPr id="31" name="Oval 30">
            <a:extLst>
              <a:ext uri="{FF2B5EF4-FFF2-40B4-BE49-F238E27FC236}"/>
            </a:extLst>
          </p:cNvPr>
          <p:cNvSpPr/>
          <p:nvPr/>
        </p:nvSpPr>
        <p:spPr>
          <a:xfrm>
            <a:off x="1595438" y="3851275"/>
            <a:ext cx="876300" cy="8763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rade Gothic LT Std Cn" panose="00000806000000000000" pitchFamily="50" charset="0"/>
              </a:rPr>
              <a:t>4292</a:t>
            </a:r>
            <a:br>
              <a:rPr lang="en-US" sz="1400" b="1" dirty="0">
                <a:latin typeface="Trade Gothic LT Std Cn" panose="00000806000000000000" pitchFamily="50" charset="0"/>
              </a:rPr>
            </a:br>
            <a:r>
              <a:rPr lang="en-US" sz="1400" b="1" dirty="0">
                <a:latin typeface="Trade Gothic LT Std Cn" panose="00000806000000000000" pitchFamily="50" charset="0"/>
              </a:rPr>
              <a:t>Seeds</a:t>
            </a:r>
            <a:endParaRPr lang="en-US" b="1" dirty="0">
              <a:latin typeface="Trade Gothic LT Std Cn" panose="00000806000000000000" pitchFamily="50" charset="0"/>
            </a:endParaRPr>
          </a:p>
        </p:txBody>
      </p:sp>
      <p:sp>
        <p:nvSpPr>
          <p:cNvPr id="32" name="Oval 31">
            <a:extLst>
              <a:ext uri="{FF2B5EF4-FFF2-40B4-BE49-F238E27FC236}"/>
            </a:extLst>
          </p:cNvPr>
          <p:cNvSpPr/>
          <p:nvPr/>
        </p:nvSpPr>
        <p:spPr>
          <a:xfrm>
            <a:off x="7866063" y="5675313"/>
            <a:ext cx="874712" cy="8763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rade Gothic LT Std Cn" panose="00000806000000000000" pitchFamily="50" charset="0"/>
              </a:rPr>
              <a:t>100 Crawls</a:t>
            </a:r>
          </a:p>
        </p:txBody>
      </p:sp>
      <p:sp>
        <p:nvSpPr>
          <p:cNvPr id="33" name="Oval 32">
            <a:extLst>
              <a:ext uri="{FF2B5EF4-FFF2-40B4-BE49-F238E27FC236}"/>
            </a:extLst>
          </p:cNvPr>
          <p:cNvSpPr/>
          <p:nvPr/>
        </p:nvSpPr>
        <p:spPr>
          <a:xfrm>
            <a:off x="6024563" y="5675313"/>
            <a:ext cx="876300" cy="8763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rade Gothic LT Std Cn" panose="00000806000000000000" pitchFamily="50" charset="0"/>
              </a:rPr>
              <a:t>545</a:t>
            </a:r>
            <a:br>
              <a:rPr lang="en-US" sz="1400" b="1" dirty="0">
                <a:latin typeface="Trade Gothic LT Std Cn" panose="00000806000000000000" pitchFamily="50" charset="0"/>
              </a:rPr>
            </a:br>
            <a:r>
              <a:rPr lang="en-US" sz="1400" b="1" dirty="0">
                <a:latin typeface="Trade Gothic LT Std Cn" panose="00000806000000000000" pitchFamily="50" charset="0"/>
              </a:rPr>
              <a:t>GB</a:t>
            </a:r>
          </a:p>
        </p:txBody>
      </p:sp>
      <p:sp>
        <p:nvSpPr>
          <p:cNvPr id="34" name="Oval 33">
            <a:extLst>
              <a:ext uri="{FF2B5EF4-FFF2-40B4-BE49-F238E27FC236}"/>
            </a:extLst>
          </p:cNvPr>
          <p:cNvSpPr/>
          <p:nvPr/>
        </p:nvSpPr>
        <p:spPr>
          <a:xfrm>
            <a:off x="6946900" y="5675313"/>
            <a:ext cx="874713" cy="8763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rade Gothic LT Std Cn" panose="00000806000000000000" pitchFamily="50" charset="0"/>
              </a:rPr>
              <a:t>1055 Seeds</a:t>
            </a:r>
          </a:p>
        </p:txBody>
      </p:sp>
      <p:sp>
        <p:nvSpPr>
          <p:cNvPr id="35" name="Oval 34">
            <a:extLst>
              <a:ext uri="{FF2B5EF4-FFF2-40B4-BE49-F238E27FC236}"/>
            </a:extLst>
          </p:cNvPr>
          <p:cNvSpPr/>
          <p:nvPr/>
        </p:nvSpPr>
        <p:spPr>
          <a:xfrm>
            <a:off x="10385425" y="4251325"/>
            <a:ext cx="876300" cy="87471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rade Gothic LT Std Cn" panose="00000806000000000000" pitchFamily="50" charset="0"/>
              </a:rPr>
              <a:t>200 Crawls</a:t>
            </a:r>
          </a:p>
        </p:txBody>
      </p:sp>
      <p:pic>
        <p:nvPicPr>
          <p:cNvPr id="26647" name="Picture 36"/>
          <p:cNvPicPr>
            <a:picLocks noChangeAspect="1"/>
          </p:cNvPicPr>
          <p:nvPr/>
        </p:nvPicPr>
        <p:blipFill>
          <a:blip r:embed="rId9"/>
          <a:srcRect l="26952" t="20975" r="65495" b="22096"/>
          <a:stretch>
            <a:fillRect/>
          </a:stretch>
        </p:blipFill>
        <p:spPr bwMode="auto">
          <a:xfrm>
            <a:off x="354013" y="204788"/>
            <a:ext cx="42703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4"/>
          <p:cNvSpPr txBox="1">
            <a:spLocks noChangeArrowheads="1"/>
          </p:cNvSpPr>
          <p:nvPr/>
        </p:nvSpPr>
        <p:spPr bwMode="auto">
          <a:xfrm>
            <a:off x="1077913" y="220663"/>
            <a:ext cx="76533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Trade Gothic LT Std Cn" pitchFamily="50" charset="0"/>
              </a:rPr>
              <a:t>Covid-19 Collection</a:t>
            </a:r>
          </a:p>
        </p:txBody>
      </p:sp>
      <p:sp>
        <p:nvSpPr>
          <p:cNvPr id="27650" name="TextBox 9"/>
          <p:cNvSpPr txBox="1">
            <a:spLocks noChangeArrowheads="1"/>
          </p:cNvSpPr>
          <p:nvPr/>
        </p:nvSpPr>
        <p:spPr bwMode="auto">
          <a:xfrm>
            <a:off x="1851025" y="1295400"/>
            <a:ext cx="38084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ade Gothic LT Std Cn" pitchFamily="50" charset="0"/>
              </a:rPr>
              <a:t>4100 GB</a:t>
            </a:r>
          </a:p>
        </p:txBody>
      </p:sp>
      <p:pic>
        <p:nvPicPr>
          <p:cNvPr id="2765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" y="1068388"/>
            <a:ext cx="1100138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513" y="2603500"/>
            <a:ext cx="1249362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4"/>
          <p:cNvSpPr txBox="1">
            <a:spLocks noChangeArrowheads="1"/>
          </p:cNvSpPr>
          <p:nvPr/>
        </p:nvSpPr>
        <p:spPr bwMode="auto">
          <a:xfrm>
            <a:off x="1851025" y="3009900"/>
            <a:ext cx="38084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ade Gothic LT Std Cn" pitchFamily="50" charset="0"/>
              </a:rPr>
              <a:t>28.000 seeds</a:t>
            </a:r>
          </a:p>
        </p:txBody>
      </p:sp>
      <p:pic>
        <p:nvPicPr>
          <p:cNvPr id="27654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40798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40438" y="3025775"/>
            <a:ext cx="1046162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21400" y="4410075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2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81713" y="5611813"/>
            <a:ext cx="963612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81713" y="1752600"/>
            <a:ext cx="963612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Left Brace 25">
            <a:extLst>
              <a:ext uri="{FF2B5EF4-FFF2-40B4-BE49-F238E27FC236}"/>
            </a:extLst>
          </p:cNvPr>
          <p:cNvSpPr/>
          <p:nvPr/>
        </p:nvSpPr>
        <p:spPr>
          <a:xfrm>
            <a:off x="4973638" y="344488"/>
            <a:ext cx="863600" cy="6169025"/>
          </a:xfrm>
          <a:prstGeom prst="leftBrace">
            <a:avLst>
              <a:gd name="adj1" fmla="val 84552"/>
              <a:gd name="adj2" fmla="val 494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7660" name="Picture 2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8125" y="4241800"/>
            <a:ext cx="1612900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1" name="TextBox 28"/>
          <p:cNvSpPr txBox="1">
            <a:spLocks noChangeArrowheads="1"/>
          </p:cNvSpPr>
          <p:nvPr/>
        </p:nvSpPr>
        <p:spPr bwMode="auto">
          <a:xfrm>
            <a:off x="1851025" y="4265613"/>
            <a:ext cx="3808413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ade Gothic LT Std Cn" pitchFamily="50" charset="0"/>
              </a:rPr>
              <a:t>2200 crawls</a:t>
            </a:r>
            <a:br>
              <a:rPr lang="en-US" sz="3600" b="1">
                <a:latin typeface="Trade Gothic LT Std Cn" pitchFamily="50" charset="0"/>
              </a:rPr>
            </a:br>
            <a:r>
              <a:rPr lang="en-US" sz="2400" b="1">
                <a:latin typeface="Trade Gothic LT Std Cn" pitchFamily="50" charset="0"/>
              </a:rPr>
              <a:t>390 seeds daily</a:t>
            </a:r>
            <a:br>
              <a:rPr lang="en-US" sz="2400" b="1">
                <a:latin typeface="Trade Gothic LT Std Cn" pitchFamily="50" charset="0"/>
              </a:rPr>
            </a:br>
            <a:r>
              <a:rPr lang="en-US" sz="2400" b="1">
                <a:latin typeface="Trade Gothic LT Std Cn" pitchFamily="50" charset="0"/>
              </a:rPr>
              <a:t>171 seeds weekly</a:t>
            </a:r>
            <a:br>
              <a:rPr lang="en-US" sz="2400" b="1">
                <a:latin typeface="Trade Gothic LT Std Cn" pitchFamily="50" charset="0"/>
              </a:rPr>
            </a:br>
            <a:r>
              <a:rPr lang="en-US" sz="2400" b="1">
                <a:latin typeface="Trade Gothic LT Std Cn" pitchFamily="50" charset="0"/>
              </a:rPr>
              <a:t>209 seeds monthly</a:t>
            </a:r>
            <a:endParaRPr lang="en-US" sz="3600" b="1">
              <a:latin typeface="Trade Gothic LT Std Cn" pitchFamily="50" charset="0"/>
            </a:endParaRPr>
          </a:p>
        </p:txBody>
      </p:sp>
      <p:sp>
        <p:nvSpPr>
          <p:cNvPr id="27662" name="TextBox 29"/>
          <p:cNvSpPr txBox="1">
            <a:spLocks noChangeArrowheads="1"/>
          </p:cNvSpPr>
          <p:nvPr/>
        </p:nvSpPr>
        <p:spPr bwMode="auto">
          <a:xfrm>
            <a:off x="7435850" y="512763"/>
            <a:ext cx="38084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ade Gothic LT Std Cn" pitchFamily="50" charset="0"/>
              </a:rPr>
              <a:t>820 websites</a:t>
            </a:r>
          </a:p>
        </p:txBody>
      </p:sp>
      <p:sp>
        <p:nvSpPr>
          <p:cNvPr id="27663" name="TextBox 30"/>
          <p:cNvSpPr txBox="1">
            <a:spLocks noChangeArrowheads="1"/>
          </p:cNvSpPr>
          <p:nvPr/>
        </p:nvSpPr>
        <p:spPr bwMode="auto">
          <a:xfrm>
            <a:off x="7435850" y="1911350"/>
            <a:ext cx="4756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ade Gothic LT Std Cn" pitchFamily="50" charset="0"/>
              </a:rPr>
              <a:t>27.000 news articles</a:t>
            </a:r>
          </a:p>
        </p:txBody>
      </p:sp>
      <p:sp>
        <p:nvSpPr>
          <p:cNvPr id="27664" name="TextBox 31"/>
          <p:cNvSpPr txBox="1">
            <a:spLocks noChangeArrowheads="1"/>
          </p:cNvSpPr>
          <p:nvPr/>
        </p:nvSpPr>
        <p:spPr bwMode="auto">
          <a:xfrm>
            <a:off x="7435850" y="3225800"/>
            <a:ext cx="4756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ade Gothic LT Std Cn" pitchFamily="50" charset="0"/>
              </a:rPr>
              <a:t>229 Twitter profiles</a:t>
            </a:r>
          </a:p>
        </p:txBody>
      </p:sp>
      <p:sp>
        <p:nvSpPr>
          <p:cNvPr id="27665" name="TextBox 32"/>
          <p:cNvSpPr txBox="1">
            <a:spLocks noChangeArrowheads="1"/>
          </p:cNvSpPr>
          <p:nvPr/>
        </p:nvSpPr>
        <p:spPr bwMode="auto">
          <a:xfrm>
            <a:off x="7435850" y="4538663"/>
            <a:ext cx="4756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ade Gothic LT Std Cn" pitchFamily="50" charset="0"/>
              </a:rPr>
              <a:t>104 Facebook pages</a:t>
            </a:r>
          </a:p>
        </p:txBody>
      </p:sp>
      <p:sp>
        <p:nvSpPr>
          <p:cNvPr id="27666" name="TextBox 33"/>
          <p:cNvSpPr txBox="1">
            <a:spLocks noChangeArrowheads="1"/>
          </p:cNvSpPr>
          <p:nvPr/>
        </p:nvSpPr>
        <p:spPr bwMode="auto">
          <a:xfrm>
            <a:off x="7372350" y="5611813"/>
            <a:ext cx="4756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rade Gothic LT Std Cn" pitchFamily="50" charset="0"/>
              </a:rPr>
              <a:t>40 Youtube channels</a:t>
            </a:r>
          </a:p>
        </p:txBody>
      </p:sp>
      <p:pic>
        <p:nvPicPr>
          <p:cNvPr id="27667" name="Picture 21"/>
          <p:cNvPicPr>
            <a:picLocks noChangeAspect="1"/>
          </p:cNvPicPr>
          <p:nvPr/>
        </p:nvPicPr>
        <p:blipFill>
          <a:blip r:embed="rId11"/>
          <a:srcRect l="26952" t="20975" r="65495" b="22096"/>
          <a:stretch>
            <a:fillRect/>
          </a:stretch>
        </p:blipFill>
        <p:spPr bwMode="auto">
          <a:xfrm>
            <a:off x="354013" y="204788"/>
            <a:ext cx="42703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188" y="122238"/>
            <a:ext cx="1065212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9213" y="66675"/>
            <a:ext cx="83661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7588" y="114300"/>
            <a:ext cx="808037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2113" y="66675"/>
            <a:ext cx="83661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23288" y="66675"/>
            <a:ext cx="83661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215563" y="66675"/>
            <a:ext cx="83661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22388" y="1697038"/>
            <a:ext cx="836612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63938" y="1697038"/>
            <a:ext cx="836612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08613" y="1665288"/>
            <a:ext cx="1042987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2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12063" y="1685925"/>
            <a:ext cx="83661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2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796463" y="1787525"/>
            <a:ext cx="83661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2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85775" y="3560763"/>
            <a:ext cx="83661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2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451100" y="3560763"/>
            <a:ext cx="83661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0" name="Picture 2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411663" y="3560763"/>
            <a:ext cx="836612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1" name="Picture 3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326188" y="3454400"/>
            <a:ext cx="9159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3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321675" y="3357563"/>
            <a:ext cx="10080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3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0509250" y="3503613"/>
            <a:ext cx="83661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4" name="Picture 36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349375" y="5192713"/>
            <a:ext cx="10096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38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214688" y="5187950"/>
            <a:ext cx="915987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6" name="Picture 40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056188" y="5105400"/>
            <a:ext cx="10080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Picture 42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138988" y="5141913"/>
            <a:ext cx="100806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Picture 44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9207500" y="5141913"/>
            <a:ext cx="10080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9" name="TextBox 45"/>
          <p:cNvSpPr txBox="1">
            <a:spLocks noChangeArrowheads="1"/>
          </p:cNvSpPr>
          <p:nvPr/>
        </p:nvSpPr>
        <p:spPr bwMode="auto">
          <a:xfrm>
            <a:off x="468313" y="1181100"/>
            <a:ext cx="16002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689B"/>
                </a:solidFill>
                <a:latin typeface="Trade Gothic LT Std Cn" pitchFamily="50" charset="0"/>
              </a:rPr>
              <a:t>Art</a:t>
            </a:r>
          </a:p>
        </p:txBody>
      </p:sp>
      <p:sp>
        <p:nvSpPr>
          <p:cNvPr id="29720" name="TextBox 46"/>
          <p:cNvSpPr txBox="1">
            <a:spLocks noChangeArrowheads="1"/>
          </p:cNvSpPr>
          <p:nvPr/>
        </p:nvSpPr>
        <p:spPr bwMode="auto">
          <a:xfrm>
            <a:off x="1471613" y="993775"/>
            <a:ext cx="3071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Business </a:t>
            </a:r>
            <a:b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</a:br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&amp; Industry</a:t>
            </a:r>
          </a:p>
        </p:txBody>
      </p:sp>
      <p:sp>
        <p:nvSpPr>
          <p:cNvPr id="29721" name="TextBox 47"/>
          <p:cNvSpPr txBox="1">
            <a:spLocks noChangeArrowheads="1"/>
          </p:cNvSpPr>
          <p:nvPr/>
        </p:nvSpPr>
        <p:spPr bwMode="auto">
          <a:xfrm>
            <a:off x="3711575" y="993775"/>
            <a:ext cx="307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Creative </a:t>
            </a:r>
            <a:b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</a:br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Industries</a:t>
            </a:r>
          </a:p>
        </p:txBody>
      </p:sp>
      <p:sp>
        <p:nvSpPr>
          <p:cNvPr id="29722" name="TextBox 48"/>
          <p:cNvSpPr txBox="1">
            <a:spLocks noChangeArrowheads="1"/>
          </p:cNvSpPr>
          <p:nvPr/>
        </p:nvSpPr>
        <p:spPr bwMode="auto">
          <a:xfrm>
            <a:off x="5624513" y="993775"/>
            <a:ext cx="307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Education </a:t>
            </a:r>
            <a:b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</a:br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&amp; Research</a:t>
            </a:r>
          </a:p>
        </p:txBody>
      </p:sp>
      <p:sp>
        <p:nvSpPr>
          <p:cNvPr id="29723" name="TextBox 49"/>
          <p:cNvSpPr txBox="1">
            <a:spLocks noChangeArrowheads="1"/>
          </p:cNvSpPr>
          <p:nvPr/>
        </p:nvSpPr>
        <p:spPr bwMode="auto">
          <a:xfrm>
            <a:off x="7464425" y="993775"/>
            <a:ext cx="307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Environment </a:t>
            </a:r>
            <a:b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</a:br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&amp; Biodiversity</a:t>
            </a:r>
          </a:p>
        </p:txBody>
      </p:sp>
      <p:sp>
        <p:nvSpPr>
          <p:cNvPr id="29724" name="TextBox 50"/>
          <p:cNvSpPr txBox="1">
            <a:spLocks noChangeArrowheads="1"/>
          </p:cNvSpPr>
          <p:nvPr/>
        </p:nvSpPr>
        <p:spPr bwMode="auto">
          <a:xfrm>
            <a:off x="9196388" y="993775"/>
            <a:ext cx="307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Expat</a:t>
            </a:r>
            <a:b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</a:br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Communities</a:t>
            </a:r>
          </a:p>
        </p:txBody>
      </p:sp>
      <p:sp>
        <p:nvSpPr>
          <p:cNvPr id="29725" name="TextBox 51"/>
          <p:cNvSpPr txBox="1">
            <a:spLocks noChangeArrowheads="1"/>
          </p:cNvSpPr>
          <p:nvPr/>
        </p:nvSpPr>
        <p:spPr bwMode="auto">
          <a:xfrm>
            <a:off x="204788" y="2581275"/>
            <a:ext cx="307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Families </a:t>
            </a:r>
            <a:b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</a:br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&amp; Pets</a:t>
            </a:r>
          </a:p>
        </p:txBody>
      </p:sp>
      <p:sp>
        <p:nvSpPr>
          <p:cNvPr id="29726" name="TextBox 52"/>
          <p:cNvSpPr txBox="1">
            <a:spLocks noChangeArrowheads="1"/>
          </p:cNvSpPr>
          <p:nvPr/>
        </p:nvSpPr>
        <p:spPr bwMode="auto">
          <a:xfrm>
            <a:off x="2470150" y="2587625"/>
            <a:ext cx="307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Fan-culture</a:t>
            </a:r>
            <a:b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</a:br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&amp; Communities</a:t>
            </a:r>
          </a:p>
        </p:txBody>
      </p:sp>
      <p:sp>
        <p:nvSpPr>
          <p:cNvPr id="29727" name="TextBox 53"/>
          <p:cNvSpPr txBox="1">
            <a:spLocks noChangeArrowheads="1"/>
          </p:cNvSpPr>
          <p:nvPr/>
        </p:nvSpPr>
        <p:spPr bwMode="auto">
          <a:xfrm>
            <a:off x="5151438" y="2663825"/>
            <a:ext cx="16002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689B"/>
                </a:solidFill>
                <a:latin typeface="Trade Gothic LT Std Cn" pitchFamily="50" charset="0"/>
              </a:rPr>
              <a:t>Film</a:t>
            </a:r>
          </a:p>
        </p:txBody>
      </p:sp>
      <p:sp>
        <p:nvSpPr>
          <p:cNvPr id="29728" name="TextBox 54"/>
          <p:cNvSpPr txBox="1">
            <a:spLocks noChangeArrowheads="1"/>
          </p:cNvSpPr>
          <p:nvPr/>
        </p:nvSpPr>
        <p:spPr bwMode="auto">
          <a:xfrm>
            <a:off x="6492875" y="2578100"/>
            <a:ext cx="307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Health </a:t>
            </a:r>
            <a:b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</a:br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&amp; Well-being</a:t>
            </a:r>
          </a:p>
        </p:txBody>
      </p:sp>
      <p:sp>
        <p:nvSpPr>
          <p:cNvPr id="29729" name="TextBox 55"/>
          <p:cNvSpPr txBox="1">
            <a:spLocks noChangeArrowheads="1"/>
          </p:cNvSpPr>
          <p:nvPr/>
        </p:nvSpPr>
        <p:spPr bwMode="auto">
          <a:xfrm>
            <a:off x="8678863" y="2624138"/>
            <a:ext cx="307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Humanitarian </a:t>
            </a:r>
            <a:b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</a:br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NGOs</a:t>
            </a:r>
          </a:p>
        </p:txBody>
      </p:sp>
      <p:sp>
        <p:nvSpPr>
          <p:cNvPr id="29730" name="TextBox 56"/>
          <p:cNvSpPr txBox="1">
            <a:spLocks noChangeArrowheads="1"/>
          </p:cNvSpPr>
          <p:nvPr/>
        </p:nvSpPr>
        <p:spPr bwMode="auto">
          <a:xfrm>
            <a:off x="0" y="4468813"/>
            <a:ext cx="1809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689B"/>
                </a:solidFill>
                <a:latin typeface="Trade Gothic LT Std Cn" pitchFamily="50" charset="0"/>
              </a:rPr>
              <a:t>Humanities</a:t>
            </a:r>
          </a:p>
        </p:txBody>
      </p:sp>
      <p:sp>
        <p:nvSpPr>
          <p:cNvPr id="29731" name="TextBox 57"/>
          <p:cNvSpPr txBox="1">
            <a:spLocks noChangeArrowheads="1"/>
          </p:cNvSpPr>
          <p:nvPr/>
        </p:nvSpPr>
        <p:spPr bwMode="auto">
          <a:xfrm>
            <a:off x="1352550" y="4425950"/>
            <a:ext cx="3071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Luxembourg</a:t>
            </a:r>
            <a:b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</a:br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News Media</a:t>
            </a:r>
          </a:p>
        </p:txBody>
      </p:sp>
      <p:sp>
        <p:nvSpPr>
          <p:cNvPr id="29732" name="TextBox 58"/>
          <p:cNvSpPr txBox="1">
            <a:spLocks noChangeArrowheads="1"/>
          </p:cNvSpPr>
          <p:nvPr/>
        </p:nvSpPr>
        <p:spPr bwMode="auto">
          <a:xfrm>
            <a:off x="4016375" y="4468813"/>
            <a:ext cx="160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689B"/>
                </a:solidFill>
                <a:latin typeface="Trade Gothic LT Std Cn" pitchFamily="50" charset="0"/>
              </a:rPr>
              <a:t>Literature</a:t>
            </a:r>
          </a:p>
        </p:txBody>
      </p:sp>
      <p:sp>
        <p:nvSpPr>
          <p:cNvPr id="29733" name="TextBox 59"/>
          <p:cNvSpPr txBox="1">
            <a:spLocks noChangeArrowheads="1"/>
          </p:cNvSpPr>
          <p:nvPr/>
        </p:nvSpPr>
        <p:spPr bwMode="auto">
          <a:xfrm>
            <a:off x="5283200" y="4425950"/>
            <a:ext cx="307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Memes</a:t>
            </a:r>
            <a:b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</a:br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&amp; Internet culture</a:t>
            </a:r>
          </a:p>
        </p:txBody>
      </p:sp>
      <p:sp>
        <p:nvSpPr>
          <p:cNvPr id="29734" name="TextBox 60"/>
          <p:cNvSpPr txBox="1">
            <a:spLocks noChangeArrowheads="1"/>
          </p:cNvSpPr>
          <p:nvPr/>
        </p:nvSpPr>
        <p:spPr bwMode="auto">
          <a:xfrm>
            <a:off x="8075613" y="4548188"/>
            <a:ext cx="16002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689B"/>
                </a:solidFill>
                <a:latin typeface="Trade Gothic LT Std Cn" pitchFamily="50" charset="0"/>
              </a:rPr>
              <a:t>Music</a:t>
            </a:r>
          </a:p>
        </p:txBody>
      </p:sp>
      <p:sp>
        <p:nvSpPr>
          <p:cNvPr id="29735" name="TextBox 61"/>
          <p:cNvSpPr txBox="1">
            <a:spLocks noChangeArrowheads="1"/>
          </p:cNvSpPr>
          <p:nvPr/>
        </p:nvSpPr>
        <p:spPr bwMode="auto">
          <a:xfrm>
            <a:off x="10128250" y="4433888"/>
            <a:ext cx="1600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689B"/>
                </a:solidFill>
                <a:latin typeface="Trade Gothic LT Std Cn" pitchFamily="50" charset="0"/>
              </a:rPr>
              <a:t>Performing Arts</a:t>
            </a:r>
          </a:p>
        </p:txBody>
      </p:sp>
      <p:sp>
        <p:nvSpPr>
          <p:cNvPr id="29736" name="TextBox 62"/>
          <p:cNvSpPr txBox="1">
            <a:spLocks noChangeArrowheads="1"/>
          </p:cNvSpPr>
          <p:nvPr/>
        </p:nvSpPr>
        <p:spPr bwMode="auto">
          <a:xfrm>
            <a:off x="835025" y="6149975"/>
            <a:ext cx="2035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689B"/>
                </a:solidFill>
                <a:latin typeface="Trade Gothic LT Std Cn" pitchFamily="50" charset="0"/>
              </a:rPr>
              <a:t>Photography</a:t>
            </a:r>
          </a:p>
        </p:txBody>
      </p:sp>
      <p:sp>
        <p:nvSpPr>
          <p:cNvPr id="29737" name="TextBox 63"/>
          <p:cNvSpPr txBox="1">
            <a:spLocks noChangeArrowheads="1"/>
          </p:cNvSpPr>
          <p:nvPr/>
        </p:nvSpPr>
        <p:spPr bwMode="auto">
          <a:xfrm>
            <a:off x="2159000" y="6105525"/>
            <a:ext cx="307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Politics</a:t>
            </a:r>
            <a:b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</a:br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&amp; Society</a:t>
            </a:r>
          </a:p>
        </p:txBody>
      </p:sp>
      <p:sp>
        <p:nvSpPr>
          <p:cNvPr id="29738" name="TextBox 64"/>
          <p:cNvSpPr txBox="1">
            <a:spLocks noChangeArrowheads="1"/>
          </p:cNvSpPr>
          <p:nvPr/>
        </p:nvSpPr>
        <p:spPr bwMode="auto">
          <a:xfrm>
            <a:off x="4065588" y="6061075"/>
            <a:ext cx="307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Religion</a:t>
            </a:r>
            <a:b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</a:br>
            <a:r>
              <a:rPr lang="en-US" sz="2000" b="1">
                <a:solidFill>
                  <a:srgbClr val="00689B"/>
                </a:solidFill>
                <a:latin typeface="Trade Gothic LT Std Cn" pitchFamily="50" charset="0"/>
              </a:rPr>
              <a:t>&amp; Spirituality</a:t>
            </a:r>
          </a:p>
        </p:txBody>
      </p:sp>
      <p:sp>
        <p:nvSpPr>
          <p:cNvPr id="29739" name="TextBox 65"/>
          <p:cNvSpPr txBox="1">
            <a:spLocks noChangeArrowheads="1"/>
          </p:cNvSpPr>
          <p:nvPr/>
        </p:nvSpPr>
        <p:spPr bwMode="auto">
          <a:xfrm>
            <a:off x="6707188" y="6197600"/>
            <a:ext cx="18081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689B"/>
                </a:solidFill>
                <a:latin typeface="Trade Gothic LT Std Cn" pitchFamily="50" charset="0"/>
              </a:rPr>
              <a:t>Sciences</a:t>
            </a:r>
          </a:p>
        </p:txBody>
      </p:sp>
      <p:sp>
        <p:nvSpPr>
          <p:cNvPr id="29740" name="TextBox 66"/>
          <p:cNvSpPr txBox="1">
            <a:spLocks noChangeArrowheads="1"/>
          </p:cNvSpPr>
          <p:nvPr/>
        </p:nvSpPr>
        <p:spPr bwMode="auto">
          <a:xfrm>
            <a:off x="8805863" y="6197600"/>
            <a:ext cx="1809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689B"/>
                </a:solidFill>
                <a:latin typeface="Trade Gothic LT Std Cn" pitchFamily="50" charset="0"/>
              </a:rPr>
              <a:t>Sports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4363" y="144463"/>
            <a:ext cx="8423275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Brace 8">
            <a:extLst>
              <a:ext uri="{FF2B5EF4-FFF2-40B4-BE49-F238E27FC236}"/>
            </a:extLst>
          </p:cNvPr>
          <p:cNvSpPr/>
          <p:nvPr/>
        </p:nvSpPr>
        <p:spPr>
          <a:xfrm rot="5400000">
            <a:off x="5838826" y="-146050"/>
            <a:ext cx="514350" cy="8423275"/>
          </a:xfrm>
          <a:prstGeom prst="rightBrace">
            <a:avLst>
              <a:gd name="adj1" fmla="val 7557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/>
            </a:extLst>
          </p:cNvPr>
          <p:cNvSpPr/>
          <p:nvPr/>
        </p:nvSpPr>
        <p:spPr>
          <a:xfrm>
            <a:off x="2387600" y="4821238"/>
            <a:ext cx="7510463" cy="14017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latin typeface="Trade Gothic LT Std Cn" panose="00000806000000000000" pitchFamily="50" charset="0"/>
              </a:rPr>
              <a:t>DOMAIN CRAWLS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06363"/>
            <a:ext cx="215265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10"/>
          <p:cNvPicPr>
            <a:picLocks noChangeAspect="1"/>
          </p:cNvPicPr>
          <p:nvPr/>
        </p:nvPicPr>
        <p:blipFill>
          <a:blip r:embed="rId4"/>
          <a:srcRect l="26952" t="20975" r="65495" b="22096"/>
          <a:stretch>
            <a:fillRect/>
          </a:stretch>
        </p:blipFill>
        <p:spPr bwMode="auto">
          <a:xfrm>
            <a:off x="354013" y="204788"/>
            <a:ext cx="755650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2500" y="517525"/>
            <a:ext cx="1862138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0625" y="525463"/>
            <a:ext cx="7270750" cy="593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5849938" y="5184775"/>
            <a:ext cx="595312" cy="274638"/>
          </a:xfrm>
          <a:prstGeom prst="rect">
            <a:avLst/>
          </a:prstGeom>
          <a:solidFill>
            <a:srgbClr val="4CB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5665788" y="5056188"/>
            <a:ext cx="8604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BnL</a:t>
            </a:r>
          </a:p>
        </p:txBody>
      </p:sp>
      <p:pic>
        <p:nvPicPr>
          <p:cNvPr id="31748" name="Picture 6"/>
          <p:cNvPicPr>
            <a:picLocks noChangeAspect="1"/>
          </p:cNvPicPr>
          <p:nvPr/>
        </p:nvPicPr>
        <p:blipFill>
          <a:blip r:embed="rId3"/>
          <a:srcRect l="26952" t="20975" r="65495" b="22096"/>
          <a:stretch>
            <a:fillRect/>
          </a:stretch>
        </p:blipFill>
        <p:spPr bwMode="auto">
          <a:xfrm>
            <a:off x="354013" y="204788"/>
            <a:ext cx="42703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5"/>
          <p:cNvPicPr>
            <a:picLocks noChangeAspect="1"/>
          </p:cNvPicPr>
          <p:nvPr/>
        </p:nvPicPr>
        <p:blipFill>
          <a:blip r:embed="rId2"/>
          <a:srcRect t="1212"/>
          <a:stretch>
            <a:fillRect/>
          </a:stretch>
        </p:blipFill>
        <p:spPr bwMode="auto">
          <a:xfrm>
            <a:off x="0" y="600075"/>
            <a:ext cx="12192000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/>
            </a:extLst>
          </p:cNvPr>
          <p:cNvSpPr/>
          <p:nvPr/>
        </p:nvSpPr>
        <p:spPr>
          <a:xfrm>
            <a:off x="620713" y="536575"/>
            <a:ext cx="1846262" cy="671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1046163" y="320675"/>
            <a:ext cx="1770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Webarchive.lu</a:t>
            </a:r>
          </a:p>
        </p:txBody>
      </p:sp>
      <p:cxnSp>
        <p:nvCxnSpPr>
          <p:cNvPr id="9" name="Straight Connector 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012825" y="320675"/>
            <a:ext cx="157797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019175" y="708025"/>
            <a:ext cx="157638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2774" name="Picture 7"/>
          <p:cNvPicPr>
            <a:picLocks noChangeAspect="1"/>
          </p:cNvPicPr>
          <p:nvPr/>
        </p:nvPicPr>
        <p:blipFill>
          <a:blip r:embed="rId3"/>
          <a:srcRect l="26952" t="20975" r="65495" b="22096"/>
          <a:stretch>
            <a:fillRect/>
          </a:stretch>
        </p:blipFill>
        <p:spPr bwMode="auto">
          <a:xfrm>
            <a:off x="354013" y="204788"/>
            <a:ext cx="42703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01725"/>
            <a:ext cx="12192000" cy="764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/>
          </p:cNvPicPr>
          <p:nvPr/>
        </p:nvPicPr>
        <p:blipFill>
          <a:blip r:embed="rId3"/>
          <a:srcRect l="26952" t="20975" r="65495" b="22096"/>
          <a:stretch>
            <a:fillRect/>
          </a:stretch>
        </p:blipFill>
        <p:spPr bwMode="auto">
          <a:xfrm>
            <a:off x="354013" y="204788"/>
            <a:ext cx="42703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9300" y="-107950"/>
            <a:ext cx="783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-107950"/>
            <a:ext cx="2019300" cy="7088188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/>
            </a:extLst>
          </p:cNvPr>
          <p:cNvSpPr/>
          <p:nvPr/>
        </p:nvSpPr>
        <p:spPr>
          <a:xfrm>
            <a:off x="9769475" y="-107950"/>
            <a:ext cx="2422525" cy="7088188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39725"/>
            <a:ext cx="12192000" cy="73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/>
          </p:cNvPicPr>
          <p:nvPr/>
        </p:nvPicPr>
        <p:blipFill>
          <a:blip r:embed="rId2"/>
          <a:srcRect l="6657" r="6659"/>
          <a:stretch>
            <a:fillRect/>
          </a:stretch>
        </p:blipFill>
        <p:spPr bwMode="auto">
          <a:xfrm>
            <a:off x="-984250" y="487363"/>
            <a:ext cx="14160500" cy="60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/>
            </a:extLst>
          </p:cNvPr>
          <p:cNvSpPr/>
          <p:nvPr/>
        </p:nvSpPr>
        <p:spPr>
          <a:xfrm>
            <a:off x="-157163" y="-212725"/>
            <a:ext cx="12450763" cy="700088"/>
          </a:xfrm>
          <a:prstGeom prst="rect">
            <a:avLst/>
          </a:prstGeom>
          <a:solidFill>
            <a:srgbClr val="272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-4763" y="6556375"/>
            <a:ext cx="12450763" cy="700088"/>
          </a:xfrm>
          <a:prstGeom prst="rect">
            <a:avLst/>
          </a:prstGeom>
          <a:solidFill>
            <a:srgbClr val="272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92313"/>
            <a:ext cx="4876800" cy="487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5"/>
          <p:cNvPicPr>
            <a:picLocks noChangeAspect="1"/>
          </p:cNvPicPr>
          <p:nvPr/>
        </p:nvPicPr>
        <p:blipFill>
          <a:blip r:embed="rId3"/>
          <a:srcRect l="26952" t="20975" r="65495" b="22096"/>
          <a:stretch>
            <a:fillRect/>
          </a:stretch>
        </p:blipFill>
        <p:spPr bwMode="auto">
          <a:xfrm>
            <a:off x="354013" y="204788"/>
            <a:ext cx="755650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6"/>
          <p:cNvSpPr txBox="1">
            <a:spLocks noChangeArrowheads="1"/>
          </p:cNvSpPr>
          <p:nvPr/>
        </p:nvSpPr>
        <p:spPr bwMode="auto">
          <a:xfrm>
            <a:off x="2154238" y="438150"/>
            <a:ext cx="54435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>
                <a:solidFill>
                  <a:srgbClr val="00689B"/>
                </a:solidFill>
                <a:latin typeface="Trade Gothic LT Std Cn" pitchFamily="50" charset="0"/>
              </a:rPr>
              <a:t>The Team</a:t>
            </a:r>
          </a:p>
        </p:txBody>
      </p:sp>
      <p:sp>
        <p:nvSpPr>
          <p:cNvPr id="15364" name="TextBox 7"/>
          <p:cNvSpPr txBox="1">
            <a:spLocks noChangeArrowheads="1"/>
          </p:cNvSpPr>
          <p:nvPr/>
        </p:nvSpPr>
        <p:spPr bwMode="auto">
          <a:xfrm>
            <a:off x="6170613" y="284163"/>
            <a:ext cx="4656137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689B"/>
                </a:solidFill>
                <a:latin typeface="Trade Gothic LT Std Cn" pitchFamily="50" charset="0"/>
              </a:rPr>
              <a:t>Yves Maurer</a:t>
            </a:r>
            <a:br>
              <a:rPr lang="en-US" sz="2400">
                <a:solidFill>
                  <a:srgbClr val="00689B"/>
                </a:solidFill>
                <a:latin typeface="Trade Gothic LT Std Cn" pitchFamily="50" charset="0"/>
              </a:rPr>
            </a:br>
            <a:r>
              <a:rPr lang="en-US" sz="2400">
                <a:solidFill>
                  <a:srgbClr val="00689B"/>
                </a:solidFill>
                <a:latin typeface="Trade Gothic LT Std Cn" pitchFamily="50" charset="0"/>
              </a:rPr>
              <a:t>Head of IT department</a:t>
            </a:r>
          </a:p>
          <a:p>
            <a:r>
              <a:rPr lang="en-US">
                <a:latin typeface="Calibri" pitchFamily="34" charset="0"/>
              </a:rPr>
              <a:t>– technical manager</a:t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– strategic focus</a:t>
            </a:r>
            <a:br>
              <a:rPr lang="en-US">
                <a:latin typeface="Calibri" pitchFamily="34" charset="0"/>
              </a:rPr>
            </a:br>
            <a:endParaRPr lang="en-US">
              <a:latin typeface="Calibri" pitchFamily="34" charset="0"/>
            </a:endParaRPr>
          </a:p>
        </p:txBody>
      </p:sp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6170613" y="4541838"/>
            <a:ext cx="4656137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689B"/>
                </a:solidFill>
                <a:latin typeface="Trade Gothic LT Std Cn" pitchFamily="50" charset="0"/>
              </a:rPr>
              <a:t>Ben Els</a:t>
            </a:r>
            <a:br>
              <a:rPr lang="en-US" sz="2400">
                <a:solidFill>
                  <a:srgbClr val="00689B"/>
                </a:solidFill>
                <a:latin typeface="Trade Gothic LT Std Cn" pitchFamily="50" charset="0"/>
              </a:rPr>
            </a:br>
            <a:r>
              <a:rPr lang="en-US" sz="2400">
                <a:solidFill>
                  <a:srgbClr val="00689B"/>
                </a:solidFill>
                <a:latin typeface="Trade Gothic LT Std Cn" pitchFamily="50" charset="0"/>
              </a:rPr>
              <a:t>Digital Curator</a:t>
            </a:r>
            <a:r>
              <a:rPr lang="en-US">
                <a:latin typeface="Calibri" pitchFamily="34" charset="0"/>
              </a:rPr>
              <a:t/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– manages special collections </a:t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– point of contact for content owners </a:t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– administration of webarchive.lu</a:t>
            </a:r>
          </a:p>
          <a:p>
            <a:r>
              <a:rPr lang="en-US">
                <a:latin typeface="Calibri" pitchFamily="34" charset="0"/>
              </a:rPr>
              <a:t>– QA on the content level (with student helper)</a:t>
            </a:r>
          </a:p>
        </p:txBody>
      </p:sp>
      <p:sp>
        <p:nvSpPr>
          <p:cNvPr id="15366" name="TextBox 9"/>
          <p:cNvSpPr txBox="1">
            <a:spLocks noChangeArrowheads="1"/>
          </p:cNvSpPr>
          <p:nvPr/>
        </p:nvSpPr>
        <p:spPr bwMode="auto">
          <a:xfrm>
            <a:off x="6170613" y="1946275"/>
            <a:ext cx="4656137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689B"/>
                </a:solidFill>
                <a:latin typeface="Trade Gothic LT Std Cn" pitchFamily="50" charset="0"/>
              </a:rPr>
              <a:t>László Tóth</a:t>
            </a:r>
            <a:br>
              <a:rPr lang="en-US" sz="2400">
                <a:solidFill>
                  <a:srgbClr val="00689B"/>
                </a:solidFill>
                <a:latin typeface="Trade Gothic LT Std Cn" pitchFamily="50" charset="0"/>
              </a:rPr>
            </a:br>
            <a:r>
              <a:rPr lang="en-US" sz="2400">
                <a:solidFill>
                  <a:srgbClr val="00689B"/>
                </a:solidFill>
                <a:latin typeface="Trade Gothic LT Std Cn" pitchFamily="50" charset="0"/>
              </a:rPr>
              <a:t>Software Engineer</a:t>
            </a:r>
            <a:r>
              <a:rPr lang="en-US">
                <a:latin typeface="Calibri" pitchFamily="34" charset="0"/>
              </a:rPr>
              <a:t/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– develops software solutions</a:t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– indexation, research engines</a:t>
            </a:r>
          </a:p>
          <a:p>
            <a:r>
              <a:rPr lang="en-US">
                <a:latin typeface="Calibri" pitchFamily="34" charset="0"/>
              </a:rPr>
              <a:t>– manages domain crawls</a:t>
            </a:r>
          </a:p>
          <a:p>
            <a:r>
              <a:rPr lang="en-US">
                <a:latin typeface="Calibri" pitchFamily="34" charset="0"/>
              </a:rPr>
              <a:t>– administration of technical infrastructure</a:t>
            </a:r>
          </a:p>
          <a:p>
            <a:r>
              <a:rPr lang="en-US">
                <a:latin typeface="Calibri" pitchFamily="34" charset="0"/>
              </a:rPr>
              <a:t>– QA on the technical level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57513" y="288925"/>
            <a:ext cx="18757901" cy="628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-157163" y="-212725"/>
            <a:ext cx="12450763" cy="700088"/>
          </a:xfrm>
          <a:prstGeom prst="rect">
            <a:avLst/>
          </a:prstGeom>
          <a:solidFill>
            <a:srgbClr val="272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0" y="6426200"/>
            <a:ext cx="12450763" cy="700088"/>
          </a:xfrm>
          <a:prstGeom prst="rect">
            <a:avLst/>
          </a:prstGeom>
          <a:solidFill>
            <a:srgbClr val="272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157288" y="171450"/>
            <a:ext cx="14506576" cy="6515100"/>
          </a:xfrm>
        </p:spPr>
      </p:pic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-255588" y="-153988"/>
            <a:ext cx="12595226" cy="325438"/>
          </a:xfrm>
          <a:prstGeom prst="rect">
            <a:avLst/>
          </a:prstGeom>
          <a:solidFill>
            <a:srgbClr val="34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/>
          <p:nvPr/>
        </p:nvSpPr>
        <p:spPr>
          <a:xfrm>
            <a:off x="-404813" y="6661150"/>
            <a:ext cx="12596813" cy="325438"/>
          </a:xfrm>
          <a:prstGeom prst="rect">
            <a:avLst/>
          </a:prstGeom>
          <a:solidFill>
            <a:srgbClr val="34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97050" y="523875"/>
            <a:ext cx="1487805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-255588" y="-153988"/>
            <a:ext cx="12595226" cy="677863"/>
          </a:xfrm>
          <a:prstGeom prst="rect">
            <a:avLst/>
          </a:prstGeom>
          <a:solidFill>
            <a:srgbClr val="34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/>
          <p:nvPr/>
        </p:nvSpPr>
        <p:spPr>
          <a:xfrm>
            <a:off x="-201613" y="6180138"/>
            <a:ext cx="12595226" cy="677862"/>
          </a:xfrm>
          <a:prstGeom prst="rect">
            <a:avLst/>
          </a:prstGeom>
          <a:solidFill>
            <a:srgbClr val="34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63" y="234950"/>
            <a:ext cx="12187237" cy="5662613"/>
          </a:xfrm>
        </p:spPr>
      </p:pic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-58738" y="5670550"/>
            <a:ext cx="12315826" cy="1274763"/>
          </a:xfrm>
          <a:prstGeom prst="rect">
            <a:avLst/>
          </a:prstGeom>
          <a:solidFill>
            <a:srgbClr val="34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048000" y="576263"/>
            <a:ext cx="19431000" cy="6545262"/>
          </a:xfrm>
        </p:spPr>
      </p:pic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-255588" y="-153988"/>
            <a:ext cx="12595226" cy="83978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 l="3139" r="3237"/>
          <a:stretch/>
        </p:blipFill>
        <p:spPr>
          <a:xfrm>
            <a:off x="-25400" y="0"/>
            <a:ext cx="122301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6400" y="390525"/>
            <a:ext cx="11377613" cy="6054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3011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2363" y="2227263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4188" y="2717800"/>
            <a:ext cx="2492375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1938" y="4592638"/>
            <a:ext cx="1562100" cy="15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40438" y="850900"/>
            <a:ext cx="1646237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1525" y="4481513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95563" y="1073150"/>
            <a:ext cx="2589212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767763" y="2587625"/>
            <a:ext cx="203358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1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480425" y="3692525"/>
            <a:ext cx="26670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Arc 58">
            <a:extLst>
              <a:ext uri="{FF2B5EF4-FFF2-40B4-BE49-F238E27FC236}"/>
            </a:extLst>
          </p:cNvPr>
          <p:cNvSpPr/>
          <p:nvPr/>
        </p:nvSpPr>
        <p:spPr>
          <a:xfrm flipH="1">
            <a:off x="8986838" y="2338388"/>
            <a:ext cx="1555750" cy="1365250"/>
          </a:xfrm>
          <a:prstGeom prst="arc">
            <a:avLst>
              <a:gd name="adj1" fmla="val 17446229"/>
              <a:gd name="adj2" fmla="val 577978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4" name="Straight Connector 4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4414838" y="4581525"/>
            <a:ext cx="0" cy="822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4414838" y="2338388"/>
            <a:ext cx="0" cy="1557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/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2387600" y="2778125"/>
            <a:ext cx="777875" cy="1022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7307263" y="3484563"/>
            <a:ext cx="0" cy="196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8462963" y="1266825"/>
            <a:ext cx="3175" cy="2473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8682038" y="4729163"/>
            <a:ext cx="0" cy="539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 1">
            <a:extLst>
              <a:ext uri="{FF2B5EF4-FFF2-40B4-BE49-F238E27FC236}"/>
            </a:extLst>
          </p:cNvPr>
          <p:cNvGraphicFramePr/>
          <p:nvPr/>
        </p:nvGraphicFramePr>
        <p:xfrm>
          <a:off x="1504892" y="2957298"/>
          <a:ext cx="9134475" cy="2571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" name="Straight Connector 3">
            <a:extLst>
              <a:ext uri="{FF2B5EF4-FFF2-40B4-BE49-F238E27FC236}"/>
            </a:extLst>
          </p:cNvPr>
          <p:cNvCxnSpPr/>
          <p:nvPr/>
        </p:nvCxnSpPr>
        <p:spPr>
          <a:xfrm>
            <a:off x="2136775" y="4914900"/>
            <a:ext cx="0" cy="354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1093450" y="4581525"/>
            <a:ext cx="15875" cy="755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1109325" y="5434013"/>
            <a:ext cx="30163" cy="196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rc 41">
            <a:extLst>
              <a:ext uri="{FF2B5EF4-FFF2-40B4-BE49-F238E27FC236}"/>
            </a:extLst>
          </p:cNvPr>
          <p:cNvSpPr/>
          <p:nvPr/>
        </p:nvSpPr>
        <p:spPr>
          <a:xfrm rot="19837621" flipH="1">
            <a:off x="368300" y="4064000"/>
            <a:ext cx="3178175" cy="2449513"/>
          </a:xfrm>
          <a:prstGeom prst="arc">
            <a:avLst>
              <a:gd name="adj1" fmla="val 16454454"/>
              <a:gd name="adj2" fmla="val 764240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1" name="Straight Connector 40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5640388" y="2867025"/>
            <a:ext cx="0" cy="906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rc 38">
            <a:extLst>
              <a:ext uri="{FF2B5EF4-FFF2-40B4-BE49-F238E27FC236}"/>
            </a:extLst>
          </p:cNvPr>
          <p:cNvSpPr/>
          <p:nvPr/>
        </p:nvSpPr>
        <p:spPr>
          <a:xfrm flipH="1">
            <a:off x="352425" y="1173163"/>
            <a:ext cx="2008188" cy="2951162"/>
          </a:xfrm>
          <a:prstGeom prst="arc">
            <a:avLst>
              <a:gd name="adj1" fmla="val 16206197"/>
              <a:gd name="adj2" fmla="val 564513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/>
            </a:extLst>
          </p:cNvPr>
          <p:cNvSpPr/>
          <p:nvPr/>
        </p:nvSpPr>
        <p:spPr>
          <a:xfrm>
            <a:off x="1328738" y="876300"/>
            <a:ext cx="3313112" cy="85725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Base law for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Luxembourg web legal deposit</a:t>
            </a:r>
          </a:p>
        </p:txBody>
      </p:sp>
      <p:sp>
        <p:nvSpPr>
          <p:cNvPr id="9" name="Rectangle 8">
            <a:extLst>
              <a:ext uri="{FF2B5EF4-FFF2-40B4-BE49-F238E27FC236}"/>
            </a:extLst>
          </p:cNvPr>
          <p:cNvSpPr/>
          <p:nvPr/>
        </p:nvSpPr>
        <p:spPr>
          <a:xfrm>
            <a:off x="2838450" y="5137150"/>
            <a:ext cx="2973388" cy="66675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Inclusion of websites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in legal deposit ordinance</a:t>
            </a:r>
          </a:p>
        </p:txBody>
      </p:sp>
      <p:sp>
        <p:nvSpPr>
          <p:cNvPr id="10" name="Rectangle 9">
            <a:extLst>
              <a:ext uri="{FF2B5EF4-FFF2-40B4-BE49-F238E27FC236}"/>
            </a:extLst>
          </p:cNvPr>
          <p:cNvSpPr/>
          <p:nvPr/>
        </p:nvSpPr>
        <p:spPr>
          <a:xfrm>
            <a:off x="3743325" y="1920875"/>
            <a:ext cx="1382713" cy="455613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BnF visit</a:t>
            </a:r>
          </a:p>
        </p:txBody>
      </p:sp>
      <p:sp>
        <p:nvSpPr>
          <p:cNvPr id="11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4613275" y="2489200"/>
            <a:ext cx="2170113" cy="42862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BnF &amp; INA visit</a:t>
            </a:r>
          </a:p>
        </p:txBody>
      </p:sp>
      <p:sp>
        <p:nvSpPr>
          <p:cNvPr id="12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1328738" y="1920875"/>
            <a:ext cx="2119312" cy="85725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Whitepaper for BnL by Hanzo Archives</a:t>
            </a:r>
          </a:p>
        </p:txBody>
      </p:sp>
      <p:sp>
        <p:nvSpPr>
          <p:cNvPr id="13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8458200" y="1068388"/>
            <a:ext cx="1944688" cy="42862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IIPC membership</a:t>
            </a:r>
          </a:p>
        </p:txBody>
      </p:sp>
      <p:sp>
        <p:nvSpPr>
          <p:cNvPr id="14" name="Rectangle 13">
            <a:extLst>
              <a:ext uri="{FF2B5EF4-FFF2-40B4-BE49-F238E27FC236}"/>
            </a:extLst>
          </p:cNvPr>
          <p:cNvSpPr/>
          <p:nvPr/>
        </p:nvSpPr>
        <p:spPr>
          <a:xfrm>
            <a:off x="9256713" y="1971675"/>
            <a:ext cx="2609850" cy="42862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DPC membership</a:t>
            </a:r>
          </a:p>
        </p:txBody>
      </p:sp>
      <p:sp>
        <p:nvSpPr>
          <p:cNvPr id="16" name="Rectangle 15">
            <a:extLst>
              <a:ext uri="{FF2B5EF4-FFF2-40B4-BE49-F238E27FC236}"/>
            </a:extLst>
          </p:cNvPr>
          <p:cNvSpPr/>
          <p:nvPr/>
        </p:nvSpPr>
        <p:spPr>
          <a:xfrm>
            <a:off x="6034088" y="3048000"/>
            <a:ext cx="2359025" cy="42862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First domain crawl</a:t>
            </a:r>
          </a:p>
        </p:txBody>
      </p:sp>
      <p:sp>
        <p:nvSpPr>
          <p:cNvPr id="24" name="Rectangle 23">
            <a:extLst>
              <a:ext uri="{FF2B5EF4-FFF2-40B4-BE49-F238E27FC236}"/>
            </a:extLst>
          </p:cNvPr>
          <p:cNvSpPr/>
          <p:nvPr/>
        </p:nvSpPr>
        <p:spPr>
          <a:xfrm>
            <a:off x="9220200" y="5157788"/>
            <a:ext cx="2851150" cy="85725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Inclusion of web archive in long-term preservation system</a:t>
            </a:r>
          </a:p>
        </p:txBody>
      </p:sp>
      <p:sp>
        <p:nvSpPr>
          <p:cNvPr id="23" name="Rectangle 22">
            <a:extLst>
              <a:ext uri="{FF2B5EF4-FFF2-40B4-BE49-F238E27FC236}"/>
            </a:extLst>
          </p:cNvPr>
          <p:cNvSpPr/>
          <p:nvPr/>
        </p:nvSpPr>
        <p:spPr>
          <a:xfrm>
            <a:off x="7537450" y="5143500"/>
            <a:ext cx="1296988" cy="65405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Team hiring</a:t>
            </a:r>
            <a:br>
              <a:rPr lang="en-US" dirty="0">
                <a:latin typeface="Trade Gothic LT Std Cn" panose="00000806000000000000" pitchFamily="50" charset="0"/>
              </a:rPr>
            </a:br>
            <a:r>
              <a:rPr lang="en-US" dirty="0">
                <a:latin typeface="Trade Gothic LT Std Cn" panose="00000806000000000000" pitchFamily="50" charset="0"/>
              </a:rPr>
              <a:t>Ben Els</a:t>
            </a:r>
          </a:p>
        </p:txBody>
      </p:sp>
      <p:pic>
        <p:nvPicPr>
          <p:cNvPr id="16409" name="Picture 5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1425" y="931863"/>
            <a:ext cx="66992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0" name="Picture 5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58200" y="1951038"/>
            <a:ext cx="762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4" name="Straight Connector 6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1101388" y="3327400"/>
            <a:ext cx="3175" cy="376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/>
            </a:extLst>
          </p:cNvPr>
          <p:cNvSpPr/>
          <p:nvPr/>
        </p:nvSpPr>
        <p:spPr>
          <a:xfrm>
            <a:off x="9621838" y="2647950"/>
            <a:ext cx="2243137" cy="70485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Launch of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webarchive.lu</a:t>
            </a:r>
          </a:p>
        </p:txBody>
      </p:sp>
      <p:grpSp>
        <p:nvGrpSpPr>
          <p:cNvPr id="16413" name="Group 47"/>
          <p:cNvGrpSpPr>
            <a:grpSpLocks/>
          </p:cNvGrpSpPr>
          <p:nvPr/>
        </p:nvGrpSpPr>
        <p:grpSpPr bwMode="auto">
          <a:xfrm>
            <a:off x="10639425" y="3609975"/>
            <a:ext cx="1304925" cy="1304925"/>
            <a:chOff x="7828753" y="633572"/>
            <a:chExt cx="1304606" cy="1304606"/>
          </a:xfrm>
        </p:grpSpPr>
        <p:sp>
          <p:nvSpPr>
            <p:cNvPr id="49" name="Oval 4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828753" y="633572"/>
              <a:ext cx="1304606" cy="1304606"/>
            </a:xfrm>
            <a:prstGeom prst="ellipse">
              <a:avLst/>
            </a:prstGeom>
            <a:solidFill>
              <a:srgbClr val="8CBC3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Oval 4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8019206" y="824025"/>
              <a:ext cx="923699" cy="9236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555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500" dirty="0"/>
                <a:t>2020</a:t>
              </a:r>
            </a:p>
          </p:txBody>
        </p:sp>
      </p:grpSp>
      <p:grpSp>
        <p:nvGrpSpPr>
          <p:cNvPr id="16414" name="Group 32"/>
          <p:cNvGrpSpPr>
            <a:grpSpLocks/>
          </p:cNvGrpSpPr>
          <p:nvPr/>
        </p:nvGrpSpPr>
        <p:grpSpPr bwMode="auto">
          <a:xfrm>
            <a:off x="200025" y="3609975"/>
            <a:ext cx="1304925" cy="1304925"/>
            <a:chOff x="7828753" y="633572"/>
            <a:chExt cx="1304606" cy="1304606"/>
          </a:xfrm>
        </p:grpSpPr>
        <p:sp>
          <p:nvSpPr>
            <p:cNvPr id="35" name="Oval 3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828753" y="633572"/>
              <a:ext cx="1304606" cy="1304606"/>
            </a:xfrm>
            <a:prstGeom prst="ellipse">
              <a:avLst/>
            </a:prstGeom>
            <a:solidFill>
              <a:srgbClr val="8CBC3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Oval 4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8019206" y="824025"/>
              <a:ext cx="923699" cy="9236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555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500" dirty="0"/>
                <a:t>2004</a:t>
              </a:r>
            </a:p>
          </p:txBody>
        </p:sp>
      </p:grpSp>
      <p:sp>
        <p:nvSpPr>
          <p:cNvPr id="38" name="Rectangle 37">
            <a:extLst>
              <a:ext uri="{FF2B5EF4-FFF2-40B4-BE49-F238E27FC236}"/>
            </a:extLst>
          </p:cNvPr>
          <p:cNvSpPr/>
          <p:nvPr/>
        </p:nvSpPr>
        <p:spPr>
          <a:xfrm>
            <a:off x="669925" y="5137150"/>
            <a:ext cx="2127250" cy="66675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Proof of concept </a:t>
            </a:r>
            <a:br>
              <a:rPr lang="en-US" dirty="0">
                <a:latin typeface="Trade Gothic LT Std Cn" panose="00000806000000000000" pitchFamily="50" charset="0"/>
              </a:rPr>
            </a:br>
            <a:r>
              <a:rPr lang="en-US" dirty="0">
                <a:latin typeface="Trade Gothic LT Std Cn" panose="00000806000000000000" pitchFamily="50" charset="0"/>
              </a:rPr>
              <a:t>with Heritrix</a:t>
            </a:r>
          </a:p>
        </p:txBody>
      </p:sp>
      <p:pic>
        <p:nvPicPr>
          <p:cNvPr id="16416" name="Picture 45"/>
          <p:cNvPicPr>
            <a:picLocks noChangeAspect="1"/>
          </p:cNvPicPr>
          <p:nvPr/>
        </p:nvPicPr>
        <p:blipFill>
          <a:blip r:embed="rId9"/>
          <a:srcRect l="26952" t="20975" r="65495" b="22096"/>
          <a:stretch>
            <a:fillRect/>
          </a:stretch>
        </p:blipFill>
        <p:spPr bwMode="auto">
          <a:xfrm>
            <a:off x="354013" y="204788"/>
            <a:ext cx="42703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9975850" y="2743200"/>
            <a:ext cx="682625" cy="641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 flipV="1">
            <a:off x="6546850" y="4062413"/>
            <a:ext cx="598488" cy="260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6242050" y="4398963"/>
            <a:ext cx="0" cy="1239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6096000" y="2725738"/>
            <a:ext cx="768350" cy="4397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6410325" y="3300413"/>
            <a:ext cx="768350" cy="438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414" name="Group 1"/>
          <p:cNvGrpSpPr>
            <a:grpSpLocks/>
          </p:cNvGrpSpPr>
          <p:nvPr/>
        </p:nvGrpSpPr>
        <p:grpSpPr bwMode="auto">
          <a:xfrm>
            <a:off x="881063" y="3165475"/>
            <a:ext cx="1304925" cy="1303338"/>
            <a:chOff x="7828753" y="633572"/>
            <a:chExt cx="1304606" cy="1304606"/>
          </a:xfrm>
        </p:grpSpPr>
        <p:sp>
          <p:nvSpPr>
            <p:cNvPr id="3" name="Oval 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828753" y="633572"/>
              <a:ext cx="1304606" cy="1304606"/>
            </a:xfrm>
            <a:prstGeom prst="ellipse">
              <a:avLst/>
            </a:prstGeom>
            <a:solidFill>
              <a:srgbClr val="8CBC3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Oval 4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8019206" y="824257"/>
              <a:ext cx="923699" cy="9232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555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500" dirty="0"/>
                <a:t>2020</a:t>
              </a:r>
            </a:p>
          </p:txBody>
        </p:sp>
      </p:grpSp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354013" y="2116138"/>
            <a:ext cx="2359025" cy="6096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From 2 annual domain crawls to 4</a:t>
            </a:r>
          </a:p>
        </p:txBody>
      </p:sp>
      <p:cxnSp>
        <p:nvCxnSpPr>
          <p:cNvPr id="8" name="Straight Connector 7">
            <a:extLst>
              <a:ext uri="{FF2B5EF4-FFF2-40B4-BE49-F238E27FC236}"/>
            </a:extLst>
          </p:cNvPr>
          <p:cNvCxnSpPr>
            <a:cxnSpLocks/>
            <a:stCxn id="6" idx="2"/>
            <a:endCxn id="3" idx="0"/>
          </p:cNvCxnSpPr>
          <p:nvPr/>
        </p:nvCxnSpPr>
        <p:spPr>
          <a:xfrm>
            <a:off x="1533525" y="2725738"/>
            <a:ext cx="0" cy="4397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417" name="Group 10"/>
          <p:cNvGrpSpPr>
            <a:grpSpLocks/>
          </p:cNvGrpSpPr>
          <p:nvPr/>
        </p:nvGrpSpPr>
        <p:grpSpPr bwMode="auto">
          <a:xfrm>
            <a:off x="2376488" y="3165475"/>
            <a:ext cx="1304925" cy="1303338"/>
            <a:chOff x="7828753" y="633572"/>
            <a:chExt cx="1304606" cy="1304606"/>
          </a:xfrm>
        </p:grpSpPr>
        <p:sp>
          <p:nvSpPr>
            <p:cNvPr id="12" name="Oval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828753" y="633572"/>
              <a:ext cx="1304606" cy="1304606"/>
            </a:xfrm>
            <a:prstGeom prst="ellipse">
              <a:avLst/>
            </a:prstGeom>
            <a:solidFill>
              <a:srgbClr val="8CBC3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Oval 4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8019206" y="824257"/>
              <a:ext cx="923699" cy="9232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555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500" dirty="0"/>
                <a:t>2021</a:t>
              </a:r>
            </a:p>
          </p:txBody>
        </p:sp>
      </p:grpSp>
      <p:grpSp>
        <p:nvGrpSpPr>
          <p:cNvPr id="14" name="Group 13">
            <a:extLst>
              <a:ext uri="{FF2B5EF4-FFF2-40B4-BE49-F238E27FC236}"/>
            </a:extLst>
          </p:cNvPr>
          <p:cNvGrpSpPr/>
          <p:nvPr/>
        </p:nvGrpSpPr>
        <p:grpSpPr>
          <a:xfrm>
            <a:off x="3872729" y="3164953"/>
            <a:ext cx="1304606" cy="1304606"/>
            <a:chOff x="7828753" y="633572"/>
            <a:chExt cx="1304606" cy="1304606"/>
          </a:xfrm>
          <a:solidFill>
            <a:schemeClr val="accent4"/>
          </a:solidFill>
        </p:grpSpPr>
        <p:sp>
          <p:nvSpPr>
            <p:cNvPr id="15" name="Oval 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828753" y="633572"/>
              <a:ext cx="1304606" cy="130460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val 4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8019808" y="824627"/>
              <a:ext cx="922496" cy="9224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555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500" dirty="0"/>
                <a:t>2022</a:t>
              </a:r>
            </a:p>
          </p:txBody>
        </p:sp>
      </p:grpSp>
      <p:sp>
        <p:nvSpPr>
          <p:cNvPr id="17" name="Rectangle 16">
            <a:extLst>
              <a:ext uri="{FF2B5EF4-FFF2-40B4-BE49-F238E27FC236}"/>
            </a:extLst>
          </p:cNvPr>
          <p:cNvSpPr/>
          <p:nvPr/>
        </p:nvSpPr>
        <p:spPr>
          <a:xfrm>
            <a:off x="1774825" y="5659438"/>
            <a:ext cx="2509838" cy="611187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BnL hosts the IIPC GA, WAC</a:t>
            </a:r>
          </a:p>
        </p:txBody>
      </p:sp>
      <p:cxnSp>
        <p:nvCxnSpPr>
          <p:cNvPr id="19" name="Straight Connector 18">
            <a:extLst>
              <a:ext uri="{FF2B5EF4-FFF2-40B4-BE49-F238E27FC236}"/>
            </a:extLst>
          </p:cNvPr>
          <p:cNvCxnSpPr>
            <a:cxnSpLocks/>
            <a:stCxn id="17" idx="0"/>
            <a:endCxn id="12" idx="4"/>
          </p:cNvCxnSpPr>
          <p:nvPr/>
        </p:nvCxnSpPr>
        <p:spPr>
          <a:xfrm flipV="1">
            <a:off x="3028950" y="4468813"/>
            <a:ext cx="0" cy="1190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/>
            </a:extLst>
          </p:cNvPr>
          <p:cNvSpPr/>
          <p:nvPr/>
        </p:nvSpPr>
        <p:spPr>
          <a:xfrm>
            <a:off x="3335338" y="2116138"/>
            <a:ext cx="2359025" cy="6096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Team hiring</a:t>
            </a:r>
            <a:br>
              <a:rPr lang="en-US" dirty="0">
                <a:latin typeface="Trade Gothic LT Std Cn" panose="00000806000000000000" pitchFamily="50" charset="0"/>
              </a:rPr>
            </a:br>
            <a:r>
              <a:rPr lang="en-US" dirty="0">
                <a:latin typeface="Trade Gothic LT Std Cn" panose="00000806000000000000" pitchFamily="50" charset="0"/>
              </a:rPr>
              <a:t>László Tóth</a:t>
            </a:r>
          </a:p>
        </p:txBody>
      </p:sp>
      <p:cxnSp>
        <p:nvCxnSpPr>
          <p:cNvPr id="24" name="Straight Connector 23">
            <a:extLst>
              <a:ext uri="{FF2B5EF4-FFF2-40B4-BE49-F238E27FC236}"/>
            </a:extLst>
          </p:cNvPr>
          <p:cNvCxnSpPr>
            <a:cxnSpLocks/>
            <a:stCxn id="23" idx="2"/>
          </p:cNvCxnSpPr>
          <p:nvPr/>
        </p:nvCxnSpPr>
        <p:spPr>
          <a:xfrm>
            <a:off x="4514850" y="2725738"/>
            <a:ext cx="0" cy="4397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/>
            </a:extLst>
          </p:cNvPr>
          <p:cNvGrpSpPr/>
          <p:nvPr/>
        </p:nvGrpSpPr>
        <p:grpSpPr>
          <a:xfrm>
            <a:off x="5368390" y="3164953"/>
            <a:ext cx="1304606" cy="1304606"/>
            <a:chOff x="7828753" y="633572"/>
            <a:chExt cx="1304606" cy="1304606"/>
          </a:xfrm>
          <a:solidFill>
            <a:schemeClr val="accent4"/>
          </a:solidFill>
        </p:grpSpPr>
        <p:sp>
          <p:nvSpPr>
            <p:cNvPr id="26" name="Oval 2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828753" y="633572"/>
              <a:ext cx="1304606" cy="130460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 4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8019808" y="824627"/>
              <a:ext cx="922496" cy="9224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555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500" dirty="0"/>
                <a:t>2023</a:t>
              </a:r>
            </a:p>
          </p:txBody>
        </p:sp>
      </p:grpSp>
      <p:sp>
        <p:nvSpPr>
          <p:cNvPr id="29" name="Rectangle 28">
            <a:extLst>
              <a:ext uri="{FF2B5EF4-FFF2-40B4-BE49-F238E27FC236}"/>
            </a:extLst>
          </p:cNvPr>
          <p:cNvSpPr/>
          <p:nvPr/>
        </p:nvSpPr>
        <p:spPr>
          <a:xfrm>
            <a:off x="1073150" y="4908550"/>
            <a:ext cx="2509838" cy="6096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Public tender for web archiving services (IA)</a:t>
            </a:r>
          </a:p>
        </p:txBody>
      </p:sp>
      <p:cxnSp>
        <p:nvCxnSpPr>
          <p:cNvPr id="30" name="Straight Connector 29">
            <a:extLst>
              <a:ext uri="{FF2B5EF4-FFF2-40B4-BE49-F238E27FC236}"/>
            </a:extLst>
          </p:cNvPr>
          <p:cNvCxnSpPr>
            <a:cxnSpLocks/>
            <a:stCxn id="29" idx="0"/>
            <a:endCxn id="12" idx="4"/>
          </p:cNvCxnSpPr>
          <p:nvPr/>
        </p:nvCxnSpPr>
        <p:spPr>
          <a:xfrm flipV="1">
            <a:off x="2327275" y="4468813"/>
            <a:ext cx="701675" cy="4397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/>
            </a:extLst>
          </p:cNvPr>
          <p:cNvSpPr/>
          <p:nvPr/>
        </p:nvSpPr>
        <p:spPr>
          <a:xfrm>
            <a:off x="4765675" y="4908550"/>
            <a:ext cx="2509838" cy="609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Public tender for web archiving services (IA)</a:t>
            </a:r>
          </a:p>
        </p:txBody>
      </p:sp>
      <p:cxnSp>
        <p:nvCxnSpPr>
          <p:cNvPr id="37" name="Straight Connector 36">
            <a:extLst>
              <a:ext uri="{FF2B5EF4-FFF2-40B4-BE49-F238E27FC236}"/>
            </a:extLst>
          </p:cNvPr>
          <p:cNvCxnSpPr>
            <a:cxnSpLocks/>
            <a:stCxn id="26" idx="4"/>
            <a:endCxn id="36" idx="0"/>
          </p:cNvCxnSpPr>
          <p:nvPr/>
        </p:nvCxnSpPr>
        <p:spPr>
          <a:xfrm>
            <a:off x="6021388" y="4468813"/>
            <a:ext cx="0" cy="4397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/>
            </a:extLst>
          </p:cNvPr>
          <p:cNvSpPr/>
          <p:nvPr/>
        </p:nvSpPr>
        <p:spPr>
          <a:xfrm>
            <a:off x="6097588" y="2116138"/>
            <a:ext cx="2844800" cy="6096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in-house crawls of news media behind paywall</a:t>
            </a:r>
          </a:p>
        </p:txBody>
      </p:sp>
      <p:sp>
        <p:nvSpPr>
          <p:cNvPr id="32" name="Rectangle 31">
            <a:extLst>
              <a:ext uri="{FF2B5EF4-FFF2-40B4-BE49-F238E27FC236}"/>
            </a:extLst>
          </p:cNvPr>
          <p:cNvSpPr/>
          <p:nvPr/>
        </p:nvSpPr>
        <p:spPr>
          <a:xfrm>
            <a:off x="7145338" y="3057525"/>
            <a:ext cx="2933700" cy="6096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Transfer of web archive collections to new S3 storage</a:t>
            </a:r>
          </a:p>
        </p:txBody>
      </p:sp>
      <p:sp>
        <p:nvSpPr>
          <p:cNvPr id="34" name="Rectangle 33">
            <a:extLst>
              <a:ext uri="{FF2B5EF4-FFF2-40B4-BE49-F238E27FC236}"/>
            </a:extLst>
          </p:cNvPr>
          <p:cNvSpPr/>
          <p:nvPr/>
        </p:nvSpPr>
        <p:spPr>
          <a:xfrm>
            <a:off x="5859463" y="5638800"/>
            <a:ext cx="3551237" cy="61118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Carlo Blum promoted to deputy director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Yves Maurer promoted to head of IT</a:t>
            </a:r>
          </a:p>
        </p:txBody>
      </p:sp>
      <p:pic>
        <p:nvPicPr>
          <p:cNvPr id="17431" name="Picture 3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3950" y="4941888"/>
            <a:ext cx="557213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2" name="Picture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6475" y="4941888"/>
            <a:ext cx="557213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3" name="Picture 39"/>
          <p:cNvPicPr>
            <a:picLocks noChangeAspect="1"/>
          </p:cNvPicPr>
          <p:nvPr/>
        </p:nvPicPr>
        <p:blipFill>
          <a:blip r:embed="rId3"/>
          <a:srcRect l="26952" t="20975" r="65495" b="22096"/>
          <a:stretch>
            <a:fillRect/>
          </a:stretch>
        </p:blipFill>
        <p:spPr bwMode="auto">
          <a:xfrm>
            <a:off x="354013" y="204788"/>
            <a:ext cx="42703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5">
            <a:extLst>
              <a:ext uri="{FF2B5EF4-FFF2-40B4-BE49-F238E27FC236}"/>
            </a:extLst>
          </p:cNvPr>
          <p:cNvSpPr/>
          <p:nvPr/>
        </p:nvSpPr>
        <p:spPr>
          <a:xfrm>
            <a:off x="7145338" y="4017963"/>
            <a:ext cx="2933700" cy="611187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Introduction of a new </a:t>
            </a:r>
            <a:br>
              <a:rPr lang="en-US" dirty="0">
                <a:latin typeface="Trade Gothic LT Std Cn" panose="00000806000000000000" pitchFamily="50" charset="0"/>
              </a:rPr>
            </a:br>
            <a:r>
              <a:rPr lang="en-US" dirty="0">
                <a:latin typeface="Trade Gothic LT Std Cn" panose="00000806000000000000" pitchFamily="50" charset="0"/>
              </a:rPr>
              <a:t>Curation Tool</a:t>
            </a:r>
          </a:p>
        </p:txBody>
      </p:sp>
      <p:sp>
        <p:nvSpPr>
          <p:cNvPr id="49" name="Rectangle 48">
            <a:extLst>
              <a:ext uri="{FF2B5EF4-FFF2-40B4-BE49-F238E27FC236}"/>
            </a:extLst>
          </p:cNvPr>
          <p:cNvSpPr/>
          <p:nvPr/>
        </p:nvSpPr>
        <p:spPr>
          <a:xfrm>
            <a:off x="9191625" y="2132013"/>
            <a:ext cx="2933700" cy="611187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rade Gothic LT Std Cn" panose="00000806000000000000" pitchFamily="50" charset="0"/>
              </a:rPr>
              <a:t>Move from </a:t>
            </a:r>
            <a:r>
              <a:rPr lang="en-US" dirty="0" err="1">
                <a:latin typeface="Trade Gothic LT Std Cn" panose="00000806000000000000" pitchFamily="50" charset="0"/>
              </a:rPr>
              <a:t>OpenWayback</a:t>
            </a:r>
            <a:r>
              <a:rPr lang="en-US" dirty="0">
                <a:latin typeface="Trade Gothic LT Std Cn" panose="00000806000000000000" pitchFamily="50" charset="0"/>
              </a:rPr>
              <a:t> to SOLR and PY </a:t>
            </a:r>
            <a:r>
              <a:rPr lang="en-US" dirty="0" err="1">
                <a:latin typeface="Trade Gothic LT Std Cn" panose="00000806000000000000" pitchFamily="50" charset="0"/>
              </a:rPr>
              <a:t>Wayback</a:t>
            </a:r>
            <a:endParaRPr lang="en-US" dirty="0">
              <a:latin typeface="Trade Gothic LT Std Cn" panose="00000806000000000000" pitchFamily="50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6875" y="677863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804863" y="784225"/>
            <a:ext cx="4497387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b="1">
                <a:latin typeface="Trade Gothic LT Std Cn" pitchFamily="50" charset="0"/>
              </a:rPr>
              <a:t>Luxembourg Web Archive is an extension of the legal deposit law for publications on paper</a:t>
            </a:r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9444038" y="804863"/>
            <a:ext cx="23558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latin typeface="Trade Gothic LT Std Cn" pitchFamily="50" charset="0"/>
              </a:rPr>
              <a:t>Règlement grand-ducal du 6 novembre 2009 relatif au dépôt légal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9444038" y="1931988"/>
            <a:ext cx="2557462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latin typeface="Trade Gothic LT Std Cn" pitchFamily="50" charset="0"/>
              </a:rPr>
              <a:t>Article 9 et 10 de la Loi du 16 décembre 2022 portant réorganisation des instituts culturels de l’Etat</a:t>
            </a:r>
          </a:p>
          <a:p>
            <a:endParaRPr lang="en-GB">
              <a:latin typeface="Calibri" pitchFamily="34" charset="0"/>
            </a:endParaRPr>
          </a:p>
        </p:txBody>
      </p:sp>
      <p:pic>
        <p:nvPicPr>
          <p:cNvPr id="18437" name="Picture 7"/>
          <p:cNvPicPr>
            <a:picLocks noChangeAspect="1"/>
          </p:cNvPicPr>
          <p:nvPr/>
        </p:nvPicPr>
        <p:blipFill>
          <a:blip r:embed="rId4"/>
          <a:srcRect l="26952" t="20975" r="65495" b="22096"/>
          <a:stretch>
            <a:fillRect/>
          </a:stretch>
        </p:blipFill>
        <p:spPr bwMode="auto">
          <a:xfrm>
            <a:off x="354013" y="204788"/>
            <a:ext cx="42703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0175" y="4700588"/>
            <a:ext cx="19526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3495675" y="5249863"/>
            <a:ext cx="93154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b="1">
                <a:latin typeface="Trade Gothic LT Std Cn" pitchFamily="50" charset="0"/>
              </a:rPr>
              <a:t>The Web Archive is only accessible </a:t>
            </a:r>
            <a:br>
              <a:rPr lang="en-US" sz="3000" b="1">
                <a:latin typeface="Trade Gothic LT Std Cn" pitchFamily="50" charset="0"/>
              </a:rPr>
            </a:br>
            <a:r>
              <a:rPr lang="en-US" sz="3000" b="1">
                <a:latin typeface="Trade Gothic LT Std Cn" pitchFamily="50" charset="0"/>
              </a:rPr>
              <a:t>on the premises of the BnL</a:t>
            </a: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781050" y="2752725"/>
            <a:ext cx="45227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rade Gothic LT Std Cn" pitchFamily="50" charset="0"/>
              </a:rPr>
              <a:t>- For openly accessible websites, no active legal deposit is necessary from the website owners</a:t>
            </a:r>
          </a:p>
          <a:p>
            <a:endParaRPr lang="en-US" b="1">
              <a:latin typeface="Trade Gothic LT Std Cn" pitchFamily="50" charset="0"/>
            </a:endParaRPr>
          </a:p>
          <a:p>
            <a:r>
              <a:rPr lang="en-US" b="1">
                <a:latin typeface="Trade Gothic LT Std Cn" pitchFamily="50" charset="0"/>
              </a:rPr>
              <a:t>- The BnL is not required to ask for permission to harvest openly accessible webcontents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4250" y="1098550"/>
            <a:ext cx="4487863" cy="448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Box 8"/>
          <p:cNvSpPr txBox="1">
            <a:spLocks noChangeArrowheads="1"/>
          </p:cNvSpPr>
          <p:nvPr/>
        </p:nvSpPr>
        <p:spPr bwMode="auto">
          <a:xfrm>
            <a:off x="7897813" y="2565400"/>
            <a:ext cx="38512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Trade Gothic LT Std Cn" pitchFamily="50" charset="0"/>
              </a:rPr>
              <a:t>Websites published</a:t>
            </a:r>
            <a:br>
              <a:rPr lang="en-US" sz="2000" b="1">
                <a:latin typeface="Trade Gothic LT Std Cn" pitchFamily="50" charset="0"/>
              </a:rPr>
            </a:br>
            <a:r>
              <a:rPr lang="en-US" sz="2000" b="1">
                <a:latin typeface="Trade Gothic LT Std Cn" pitchFamily="50" charset="0"/>
              </a:rPr>
              <a:t>by non-resident Luxembourg citizens</a:t>
            </a:r>
          </a:p>
          <a:p>
            <a:r>
              <a:rPr lang="en-US" sz="2000" b="1">
                <a:latin typeface="Trade Gothic LT Std Cn" pitchFamily="50" charset="0"/>
              </a:rPr>
              <a:t>or international websites with relevance to Luxembourg </a:t>
            </a:r>
          </a:p>
        </p:txBody>
      </p:sp>
      <p:sp>
        <p:nvSpPr>
          <p:cNvPr id="15" name="Oval 14">
            <a:extLst>
              <a:ext uri="{FF2B5EF4-FFF2-40B4-BE49-F238E27FC236}"/>
            </a:extLst>
          </p:cNvPr>
          <p:cNvSpPr/>
          <p:nvPr/>
        </p:nvSpPr>
        <p:spPr>
          <a:xfrm>
            <a:off x="8963025" y="4573588"/>
            <a:ext cx="1847850" cy="1847850"/>
          </a:xfrm>
          <a:prstGeom prst="ellips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AEEF"/>
                </a:solidFill>
                <a:latin typeface="Trade Gothic LT Std Cn" panose="00000806000000000000" pitchFamily="50" charset="0"/>
              </a:rPr>
              <a:t>Legal Deposit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Trade Gothic LT Std Cn" panose="00000806000000000000" pitchFamily="50" charset="0"/>
              </a:rPr>
              <a:t>+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ED1C24"/>
                </a:solidFill>
                <a:latin typeface="Trade Gothic LT Std Cn" panose="00000806000000000000" pitchFamily="50" charset="0"/>
              </a:rPr>
              <a:t>National Heritage</a:t>
            </a:r>
          </a:p>
        </p:txBody>
      </p:sp>
      <p:sp>
        <p:nvSpPr>
          <p:cNvPr id="20484" name="TextBox 16"/>
          <p:cNvSpPr txBox="1">
            <a:spLocks noChangeArrowheads="1"/>
          </p:cNvSpPr>
          <p:nvPr/>
        </p:nvSpPr>
        <p:spPr bwMode="auto">
          <a:xfrm>
            <a:off x="3810000" y="828675"/>
            <a:ext cx="3916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rade Gothic LT Std Cn" pitchFamily="50" charset="0"/>
              </a:rPr>
              <a:t>All sites published in the .lu TLD</a:t>
            </a:r>
          </a:p>
        </p:txBody>
      </p:sp>
      <p:sp>
        <p:nvSpPr>
          <p:cNvPr id="20485" name="TextBox 17"/>
          <p:cNvSpPr txBox="1">
            <a:spLocks noChangeArrowheads="1"/>
          </p:cNvSpPr>
          <p:nvPr/>
        </p:nvSpPr>
        <p:spPr bwMode="auto">
          <a:xfrm>
            <a:off x="3962400" y="5586413"/>
            <a:ext cx="3916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>
                <a:latin typeface="Trade Gothic LT Std Cn" pitchFamily="50" charset="0"/>
              </a:rPr>
              <a:t>Hosted on servers in Luxembourg</a:t>
            </a:r>
          </a:p>
        </p:txBody>
      </p:sp>
      <p:sp>
        <p:nvSpPr>
          <p:cNvPr id="20486" name="TextBox 18"/>
          <p:cNvSpPr txBox="1">
            <a:spLocks noChangeArrowheads="1"/>
          </p:cNvSpPr>
          <p:nvPr/>
        </p:nvSpPr>
        <p:spPr bwMode="auto">
          <a:xfrm>
            <a:off x="290513" y="2873375"/>
            <a:ext cx="28352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Trade Gothic LT Std Cn" pitchFamily="50" charset="0"/>
              </a:rPr>
              <a:t>All websites published</a:t>
            </a:r>
            <a:br>
              <a:rPr lang="en-US" sz="2000" b="1">
                <a:latin typeface="Trade Gothic LT Std Cn" pitchFamily="50" charset="0"/>
              </a:rPr>
            </a:br>
            <a:r>
              <a:rPr lang="en-US" sz="2000" b="1">
                <a:latin typeface="Trade Gothic LT Std Cn" pitchFamily="50" charset="0"/>
              </a:rPr>
              <a:t>by a natural person or legal entity in Luxembourg</a:t>
            </a:r>
          </a:p>
        </p:txBody>
      </p:sp>
      <p:cxnSp>
        <p:nvCxnSpPr>
          <p:cNvPr id="12" name="Straight Connector 11">
            <a:extLst>
              <a:ext uri="{FF2B5EF4-FFF2-40B4-BE49-F238E27FC236}"/>
            </a:extLst>
          </p:cNvPr>
          <p:cNvCxnSpPr/>
          <p:nvPr/>
        </p:nvCxnSpPr>
        <p:spPr>
          <a:xfrm>
            <a:off x="3954463" y="635000"/>
            <a:ext cx="0" cy="708025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98438" y="2873375"/>
            <a:ext cx="0" cy="976313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3962400" y="5310188"/>
            <a:ext cx="0" cy="757237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1761788" y="2873375"/>
            <a:ext cx="0" cy="976313"/>
          </a:xfrm>
          <a:prstGeom prst="line">
            <a:avLst/>
          </a:prstGeom>
          <a:ln w="28575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290513" y="3995738"/>
            <a:ext cx="3757612" cy="0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4048125" y="6207125"/>
            <a:ext cx="3294063" cy="0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4121150" y="1401763"/>
            <a:ext cx="2967038" cy="0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7977188" y="3995738"/>
            <a:ext cx="3757612" cy="0"/>
          </a:xfrm>
          <a:prstGeom prst="line">
            <a:avLst/>
          </a:prstGeom>
          <a:ln w="28575">
            <a:solidFill>
              <a:srgbClr val="ED1C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5" name="Picture 20"/>
          <p:cNvPicPr>
            <a:picLocks noChangeAspect="1"/>
          </p:cNvPicPr>
          <p:nvPr/>
        </p:nvPicPr>
        <p:blipFill>
          <a:blip r:embed="rId5"/>
          <a:srcRect l="26952" t="20975" r="65495" b="22096"/>
          <a:stretch>
            <a:fillRect/>
          </a:stretch>
        </p:blipFill>
        <p:spPr bwMode="auto">
          <a:xfrm>
            <a:off x="354013" y="204788"/>
            <a:ext cx="755650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389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525" y="877888"/>
            <a:ext cx="11153775" cy="580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9059863" y="676275"/>
            <a:ext cx="1965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Trade Gothic LT Std Cn" pitchFamily="50" charset="0"/>
              </a:rPr>
              <a:t>100.000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479925" y="1404938"/>
            <a:ext cx="19050" cy="431958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042525" y="1404938"/>
            <a:ext cx="19050" cy="431958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533" name="TextBox 10"/>
          <p:cNvSpPr txBox="1">
            <a:spLocks noChangeArrowheads="1"/>
          </p:cNvSpPr>
          <p:nvPr/>
        </p:nvSpPr>
        <p:spPr bwMode="auto">
          <a:xfrm>
            <a:off x="3717925" y="676275"/>
            <a:ext cx="4287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Trade Gothic LT Std Cn" pitchFamily="50" charset="0"/>
              </a:rPr>
              <a:t>10.000</a:t>
            </a:r>
          </a:p>
        </p:txBody>
      </p:sp>
      <p:pic>
        <p:nvPicPr>
          <p:cNvPr id="22534" name="Picture 7"/>
          <p:cNvPicPr>
            <a:picLocks noChangeAspect="1"/>
          </p:cNvPicPr>
          <p:nvPr/>
        </p:nvPicPr>
        <p:blipFill>
          <a:blip r:embed="rId4"/>
          <a:srcRect l="-4948" r="69888"/>
          <a:stretch>
            <a:fillRect/>
          </a:stretch>
        </p:blipFill>
        <p:spPr bwMode="auto">
          <a:xfrm>
            <a:off x="5883275" y="2052638"/>
            <a:ext cx="12065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Box 5"/>
          <p:cNvSpPr txBox="1">
            <a:spLocks noChangeArrowheads="1"/>
          </p:cNvSpPr>
          <p:nvPr/>
        </p:nvSpPr>
        <p:spPr bwMode="auto">
          <a:xfrm>
            <a:off x="4597400" y="2214563"/>
            <a:ext cx="2578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Trade Gothic LT Std Cn" pitchFamily="50" charset="0"/>
              </a:rPr>
              <a:t>Domaines</a:t>
            </a:r>
            <a:endParaRPr lang="en-GB" sz="2400" b="1">
              <a:latin typeface="Trade Gothic LT Std Cn" pitchFamily="50" charset="0"/>
            </a:endParaRPr>
          </a:p>
        </p:txBody>
      </p:sp>
      <p:sp>
        <p:nvSpPr>
          <p:cNvPr id="22536" name="TextBox 6"/>
          <p:cNvSpPr txBox="1">
            <a:spLocks noChangeArrowheads="1"/>
          </p:cNvSpPr>
          <p:nvPr/>
        </p:nvSpPr>
        <p:spPr bwMode="auto">
          <a:xfrm>
            <a:off x="7170738" y="2214563"/>
            <a:ext cx="16716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Trade Gothic LT Std Cn" pitchFamily="50" charset="0"/>
              </a:rPr>
              <a:t>enregistrés</a:t>
            </a:r>
            <a:endParaRPr lang="en-GB" sz="2400" b="1">
              <a:latin typeface="Trade Gothic LT Std Cn" pitchFamily="50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0704513" y="512763"/>
            <a:ext cx="19653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Trade Gothic LT Std Cn" pitchFamily="50" charset="0"/>
              </a:rPr>
              <a:t>116.000</a:t>
            </a:r>
            <a:r>
              <a:rPr lang="en-US" sz="4000">
                <a:latin typeface="Trade Gothic LT Std Cn" pitchFamily="50" charset="0"/>
              </a:rPr>
              <a:t/>
            </a:r>
            <a:br>
              <a:rPr lang="en-US" sz="4000">
                <a:latin typeface="Trade Gothic LT Std Cn" pitchFamily="50" charset="0"/>
              </a:rPr>
            </a:br>
            <a:r>
              <a:rPr lang="en-US" sz="2000">
                <a:latin typeface="Trade Gothic LT Std Cn" pitchFamily="50" charset="0"/>
              </a:rPr>
              <a:t>nov. 2023</a:t>
            </a:r>
            <a:endParaRPr lang="en-US" sz="4000">
              <a:latin typeface="Trade Gothic LT Std Cn" pitchFamily="50" charset="0"/>
            </a:endParaRPr>
          </a:p>
        </p:txBody>
      </p:sp>
      <p:pic>
        <p:nvPicPr>
          <p:cNvPr id="22538" name="Picture 16"/>
          <p:cNvPicPr>
            <a:picLocks noChangeAspect="1"/>
          </p:cNvPicPr>
          <p:nvPr/>
        </p:nvPicPr>
        <p:blipFill>
          <a:blip r:embed="rId5"/>
          <a:srcRect l="26952" t="20975" r="65495" b="22096"/>
          <a:stretch>
            <a:fillRect/>
          </a:stretch>
        </p:blipFill>
        <p:spPr bwMode="auto">
          <a:xfrm>
            <a:off x="354013" y="204788"/>
            <a:ext cx="42703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28588" y="5399088"/>
            <a:ext cx="207168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6"/>
          <p:cNvPicPr>
            <a:picLocks noChangeAspect="1"/>
          </p:cNvPicPr>
          <p:nvPr/>
        </p:nvPicPr>
        <p:blipFill>
          <a:blip r:embed="rId2">
            <a:grayscl/>
            <a:biLevel thresh="50000"/>
          </a:blip>
          <a:srcRect/>
          <a:stretch>
            <a:fillRect/>
          </a:stretch>
        </p:blipFill>
        <p:spPr bwMode="auto">
          <a:xfrm>
            <a:off x="606425" y="2025650"/>
            <a:ext cx="280670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7"/>
          <p:cNvSpPr txBox="1">
            <a:spLocks noChangeArrowheads="1"/>
          </p:cNvSpPr>
          <p:nvPr/>
        </p:nvSpPr>
        <p:spPr bwMode="auto">
          <a:xfrm>
            <a:off x="9647238" y="2289175"/>
            <a:ext cx="260985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Trade Gothic LT Std Cn" pitchFamily="50" charset="0"/>
              </a:rPr>
              <a:t>21.626 domaines</a:t>
            </a:r>
          </a:p>
          <a:p>
            <a:r>
              <a:rPr lang="en-US" sz="2400" b="1">
                <a:latin typeface="Trade Gothic LT Std Cn" pitchFamily="50" charset="0"/>
              </a:rPr>
              <a:t>disappeared between</a:t>
            </a:r>
          </a:p>
          <a:p>
            <a:r>
              <a:rPr lang="en-US" sz="2400" b="1">
                <a:latin typeface="Trade Gothic LT Std Cn" pitchFamily="50" charset="0"/>
              </a:rPr>
              <a:t>August 2016 </a:t>
            </a:r>
          </a:p>
          <a:p>
            <a:r>
              <a:rPr lang="en-US" sz="2400" b="1">
                <a:latin typeface="Trade Gothic LT Std Cn" pitchFamily="50" charset="0"/>
              </a:rPr>
              <a:t>and </a:t>
            </a:r>
          </a:p>
          <a:p>
            <a:r>
              <a:rPr lang="en-US" sz="2400" b="1">
                <a:latin typeface="Trade Gothic LT Std Cn" pitchFamily="50" charset="0"/>
              </a:rPr>
              <a:t>December 2019</a:t>
            </a:r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4463" y="0"/>
            <a:ext cx="5626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8"/>
          <p:cNvPicPr>
            <a:picLocks noChangeAspect="1"/>
          </p:cNvPicPr>
          <p:nvPr/>
        </p:nvPicPr>
        <p:blipFill>
          <a:blip r:embed="rId4"/>
          <a:srcRect l="26952" t="20975" r="65495" b="22096"/>
          <a:stretch>
            <a:fillRect/>
          </a:stretch>
        </p:blipFill>
        <p:spPr bwMode="auto">
          <a:xfrm>
            <a:off x="354013" y="204788"/>
            <a:ext cx="42703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7"/>
          <p:cNvSpPr txBox="1">
            <a:spLocks noChangeArrowheads="1"/>
          </p:cNvSpPr>
          <p:nvPr/>
        </p:nvSpPr>
        <p:spPr bwMode="auto">
          <a:xfrm>
            <a:off x="4629150" y="530225"/>
            <a:ext cx="672623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500" b="1">
                <a:latin typeface="Trade Gothic LT Std Cn" pitchFamily="50" charset="0"/>
              </a:rPr>
              <a:t>Domain Crawls</a:t>
            </a:r>
          </a:p>
          <a:p>
            <a:r>
              <a:rPr lang="en-US" sz="2500">
                <a:latin typeface="Calibri" pitchFamily="34" charset="0"/>
              </a:rPr>
              <a:t>Extensive approach</a:t>
            </a:r>
          </a:p>
          <a:p>
            <a:r>
              <a:rPr lang="en-US" sz="2500">
                <a:latin typeface="Calibri" pitchFamily="34" charset="0"/>
              </a:rPr>
              <a:t>All .lu domains</a:t>
            </a:r>
          </a:p>
          <a:p>
            <a:r>
              <a:rPr lang="en-US" sz="2500">
                <a:latin typeface="Calibri" pitchFamily="34" charset="0"/>
              </a:rPr>
              <a:t>4 times per year</a:t>
            </a:r>
          </a:p>
        </p:txBody>
      </p:sp>
      <p:sp>
        <p:nvSpPr>
          <p:cNvPr id="25602" name="TextBox 8"/>
          <p:cNvSpPr txBox="1">
            <a:spLocks noChangeArrowheads="1"/>
          </p:cNvSpPr>
          <p:nvPr/>
        </p:nvSpPr>
        <p:spPr bwMode="auto">
          <a:xfrm>
            <a:off x="4619625" y="2751138"/>
            <a:ext cx="673576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500" b="1">
                <a:latin typeface="Trade Gothic LT Std Cn" pitchFamily="50" charset="0"/>
              </a:rPr>
              <a:t>Event Collections</a:t>
            </a:r>
          </a:p>
          <a:p>
            <a:r>
              <a:rPr lang="en-US" sz="2500">
                <a:latin typeface="Calibri" pitchFamily="34" charset="0"/>
              </a:rPr>
              <a:t>Events of national importance</a:t>
            </a:r>
          </a:p>
          <a:p>
            <a:r>
              <a:rPr lang="en-US" sz="2500">
                <a:latin typeface="Calibri" pitchFamily="34" charset="0"/>
              </a:rPr>
              <a:t>Maximum information on a specific subject</a:t>
            </a:r>
          </a:p>
          <a:p>
            <a:r>
              <a:rPr lang="en-US" sz="2500">
                <a:latin typeface="Calibri" pitchFamily="34" charset="0"/>
              </a:rPr>
              <a:t>High crawl frequency over a limited period of time</a:t>
            </a:r>
          </a:p>
        </p:txBody>
      </p:sp>
      <p:sp>
        <p:nvSpPr>
          <p:cNvPr id="25603" name="TextBox 9"/>
          <p:cNvSpPr txBox="1">
            <a:spLocks noChangeArrowheads="1"/>
          </p:cNvSpPr>
          <p:nvPr/>
        </p:nvSpPr>
        <p:spPr bwMode="auto">
          <a:xfrm>
            <a:off x="4619625" y="4841875"/>
            <a:ext cx="673576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500" b="1">
                <a:latin typeface="Trade Gothic LT Std Cn" pitchFamily="50" charset="0"/>
              </a:rPr>
              <a:t>Thematic Collections</a:t>
            </a:r>
            <a:r>
              <a:rPr lang="en-US" sz="2500">
                <a:latin typeface="Calibri" pitchFamily="34" charset="0"/>
              </a:rPr>
              <a:t/>
            </a:r>
            <a:br>
              <a:rPr lang="en-US" sz="2500">
                <a:latin typeface="Calibri" pitchFamily="34" charset="0"/>
              </a:rPr>
            </a:br>
            <a:r>
              <a:rPr lang="en-US" sz="2500">
                <a:latin typeface="Calibri" pitchFamily="34" charset="0"/>
              </a:rPr>
              <a:t>Evolving lists</a:t>
            </a:r>
            <a:br>
              <a:rPr lang="en-US" sz="2500">
                <a:latin typeface="Calibri" pitchFamily="34" charset="0"/>
              </a:rPr>
            </a:br>
            <a:r>
              <a:rPr lang="en-US" sz="2500">
                <a:latin typeface="Calibri" pitchFamily="34" charset="0"/>
              </a:rPr>
              <a:t>Collaborative development</a:t>
            </a:r>
          </a:p>
          <a:p>
            <a:r>
              <a:rPr lang="en-US" sz="2500">
                <a:latin typeface="Calibri" pitchFamily="34" charset="0"/>
              </a:rPr>
              <a:t>Adapted methods to different types of websites</a:t>
            </a:r>
          </a:p>
          <a:p>
            <a:endParaRPr lang="en-US" sz="2500">
              <a:latin typeface="Calibri" pitchFamily="34" charset="0"/>
            </a:endParaRPr>
          </a:p>
        </p:txBody>
      </p:sp>
      <p:pic>
        <p:nvPicPr>
          <p:cNvPr id="25604" name="Picture 12"/>
          <p:cNvPicPr>
            <a:picLocks noChangeAspect="1"/>
          </p:cNvPicPr>
          <p:nvPr/>
        </p:nvPicPr>
        <p:blipFill>
          <a:blip r:embed="rId2"/>
          <a:srcRect l="26952" t="20975" r="65495" b="22096"/>
          <a:stretch>
            <a:fillRect/>
          </a:stretch>
        </p:blipFill>
        <p:spPr bwMode="auto">
          <a:xfrm>
            <a:off x="354013" y="204788"/>
            <a:ext cx="755650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0425" y="2479675"/>
            <a:ext cx="1990725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0425" y="282575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0425" y="4675188"/>
            <a:ext cx="19907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6ECBEBA42F1CBD48A34C85AF35FA8616" ma:contentTypeVersion="16" ma:contentTypeDescription="Új dokumentum létrehozása." ma:contentTypeScope="" ma:versionID="fec2d90f3b3905d3403fea3db6ce5e97">
  <xsd:schema xmlns:xsd="http://www.w3.org/2001/XMLSchema" xmlns:xs="http://www.w3.org/2001/XMLSchema" xmlns:p="http://schemas.microsoft.com/office/2006/metadata/properties" xmlns:ns2="a5ba430e-bca0-4211-b156-10f6297b6da3" xmlns:ns3="a1cf89ef-f0b4-455b-9f6b-70e19379c44a" targetNamespace="http://schemas.microsoft.com/office/2006/metadata/properties" ma:root="true" ma:fieldsID="73cfe772cfe91f20cd7a2158b25dbaba" ns2:_="" ns3:_="">
    <xsd:import namespace="a5ba430e-bca0-4211-b156-10f6297b6da3"/>
    <xsd:import namespace="a1cf89ef-f0b4-455b-9f6b-70e19379c4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a430e-bca0-4211-b156-10f6297b6d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Képcímkék" ma:readOnly="false" ma:fieldId="{5cf76f15-5ced-4ddc-b409-7134ff3c332f}" ma:taxonomyMulti="true" ma:sspId="59951ad8-fa53-4395-b2e0-9b93736b1c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cf89ef-f0b4-455b-9f6b-70e19379c44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b1f1dec-07a9-4b7a-b497-5b7eae386f1e}" ma:internalName="TaxCatchAll" ma:showField="CatchAllData" ma:web="a1cf89ef-f0b4-455b-9f6b-70e19379c4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45ED97-94F3-4444-BA2B-246A6BAB6B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ECD5E0-A280-4E2F-8EBF-A62E838F33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ba430e-bca0-4211-b156-10f6297b6da3"/>
    <ds:schemaRef ds:uri="a1cf89ef-f0b4-455b-9f6b-70e19379c4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574</Words>
  <Application>Microsoft Office PowerPoint</Application>
  <PresentationFormat>Custom</PresentationFormat>
  <Paragraphs>136</Paragraphs>
  <Slides>25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Tervezősablon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0" baseType="lpstr">
      <vt:lpstr>Calibri</vt:lpstr>
      <vt:lpstr>Arial</vt:lpstr>
      <vt:lpstr>Calibri Light</vt:lpstr>
      <vt:lpstr>Trade Gothic LT Std Cn</vt:lpstr>
      <vt:lpstr>Office Theme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Els</dc:creator>
  <cp:lastModifiedBy>DL</cp:lastModifiedBy>
  <cp:revision>36</cp:revision>
  <dcterms:created xsi:type="dcterms:W3CDTF">2023-01-06T12:01:12Z</dcterms:created>
  <dcterms:modified xsi:type="dcterms:W3CDTF">2023-11-30T10:35:16Z</dcterms:modified>
</cp:coreProperties>
</file>