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2" r:id="rId7"/>
    <p:sldId id="264" r:id="rId8"/>
    <p:sldId id="263" r:id="rId9"/>
    <p:sldId id="265" r:id="rId10"/>
    <p:sldId id="266" r:id="rId11"/>
    <p:sldId id="261" r:id="rId12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6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EE29-BF73-46D7-861D-42BE9DB59735}" type="datetimeFigureOut">
              <a:rPr lang="hu-HU"/>
              <a:pPr>
                <a:defRPr/>
              </a:pPr>
              <a:t>2023. 12. 02.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648A1-714B-4D45-91FF-BA4D1BACF5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88DA3-D40B-4406-A697-2BA56D0064F0}" type="datetimeFigureOut">
              <a:rPr lang="hu-HU"/>
              <a:pPr>
                <a:defRPr/>
              </a:pPr>
              <a:t>2023. 12. 02.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C3136-B106-4911-9468-1AFF313DFC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9820B-79AD-46F6-B96F-808B43AA2725}" type="datetimeFigureOut">
              <a:rPr lang="hu-HU"/>
              <a:pPr>
                <a:defRPr/>
              </a:pPr>
              <a:t>2023. 12. 02.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48BBB-9143-4E8B-8585-9E3802CF65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88C72-D534-4D51-B55C-A44F64A513CB}" type="datetimeFigureOut">
              <a:rPr lang="hu-HU"/>
              <a:pPr>
                <a:defRPr/>
              </a:pPr>
              <a:t>2023. 12. 02.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B25BF-4C1C-4613-A720-B30E3EB336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D120A-D604-4CC5-87E2-4C302B0C3482}" type="datetimeFigureOut">
              <a:rPr lang="hu-HU"/>
              <a:pPr>
                <a:defRPr/>
              </a:pPr>
              <a:t>2023. 12. 02.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7FA31-216E-4552-9165-D54307EDE6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F31F-A690-4D69-885D-AE5BBC9624B1}" type="datetimeFigureOut">
              <a:rPr lang="hu-HU"/>
              <a:pPr>
                <a:defRPr/>
              </a:pPr>
              <a:t>2023. 12. 02.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FFFF-593C-439C-86DE-7712B060AE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6FF0D-DBD0-4B47-91A7-2A011DF99B86}" type="datetimeFigureOut">
              <a:rPr lang="hu-HU"/>
              <a:pPr>
                <a:defRPr/>
              </a:pPr>
              <a:t>2023. 12. 02.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D9258-689F-416B-B412-F5D501845B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87A1E-ED06-446B-B303-510BC65EB790}" type="datetimeFigureOut">
              <a:rPr lang="hu-HU"/>
              <a:pPr>
                <a:defRPr/>
              </a:pPr>
              <a:t>2023. 12. 02.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5B17A-12D6-4D04-B1BE-E6AB4570E2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14862-5790-43EA-89AA-39FF387E2655}" type="datetimeFigureOut">
              <a:rPr lang="hu-HU"/>
              <a:pPr>
                <a:defRPr/>
              </a:pPr>
              <a:t>2023. 12. 02.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2A42A-321E-4B3A-9C41-7D26561267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A9736-061B-4600-B522-3891A8773B11}" type="datetimeFigureOut">
              <a:rPr lang="hu-HU"/>
              <a:pPr>
                <a:defRPr/>
              </a:pPr>
              <a:t>2023. 12. 02.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AF779-FCBA-457D-A5B8-8C4A83AD9F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8A6B2-E0E6-42FA-AF89-BC94FDB0EB4F}" type="datetimeFigureOut">
              <a:rPr lang="hu-HU"/>
              <a:pPr>
                <a:defRPr/>
              </a:pPr>
              <a:t>2023. 12. 02.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FDDF-3E7A-4B02-BE31-1E64B90F43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BD44D9-CD4F-440B-92D1-5AA1800408A9}" type="datetimeFigureOut">
              <a:rPr lang="hu-HU"/>
              <a:pPr>
                <a:defRPr/>
              </a:pPr>
              <a:t>2023. 12. 02.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567E76-D83B-44AD-A889-B70C6FA052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ronaigabriella.hu/a-pillango-mint-szimbolu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rchivum.oszk.hu/honlap/tananyag/internet-archivalas_4modul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zechenyi.webarchivum.oszk.h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dcasters.spotify.com/pod/40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webarchivum@oszk.hu" TargetMode="External"/><Relationship Id="rId5" Type="http://schemas.openxmlformats.org/officeDocument/2006/relationships/hyperlink" Target="https://webarchivum.oszk.hu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Kép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Cím 1"/>
          <p:cNvSpPr>
            <a:spLocks noGrp="1"/>
          </p:cNvSpPr>
          <p:nvPr>
            <p:ph type="ctrTitle"/>
          </p:nvPr>
        </p:nvSpPr>
        <p:spPr>
          <a:xfrm>
            <a:off x="657225" y="1252538"/>
            <a:ext cx="11020425" cy="2616200"/>
          </a:xfrm>
          <a:solidFill>
            <a:schemeClr val="bg1">
              <a:alpha val="14999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sz="4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Drótos László</a:t>
            </a:r>
            <a:r>
              <a:rPr lang="hu-HU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hu-HU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hu-HU" sz="1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hu-HU" sz="1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hu-H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Az OSZK webarchívumának megújítása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5138738"/>
            <a:ext cx="9144000" cy="1590675"/>
          </a:xfrm>
          <a:solidFill>
            <a:schemeClr val="bg1">
              <a:alpha val="16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„404 Not Found – Ki őrzi meg az internetet?” </a:t>
            </a:r>
            <a:br>
              <a:rPr lang="hu-HU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hu-HU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konferencia és workshop</a:t>
            </a:r>
          </a:p>
          <a:p>
            <a:pPr eaLnBrk="1" hangingPunct="1">
              <a:defRPr/>
            </a:pPr>
            <a:r>
              <a:rPr lang="hu-HU" sz="2200" smtClean="0">
                <a:solidFill>
                  <a:schemeClr val="hlink"/>
                </a:solidFill>
                <a:latin typeface="Arial" charset="0"/>
              </a:rPr>
              <a:t>Országos Széchényi Könyvtár</a:t>
            </a:r>
            <a:br>
              <a:rPr lang="hu-HU" sz="2200" smtClean="0">
                <a:solidFill>
                  <a:schemeClr val="hlink"/>
                </a:solidFill>
                <a:latin typeface="Arial" charset="0"/>
              </a:rPr>
            </a:br>
            <a:r>
              <a:rPr lang="hu-HU" sz="2200" smtClean="0">
                <a:solidFill>
                  <a:schemeClr val="hlink"/>
                </a:solidFill>
                <a:latin typeface="Arial" charset="0"/>
              </a:rPr>
              <a:t>Budapest, 2023. november 29.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303213" y="193675"/>
            <a:ext cx="6383337" cy="503238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smtClean="0">
                <a:solidFill>
                  <a:schemeClr val="tx2"/>
                </a:solidFill>
                <a:latin typeface="Arial" charset="0"/>
              </a:rPr>
              <a:t>Megújulás vagy ...?</a:t>
            </a:r>
            <a:endParaRPr lang="hu-HU" sz="3000" smtClean="0">
              <a:latin typeface="Arial" charset="0"/>
            </a:endParaRP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11709400" y="6275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1</a:t>
            </a:r>
          </a:p>
        </p:txBody>
      </p:sp>
      <p:sp>
        <p:nvSpPr>
          <p:cNvPr id="14340" name="AutoShape 18" descr="%0A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4341" name="AutoShape 20" descr="%0A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434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8663" y="0"/>
            <a:ext cx="5056187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23888" y="6527800"/>
            <a:ext cx="5594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/>
              <a:t>Az oldal eredeti forrása:</a:t>
            </a:r>
            <a:r>
              <a:rPr lang="hu-HU" sz="1200">
                <a:hlinkClick r:id="rId4"/>
              </a:rPr>
              <a:t>https://www.ronaigabriella.hu/a-pillango-mint-szimbolum/</a:t>
            </a:r>
            <a:endParaRPr lang="hu-HU" sz="1200"/>
          </a:p>
        </p:txBody>
      </p:sp>
      <p:pic>
        <p:nvPicPr>
          <p:cNvPr id="14344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550" y="746125"/>
            <a:ext cx="6169025" cy="570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lcím 2"/>
          <p:cNvSpPr txBox="1">
            <a:spLocks/>
          </p:cNvSpPr>
          <p:nvPr/>
        </p:nvSpPr>
        <p:spPr bwMode="auto">
          <a:xfrm>
            <a:off x="6608763" y="4157663"/>
            <a:ext cx="5437187" cy="217487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sz="2000"/>
              <a:t>„A pillangó a teljes átalakulás szimbóluma.”</a:t>
            </a:r>
            <a:br>
              <a:rPr lang="hu-HU" sz="2000"/>
            </a:br>
            <a:r>
              <a:rPr lang="hu-HU" sz="2000" i="1"/>
              <a:t>hernyó → báb → lepke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sz="2000"/>
              <a:t>„Itt az ideje felhagyni a régi ismétlődő szokásokkal, viselkedésmódokkal...”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sz="2000"/>
              <a:t>„...a pillangó sokszor a halál, az elmúlás szimbóluma is.”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5362" name="Cím 1"/>
          <p:cNvSpPr>
            <a:spLocks noGrp="1"/>
          </p:cNvSpPr>
          <p:nvPr>
            <p:ph type="title" idx="4294967295"/>
          </p:nvPr>
        </p:nvSpPr>
        <p:spPr>
          <a:xfrm>
            <a:off x="271463" y="271463"/>
            <a:ext cx="6561137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smtClean="0">
                <a:solidFill>
                  <a:schemeClr val="tx2"/>
                </a:solidFill>
                <a:latin typeface="Arial" charset="0"/>
              </a:rPr>
              <a:t>Fenntarthatóság</a:t>
            </a:r>
            <a:endParaRPr lang="hu-HU" sz="3000" smtClean="0">
              <a:latin typeface="Arial" charset="0"/>
            </a:endParaRP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1709400" y="6275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2</a:t>
            </a:r>
          </a:p>
        </p:txBody>
      </p:sp>
      <p:sp>
        <p:nvSpPr>
          <p:cNvPr id="15364" name="AutoShape 18" descr="%0A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5" name="AutoShape 20" descr="%0A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17488" y="6334125"/>
            <a:ext cx="6602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/>
              <a:t>Az oldal forrása: </a:t>
            </a:r>
            <a:r>
              <a:rPr lang="hu-HU" sz="1200">
                <a:hlinkClick r:id="rId3"/>
              </a:rPr>
              <a:t>https://webarchivum.oszk.hu/honlap/tananyag/internet-archivalas_4modul.html</a:t>
            </a:r>
            <a:endParaRPr lang="hu-HU" sz="1200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4"/>
          <a:srcRect b="211"/>
          <a:stretch>
            <a:fillRect/>
          </a:stretch>
        </p:blipFill>
        <p:spPr bwMode="auto">
          <a:xfrm>
            <a:off x="258763" y="935038"/>
            <a:ext cx="6508750" cy="52705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14339" name="Alcím 2"/>
          <p:cNvSpPr txBox="1">
            <a:spLocks/>
          </p:cNvSpPr>
          <p:nvPr/>
        </p:nvSpPr>
        <p:spPr bwMode="auto">
          <a:xfrm>
            <a:off x="6915150" y="203200"/>
            <a:ext cx="5265738" cy="6164263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1200"/>
              </a:spcBef>
              <a:buFont typeface="Arial" charset="0"/>
              <a:buChar char="•"/>
            </a:pPr>
            <a:r>
              <a:rPr lang="hu-HU"/>
              <a:t>„Egy webes és/vagy egyéb internetes tartalmat gyűjtő archívum fenntarthatósága kulcskérdés: csak akkor van értelme belekezdeni, ha várhatóan évtizedekig működő- és fejlődőképes tud maradni, mert az idővel egyre nő az értéke </a:t>
            </a:r>
            <a:br>
              <a:rPr lang="hu-HU"/>
            </a:br>
            <a:r>
              <a:rPr lang="hu-HU"/>
              <a:t>a benne tárolt tartalomnak.” </a:t>
            </a:r>
          </a:p>
          <a:p>
            <a:pPr marL="177800" indent="-177800">
              <a:spcBef>
                <a:spcPts val="1200"/>
              </a:spcBef>
              <a:buFont typeface="Arial" charset="0"/>
              <a:buChar char="•"/>
            </a:pPr>
            <a:r>
              <a:rPr lang="hu-HU"/>
              <a:t>„A kockázatok közt a legnagyobb a technikai: lépést tudunk-e tartani a gyorsan változó digitális technológiával? elfogadható arányban, minőségben és gyakorisággal tudjuk-e lementeni a gyűjtőkörbe tartozó anyagot? sikerül-e kellő ütemben bővíteni a tárhelyet </a:t>
            </a:r>
            <a:br>
              <a:rPr lang="hu-HU"/>
            </a:br>
            <a:r>
              <a:rPr lang="hu-HU"/>
              <a:t>és azon hosszú távon is hibamentes és megtekinthető állapotban tartani a fájlokat?”</a:t>
            </a:r>
          </a:p>
          <a:p>
            <a:pPr marL="177800" indent="-177800">
              <a:spcBef>
                <a:spcPts val="1200"/>
              </a:spcBef>
              <a:buFont typeface="Arial" charset="0"/>
              <a:buChar char="•"/>
            </a:pPr>
            <a:r>
              <a:rPr lang="hu-HU"/>
              <a:t>„Mivel a digitálisan születő dokumentumok és egyéb online tartalmak száma meredeken nő, </a:t>
            </a:r>
            <a:br>
              <a:rPr lang="hu-HU"/>
            </a:br>
            <a:r>
              <a:rPr lang="hu-HU"/>
              <a:t>a másik nagy kockázat, hogy szakképzett munkaerővel lehet-e majd bírni a válogatási, </a:t>
            </a:r>
            <a:br>
              <a:rPr lang="hu-HU"/>
            </a:br>
            <a:r>
              <a:rPr lang="hu-HU"/>
              <a:t>az engedélyeztetési, a minőségellenőrzési, </a:t>
            </a:r>
            <a:br>
              <a:rPr lang="hu-HU"/>
            </a:br>
            <a:r>
              <a:rPr lang="hu-HU"/>
              <a:t>a metaadatolási és a rendszerfejlesztési feladatokat?”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271463" y="271463"/>
            <a:ext cx="6561137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smtClean="0">
                <a:solidFill>
                  <a:schemeClr val="tx2"/>
                </a:solidFill>
                <a:latin typeface="Arial" charset="0"/>
              </a:rPr>
              <a:t>Eredmények</a:t>
            </a:r>
            <a:endParaRPr lang="hu-HU" sz="3000" smtClean="0">
              <a:latin typeface="Arial" charset="0"/>
            </a:endParaRP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1709400" y="6275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3</a:t>
            </a:r>
          </a:p>
        </p:txBody>
      </p:sp>
      <p:sp>
        <p:nvSpPr>
          <p:cNvPr id="16388" name="AutoShape 18" descr="%0A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6389" name="AutoShape 20" descr="%0A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4339" name="Alcím 2"/>
          <p:cNvSpPr txBox="1">
            <a:spLocks/>
          </p:cNvSpPr>
          <p:nvPr/>
        </p:nvSpPr>
        <p:spPr bwMode="auto">
          <a:xfrm>
            <a:off x="312738" y="811213"/>
            <a:ext cx="7854950" cy="596582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b="1" u="sng"/>
              <a:t>Új részgyűjtemények</a:t>
            </a:r>
            <a:r>
              <a:rPr lang="hu-HU" b="1"/>
              <a:t>:</a:t>
            </a:r>
            <a:r>
              <a:rPr lang="hu-HU"/>
              <a:t> TARSTUD (5752),</a:t>
            </a:r>
            <a:br>
              <a:rPr lang="hu-HU"/>
            </a:br>
            <a:r>
              <a:rPr lang="hu-HU"/>
              <a:t>EGESZSEG (7916), ELETMOD (7839),</a:t>
            </a:r>
            <a:br>
              <a:rPr lang="hu-HU"/>
            </a:br>
            <a:r>
              <a:rPr lang="hu-HU"/>
              <a:t>CSALAD (készül), PAPA2023 (111),</a:t>
            </a:r>
            <a:br>
              <a:rPr lang="hu-HU"/>
            </a:br>
            <a:r>
              <a:rPr lang="hu-HU"/>
              <a:t>EKF2023 (55), ATLETIKAVB2023 (109),</a:t>
            </a:r>
            <a:br>
              <a:rPr lang="hu-HU"/>
            </a:br>
            <a:r>
              <a:rPr lang="hu-HU"/>
              <a:t>SZFGY (69+1005), KARIKO (1120+3264)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b="1" u="sng"/>
              <a:t>Nagyobb bővítések:</a:t>
            </a:r>
            <a:r>
              <a:rPr lang="hu-HU"/>
              <a:t> ELPERI (7155 [+358]),</a:t>
            </a:r>
            <a:br>
              <a:rPr lang="hu-HU"/>
            </a:br>
            <a:r>
              <a:rPr lang="hu-HU"/>
              <a:t>TORTENELEM (933 [+201]), PODCAST</a:t>
            </a:r>
            <a:br>
              <a:rPr lang="hu-HU"/>
            </a:br>
            <a:r>
              <a:rPr lang="hu-HU"/>
              <a:t>oldalak/csatornák (1631 [+316]) és adások</a:t>
            </a:r>
            <a:br>
              <a:rPr lang="hu-HU"/>
            </a:br>
            <a:r>
              <a:rPr lang="hu-HU"/>
              <a:t>(112263 [+38138]), DEMO webhelyek </a:t>
            </a:r>
            <a:br>
              <a:rPr lang="hu-HU"/>
            </a:br>
            <a:r>
              <a:rPr lang="hu-HU"/>
              <a:t>(332 [+22]) és metaadatok (185 [+55])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b="1" u="sng"/>
              <a:t>Új technológiák:</a:t>
            </a:r>
            <a:r>
              <a:rPr lang="hu-HU"/>
              <a:t> Browsertrix Crawler és</a:t>
            </a:r>
            <a:br>
              <a:rPr lang="hu-HU"/>
            </a:br>
            <a:r>
              <a:rPr lang="hu-HU"/>
              <a:t>Cloud (IIPC tesztszerveren), Scrapy és</a:t>
            </a:r>
            <a:br>
              <a:rPr lang="hu-HU"/>
            </a:br>
            <a:r>
              <a:rPr lang="hu-HU"/>
              <a:t>SpiderKeeper (saját tesztszerveren),</a:t>
            </a:r>
            <a:br>
              <a:rPr lang="hu-HU"/>
            </a:br>
            <a:r>
              <a:rPr lang="hu-HU"/>
              <a:t>ePADD és Mailbagit (KATALIST archívum)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b="1" u="sng"/>
              <a:t>Együttműködések:</a:t>
            </a:r>
            <a:r>
              <a:rPr lang="hu-HU" b="1"/>
              <a:t> </a:t>
            </a:r>
            <a:r>
              <a:rPr lang="hu-HU"/>
              <a:t>Vörösmarty Mihály</a:t>
            </a:r>
            <a:br>
              <a:rPr lang="hu-HU"/>
            </a:br>
            <a:r>
              <a:rPr lang="hu-HU"/>
              <a:t>Könyvtár (Aranybulla-webarchívum),</a:t>
            </a:r>
            <a:br>
              <a:rPr lang="hu-HU"/>
            </a:br>
            <a:r>
              <a:rPr lang="hu-HU"/>
              <a:t>Klebelsberg Kuno Könyvtár (Karikó Katalin</a:t>
            </a:r>
            <a:br>
              <a:rPr lang="hu-HU"/>
            </a:br>
            <a:r>
              <a:rPr lang="hu-HU"/>
              <a:t>archívum), Nyelvtudományi Kutatóközpont</a:t>
            </a:r>
            <a:br>
              <a:rPr lang="hu-HU"/>
            </a:br>
            <a:r>
              <a:rPr lang="hu-HU"/>
              <a:t>(nyelvi korpusz), Bibliothèque Nationale du Luxembourg </a:t>
            </a:r>
            <a:br>
              <a:rPr lang="hu-HU"/>
            </a:br>
            <a:r>
              <a:rPr lang="hu-HU"/>
              <a:t>(CENL pályázat), Internet Archive (.hu domén kereső) </a:t>
            </a:r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7963" y="549275"/>
            <a:ext cx="6748462" cy="52212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8444" name="Rectangle 7"/>
          <p:cNvSpPr>
            <a:spLocks noChangeArrowheads="1"/>
          </p:cNvSpPr>
          <p:nvPr/>
        </p:nvSpPr>
        <p:spPr bwMode="auto">
          <a:xfrm>
            <a:off x="6797675" y="5875338"/>
            <a:ext cx="39195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/>
              <a:t>Az oldal forrása:</a:t>
            </a:r>
            <a:r>
              <a:rPr lang="hu-HU" sz="1200">
                <a:hlinkClick r:id="rId4"/>
              </a:rPr>
              <a:t>https://szechenyi.webarchivum.oszk.hu</a:t>
            </a:r>
            <a:endParaRPr lang="hu-HU" sz="12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7410" name="Cím 1"/>
          <p:cNvSpPr>
            <a:spLocks noGrp="1"/>
          </p:cNvSpPr>
          <p:nvPr>
            <p:ph type="title" idx="4294967295"/>
          </p:nvPr>
        </p:nvSpPr>
        <p:spPr>
          <a:xfrm>
            <a:off x="271463" y="271463"/>
            <a:ext cx="6561137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smtClean="0">
                <a:solidFill>
                  <a:schemeClr val="tx2"/>
                </a:solidFill>
                <a:latin typeface="Arial" charset="0"/>
              </a:rPr>
              <a:t>Problémák</a:t>
            </a:r>
            <a:endParaRPr lang="hu-HU" sz="3000" smtClean="0">
              <a:latin typeface="Arial" charset="0"/>
            </a:endParaRPr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1709400" y="6275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4</a:t>
            </a:r>
          </a:p>
        </p:txBody>
      </p:sp>
      <p:sp>
        <p:nvSpPr>
          <p:cNvPr id="17412" name="AutoShape 18" descr="%0A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7413" name="AutoShape 20" descr="%0A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302250" y="6540500"/>
            <a:ext cx="4603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/>
              <a:t>Az oldal forrása: https://redmine4.oszk.hu/projects/webarchivalas/</a:t>
            </a:r>
          </a:p>
        </p:txBody>
      </p:sp>
      <p:sp>
        <p:nvSpPr>
          <p:cNvPr id="14339" name="Alcím 2"/>
          <p:cNvSpPr txBox="1">
            <a:spLocks/>
          </p:cNvSpPr>
          <p:nvPr/>
        </p:nvSpPr>
        <p:spPr bwMode="auto">
          <a:xfrm>
            <a:off x="5619750" y="685800"/>
            <a:ext cx="5835650" cy="5653088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2000"/>
              </a:spcBef>
              <a:buFont typeface="Arial" charset="0"/>
              <a:buChar char="•"/>
            </a:pPr>
            <a:r>
              <a:rPr lang="hu-HU"/>
              <a:t>Váratlan személyi változások</a:t>
            </a:r>
          </a:p>
          <a:p>
            <a:pPr marL="177800" indent="-177800">
              <a:spcBef>
                <a:spcPts val="2000"/>
              </a:spcBef>
              <a:buFont typeface="Arial" charset="0"/>
              <a:buChar char="•"/>
            </a:pPr>
            <a:r>
              <a:rPr lang="hu-HU"/>
              <a:t>Sok gyakorlati tudás elveszett</a:t>
            </a:r>
          </a:p>
          <a:p>
            <a:pPr marL="177800" indent="-177800">
              <a:spcBef>
                <a:spcPts val="2000"/>
              </a:spcBef>
              <a:buFont typeface="Arial" charset="0"/>
              <a:buChar char="•"/>
            </a:pPr>
            <a:r>
              <a:rPr lang="hu-HU"/>
              <a:t>Hiányzó vagy hiányos dokumentációk</a:t>
            </a:r>
          </a:p>
          <a:p>
            <a:pPr marL="177800" indent="-177800">
              <a:spcBef>
                <a:spcPts val="2000"/>
              </a:spcBef>
              <a:buFont typeface="Arial" charset="0"/>
              <a:buChar char="•"/>
            </a:pPr>
            <a:r>
              <a:rPr lang="hu-HU"/>
              <a:t>Tárhely hiány és tárhely költöztetés</a:t>
            </a:r>
          </a:p>
          <a:p>
            <a:pPr marL="177800" indent="-177800">
              <a:spcBef>
                <a:spcPts val="2000"/>
              </a:spcBef>
              <a:buFont typeface="Arial" charset="0"/>
              <a:buChar char="•"/>
            </a:pPr>
            <a:r>
              <a:rPr lang="hu-HU"/>
              <a:t>Kinőtt és széttagolt eszközpark</a:t>
            </a:r>
          </a:p>
          <a:p>
            <a:pPr marL="177800" indent="-177800">
              <a:spcBef>
                <a:spcPts val="2000"/>
              </a:spcBef>
              <a:buFont typeface="Arial" charset="0"/>
              <a:buChar char="•"/>
            </a:pPr>
            <a:r>
              <a:rPr lang="hu-HU"/>
              <a:t>Kitiltások és IP-cím csere</a:t>
            </a:r>
          </a:p>
          <a:p>
            <a:pPr marL="177800" indent="-177800">
              <a:spcBef>
                <a:spcPts val="2000"/>
              </a:spcBef>
              <a:buFont typeface="Arial" charset="0"/>
              <a:buChar char="•"/>
            </a:pPr>
            <a:r>
              <a:rPr lang="hu-HU"/>
              <a:t>Informatikai „parajelenségek”</a:t>
            </a:r>
          </a:p>
          <a:p>
            <a:pPr marL="177800" indent="-177800">
              <a:spcBef>
                <a:spcPts val="2000"/>
              </a:spcBef>
              <a:buFont typeface="Arial" charset="0"/>
              <a:buChar char="•"/>
            </a:pPr>
            <a:r>
              <a:rPr lang="hu-HU"/>
              <a:t>Nem optimalizált vagy egymástól függő folyamatok</a:t>
            </a:r>
          </a:p>
          <a:p>
            <a:pPr marL="177800" indent="-177800">
              <a:spcBef>
                <a:spcPts val="2000"/>
              </a:spcBef>
              <a:buFont typeface="Arial" charset="0"/>
              <a:buChar char="•"/>
            </a:pPr>
            <a:r>
              <a:rPr lang="hu-HU"/>
              <a:t>Megoldatlan metaadatnyilvántartás</a:t>
            </a:r>
          </a:p>
          <a:p>
            <a:pPr marL="177800" indent="-177800">
              <a:spcBef>
                <a:spcPts val="2000"/>
              </a:spcBef>
              <a:buFont typeface="Arial" charset="0"/>
              <a:buChar char="•"/>
            </a:pPr>
            <a:r>
              <a:rPr lang="hu-HU"/>
              <a:t>Nem automatizált élőmunkaigényes feladatok</a:t>
            </a:r>
          </a:p>
          <a:p>
            <a:pPr marL="177800" indent="-177800">
              <a:spcBef>
                <a:spcPts val="2000"/>
              </a:spcBef>
              <a:buFont typeface="Arial" charset="0"/>
              <a:buChar char="•"/>
            </a:pPr>
            <a:r>
              <a:rPr lang="hu-HU"/>
              <a:t>Hosszú távú megőrzés megoldatlansága</a:t>
            </a:r>
          </a:p>
        </p:txBody>
      </p:sp>
      <p:pic>
        <p:nvPicPr>
          <p:cNvPr id="1741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801688"/>
            <a:ext cx="4800600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57075" cy="6838950"/>
          </a:xfrm>
        </p:spPr>
      </p:pic>
      <p:sp>
        <p:nvSpPr>
          <p:cNvPr id="18434" name="Cím 1"/>
          <p:cNvSpPr>
            <a:spLocks noGrp="1"/>
          </p:cNvSpPr>
          <p:nvPr>
            <p:ph type="title" idx="4294967295"/>
          </p:nvPr>
        </p:nvSpPr>
        <p:spPr>
          <a:xfrm>
            <a:off x="271463" y="271463"/>
            <a:ext cx="6561137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smtClean="0">
                <a:solidFill>
                  <a:schemeClr val="tx2"/>
                </a:solidFill>
                <a:latin typeface="Arial" charset="0"/>
              </a:rPr>
              <a:t>Webarchívum 2.0</a:t>
            </a:r>
            <a:endParaRPr lang="hu-HU" sz="3000" smtClean="0">
              <a:latin typeface="Arial" charset="0"/>
            </a:endParaRP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1709400" y="6275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5</a:t>
            </a:r>
          </a:p>
        </p:txBody>
      </p:sp>
      <p:sp>
        <p:nvSpPr>
          <p:cNvPr id="18436" name="AutoShape 18" descr="%0A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4339" name="Alcím 2"/>
          <p:cNvSpPr txBox="1">
            <a:spLocks/>
          </p:cNvSpPr>
          <p:nvPr/>
        </p:nvSpPr>
        <p:spPr bwMode="auto">
          <a:xfrm>
            <a:off x="611188" y="927100"/>
            <a:ext cx="6773862" cy="3128963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spcBef>
                <a:spcPts val="900"/>
              </a:spcBef>
              <a:buFont typeface="Arial" charset="0"/>
              <a:buChar char="•"/>
            </a:pPr>
            <a:r>
              <a:rPr lang="hu-HU"/>
              <a:t>Jelenlegi helyzet és munkafolyamatok dokumentálása</a:t>
            </a:r>
          </a:p>
          <a:p>
            <a:pPr marL="177800" indent="-177800">
              <a:spcBef>
                <a:spcPts val="900"/>
              </a:spcBef>
              <a:buFont typeface="Arial" charset="0"/>
              <a:buChar char="•"/>
            </a:pPr>
            <a:r>
              <a:rPr lang="hu-HU"/>
              <a:t>Mik lesznek a nyilvántartási / metaadatolási, az aratási </a:t>
            </a:r>
            <a:br>
              <a:rPr lang="hu-HU"/>
            </a:br>
            <a:r>
              <a:rPr lang="hu-HU"/>
              <a:t>és a raktározási egységek? (részgyűjtemény, webhely, webhelyrész, fájl, adat)</a:t>
            </a:r>
          </a:p>
          <a:p>
            <a:pPr marL="177800" indent="-177800">
              <a:spcBef>
                <a:spcPts val="900"/>
              </a:spcBef>
              <a:buFont typeface="Arial" charset="0"/>
              <a:buChar char="•"/>
            </a:pPr>
            <a:r>
              <a:rPr lang="hu-HU"/>
              <a:t>Szöveges dokumentumok és folyamatábrák a megújuló részfolyamatokhoz gyűjteménytípusonként (pl. címlista bővítése és karbantartása, archiválás, minőségellenőrzés, metaadatolás, statisztika készítés, raktározás)</a:t>
            </a:r>
          </a:p>
          <a:p>
            <a:pPr marL="177800" indent="-177800">
              <a:spcBef>
                <a:spcPts val="900"/>
              </a:spcBef>
              <a:buFont typeface="Arial" charset="0"/>
              <a:buChar char="•"/>
            </a:pPr>
            <a:r>
              <a:rPr lang="hu-HU" i="1"/>
              <a:t>„Egy a nyilvántartás, és minden más az ő szolgálója...” </a:t>
            </a:r>
          </a:p>
          <a:p>
            <a:pPr marL="177800" indent="-177800" algn="r">
              <a:buFont typeface="Arial" charset="0"/>
              <a:buNone/>
            </a:pPr>
            <a:r>
              <a:rPr lang="hu-HU"/>
              <a:t>(Visky Ákos László, 2023)</a:t>
            </a: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4738" y="68263"/>
            <a:ext cx="4381500" cy="678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19113" y="4059238"/>
            <a:ext cx="3482975" cy="261937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>
              <a:spcAft>
                <a:spcPct val="20000"/>
              </a:spcAft>
              <a:buFontTx/>
              <a:buChar char="•"/>
            </a:pPr>
            <a:r>
              <a:rPr lang="hu-HU"/>
              <a:t> URL (főtábla)</a:t>
            </a:r>
          </a:p>
          <a:p>
            <a:pPr marL="179388" lvl="1"/>
            <a:r>
              <a:rPr lang="hu-HU"/>
              <a:t>Nyilvántartási egység:</a:t>
            </a:r>
          </a:p>
          <a:p>
            <a:pPr marL="179388" lvl="1"/>
            <a:r>
              <a:rPr lang="hu-HU"/>
              <a:t>  ▪ Webhely</a:t>
            </a:r>
          </a:p>
          <a:p>
            <a:pPr marL="179388" lvl="1"/>
            <a:r>
              <a:rPr lang="hu-HU"/>
              <a:t>  ▪ Weboldal</a:t>
            </a:r>
          </a:p>
          <a:p>
            <a:pPr marL="179388" lvl="1"/>
            <a:r>
              <a:rPr lang="hu-HU"/>
              <a:t>  ▪ Fájl</a:t>
            </a:r>
          </a:p>
          <a:p>
            <a:pPr marL="179388" lvl="1">
              <a:buFontTx/>
              <a:buChar char="•"/>
            </a:pPr>
            <a:r>
              <a:rPr lang="hu-HU"/>
              <a:t> Leíró metaadatok</a:t>
            </a:r>
          </a:p>
          <a:p>
            <a:pPr marL="179388" lvl="1">
              <a:buFontTx/>
              <a:buChar char="•"/>
            </a:pPr>
            <a:r>
              <a:rPr lang="hu-HU"/>
              <a:t> Kinyerhető metaadatok</a:t>
            </a:r>
          </a:p>
          <a:p>
            <a:pPr marL="179388" lvl="1">
              <a:buFontTx/>
              <a:buChar char="•"/>
            </a:pPr>
            <a:r>
              <a:rPr lang="hu-HU"/>
              <a:t> Archiválási profilok</a:t>
            </a:r>
          </a:p>
          <a:p>
            <a:pPr marL="179388" lvl="1">
              <a:buFontTx/>
              <a:buChar char="•"/>
            </a:pPr>
            <a:r>
              <a:rPr lang="hu-HU"/>
              <a:t> Archiválások technikai adatai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3957638" y="4070350"/>
            <a:ext cx="3436937" cy="261937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lvl="1">
              <a:buFontTx/>
              <a:buChar char="•"/>
            </a:pPr>
            <a:endParaRPr lang="hu-HU"/>
          </a:p>
          <a:p>
            <a:pPr marL="182563" lvl="1">
              <a:buFontTx/>
              <a:buChar char="•"/>
            </a:pPr>
            <a:r>
              <a:rPr lang="hu-HU"/>
              <a:t> Megőrzési adatok</a:t>
            </a:r>
          </a:p>
          <a:p>
            <a:pPr marL="182563" lvl="1">
              <a:buFontTx/>
              <a:buChar char="•"/>
            </a:pPr>
            <a:r>
              <a:rPr lang="hu-HU"/>
              <a:t> Jogi információk</a:t>
            </a:r>
          </a:p>
          <a:p>
            <a:pPr marL="182563" lvl="1">
              <a:buFontTx/>
              <a:buChar char="•"/>
            </a:pPr>
            <a:r>
              <a:rPr lang="hu-HU"/>
              <a:t> Jogtulajdonosok adatai</a:t>
            </a:r>
          </a:p>
          <a:p>
            <a:pPr marL="182563" lvl="1">
              <a:buFontTx/>
              <a:buChar char="•"/>
            </a:pPr>
            <a:r>
              <a:rPr lang="hu-HU"/>
              <a:t> Minőségellenőrzés</a:t>
            </a:r>
          </a:p>
          <a:p>
            <a:pPr marL="182563" lvl="1">
              <a:buFontTx/>
              <a:buChar char="•"/>
            </a:pPr>
            <a:r>
              <a:rPr lang="hu-HU"/>
              <a:t> Szolgáltatás</a:t>
            </a:r>
          </a:p>
          <a:p>
            <a:pPr marL="182563" lvl="1">
              <a:buFontTx/>
              <a:buChar char="•"/>
            </a:pPr>
            <a:r>
              <a:rPr lang="hu-HU"/>
              <a:t> Közreműködők</a:t>
            </a:r>
          </a:p>
          <a:p>
            <a:pPr marL="182563" lvl="1">
              <a:spcBef>
                <a:spcPct val="20000"/>
              </a:spcBef>
            </a:pPr>
            <a:r>
              <a:rPr lang="hu-HU"/>
              <a:t/>
            </a:r>
            <a:br>
              <a:rPr lang="hu-HU"/>
            </a:br>
            <a:r>
              <a:rPr lang="hu-HU" i="1"/>
              <a:t>időbélyegek és verziókövetés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nimBg="1"/>
      <p:bldP spid="184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9458" name="Cím 1"/>
          <p:cNvSpPr>
            <a:spLocks noGrp="1"/>
          </p:cNvSpPr>
          <p:nvPr>
            <p:ph type="title" idx="4294967295"/>
          </p:nvPr>
        </p:nvSpPr>
        <p:spPr>
          <a:xfrm>
            <a:off x="271463" y="271463"/>
            <a:ext cx="6561137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smtClean="0">
                <a:solidFill>
                  <a:schemeClr val="tx2"/>
                </a:solidFill>
                <a:latin typeface="Arial" charset="0"/>
              </a:rPr>
              <a:t>Webarchívum 2.0</a:t>
            </a:r>
            <a:endParaRPr lang="hu-HU" sz="3000" smtClean="0">
              <a:latin typeface="Arial" charset="0"/>
            </a:endParaRP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1709400" y="63642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6</a:t>
            </a:r>
          </a:p>
        </p:txBody>
      </p:sp>
      <p:sp>
        <p:nvSpPr>
          <p:cNvPr id="19460" name="AutoShape 18" descr="%0A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4339" name="Alcím 2"/>
          <p:cNvSpPr txBox="1">
            <a:spLocks/>
          </p:cNvSpPr>
          <p:nvPr/>
        </p:nvSpPr>
        <p:spPr bwMode="auto">
          <a:xfrm>
            <a:off x="176213" y="795338"/>
            <a:ext cx="11949112" cy="594995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900"/>
              </a:spcBef>
              <a:buFont typeface="Arial" charset="0"/>
              <a:buChar char="•"/>
            </a:pPr>
            <a:r>
              <a:rPr lang="hu-HU" b="1" u="sng"/>
              <a:t>Archiválás</a:t>
            </a:r>
            <a:r>
              <a:rPr lang="hu-HU"/>
              <a:t>: webhelyszintű(?), webtérszintű és </a:t>
            </a:r>
            <a:br>
              <a:rPr lang="hu-HU"/>
            </a:br>
            <a:r>
              <a:rPr lang="hu-HU"/>
              <a:t>fókuszált aratások, scraping, API/RSS-alapú</a:t>
            </a:r>
          </a:p>
          <a:p>
            <a:pPr marL="177800" indent="-177800">
              <a:spcBef>
                <a:spcPts val="900"/>
              </a:spcBef>
              <a:buFont typeface="Arial" charset="0"/>
              <a:buChar char="•"/>
            </a:pPr>
            <a:r>
              <a:rPr lang="hu-HU" b="1" u="sng"/>
              <a:t>Címlista bővítése:</a:t>
            </a:r>
            <a:r>
              <a:rPr lang="hu-HU"/>
              <a:t/>
            </a:r>
            <a:br>
              <a:rPr lang="hu-HU"/>
            </a:br>
            <a:r>
              <a:rPr lang="hu-HU"/>
              <a:t>ISZT, Internet Archive, linkek a mentésekben</a:t>
            </a:r>
          </a:p>
          <a:p>
            <a:pPr marL="177800" indent="-177800">
              <a:spcBef>
                <a:spcPts val="900"/>
              </a:spcBef>
              <a:buFont typeface="Arial" charset="0"/>
              <a:buChar char="•"/>
            </a:pPr>
            <a:r>
              <a:rPr lang="hu-HU" b="1" u="sng"/>
              <a:t>Tartalmi feltárás</a:t>
            </a:r>
            <a:r>
              <a:rPr lang="hu-HU"/>
              <a:t>: automatikus entitás-, téma-, </a:t>
            </a:r>
            <a:br>
              <a:rPr lang="hu-HU"/>
            </a:br>
            <a:r>
              <a:rPr lang="hu-HU"/>
              <a:t>nyelv-, képfelismerés és tárgyszavazás</a:t>
            </a:r>
          </a:p>
          <a:p>
            <a:pPr marL="177800" indent="-177800">
              <a:spcBef>
                <a:spcPts val="900"/>
              </a:spcBef>
              <a:buFont typeface="Arial" charset="0"/>
              <a:buChar char="•"/>
            </a:pPr>
            <a:r>
              <a:rPr lang="hu-HU" b="1" u="sng"/>
              <a:t>Minőségellenőrzés:</a:t>
            </a:r>
            <a:r>
              <a:rPr lang="hu-HU"/>
              <a:t> automatikus ellenőrzések </a:t>
            </a:r>
            <a:br>
              <a:rPr lang="hu-HU"/>
            </a:br>
            <a:r>
              <a:rPr lang="hu-HU"/>
              <a:t>aratás előtt, közben és után (pl. státuszkódok, </a:t>
            </a:r>
            <a:br>
              <a:rPr lang="hu-HU"/>
            </a:br>
            <a:r>
              <a:rPr lang="hu-HU"/>
              <a:t>robots.txt, log fájlok, oldalképek alapján), </a:t>
            </a:r>
            <a:br>
              <a:rPr lang="hu-HU"/>
            </a:br>
            <a:r>
              <a:rPr lang="hu-HU"/>
              <a:t>pontozásos kategóriarendszer</a:t>
            </a:r>
          </a:p>
          <a:p>
            <a:pPr marL="177800" indent="-177800">
              <a:spcBef>
                <a:spcPts val="900"/>
              </a:spcBef>
              <a:buFont typeface="Arial" charset="0"/>
              <a:buChar char="•"/>
            </a:pPr>
            <a:r>
              <a:rPr lang="hu-HU" b="1" u="sng"/>
              <a:t>Szolgáltatás:</a:t>
            </a:r>
            <a:r>
              <a:rPr lang="hu-HU"/>
              <a:t> engedélyezett és közpénzes </a:t>
            </a:r>
            <a:br>
              <a:rPr lang="hu-HU"/>
            </a:br>
            <a:r>
              <a:rPr lang="hu-HU"/>
              <a:t>webhelyek nyilvános szolgáltatása a zárt </a:t>
            </a:r>
            <a:br>
              <a:rPr lang="hu-HU"/>
            </a:br>
            <a:r>
              <a:rPr lang="hu-HU"/>
              <a:t>gyűjteményből, az Internet Archive teljes szövegű keresőjének szolgáltatása, hozzáférés más könyvtárakból</a:t>
            </a:r>
          </a:p>
          <a:p>
            <a:pPr marL="177800" indent="-177800">
              <a:spcBef>
                <a:spcPts val="900"/>
              </a:spcBef>
              <a:buFont typeface="Arial" charset="0"/>
              <a:buChar char="•"/>
            </a:pPr>
            <a:r>
              <a:rPr lang="hu-HU" b="1" u="sng"/>
              <a:t>Hasznosítás:</a:t>
            </a:r>
            <a:r>
              <a:rPr lang="hu-HU"/>
              <a:t> adatkészletek a technikai metadatokból és linkekekből; nyers szövegből, felismertetett beszédből, képekből korpuszok gépi tanuláshoz; digitális gyűjtemények gyarapítása képekkel és PDF fájlokkal</a:t>
            </a:r>
          </a:p>
          <a:p>
            <a:pPr marL="177800" indent="-177800">
              <a:spcBef>
                <a:spcPts val="900"/>
              </a:spcBef>
              <a:buFont typeface="Arial" charset="0"/>
              <a:buChar char="•"/>
            </a:pPr>
            <a:r>
              <a:rPr lang="hu-HU" b="1" u="sng"/>
              <a:t>Raktározás:</a:t>
            </a:r>
            <a:r>
              <a:rPr lang="hu-HU"/>
              <a:t> webhelyenként külön(?), a webtérszintű, illetve a fókuszált mentések egyben OAIS csomagokban</a:t>
            </a:r>
          </a:p>
          <a:p>
            <a:pPr marL="177800" indent="-177800">
              <a:spcBef>
                <a:spcPts val="900"/>
              </a:spcBef>
              <a:buFont typeface="Arial" charset="0"/>
              <a:buChar char="•"/>
            </a:pPr>
            <a:r>
              <a:rPr lang="hu-HU" b="1" u="sng"/>
              <a:t>Technológia:</a:t>
            </a:r>
            <a:r>
              <a:rPr lang="hu-HU"/>
              <a:t> Docker, SolrCloud, SWB, PyWb, WCT, Browsertrix, Scrapy, ArchiveWeb.page, ReplayWeb.page </a:t>
            </a:r>
          </a:p>
          <a:p>
            <a:pPr marL="177800" indent="-177800">
              <a:spcBef>
                <a:spcPts val="900"/>
              </a:spcBef>
              <a:buFont typeface="Arial" charset="0"/>
              <a:buChar char="•"/>
            </a:pPr>
            <a:r>
              <a:rPr lang="hu-HU" b="1" u="sng"/>
              <a:t>Munkafolyamatok vezérlése:</a:t>
            </a:r>
            <a:r>
              <a:rPr lang="hu-HU"/>
              <a:t> Camunda vagy más workflow menedzselő eszköz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4638" y="0"/>
            <a:ext cx="6837362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Kép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lcím 2"/>
          <p:cNvSpPr txBox="1">
            <a:spLocks/>
          </p:cNvSpPr>
          <p:nvPr/>
        </p:nvSpPr>
        <p:spPr bwMode="auto">
          <a:xfrm>
            <a:off x="2619375" y="352425"/>
            <a:ext cx="6954838" cy="557213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3400" b="1">
                <a:solidFill>
                  <a:schemeClr val="tx2"/>
                </a:solidFill>
              </a:rPr>
              <a:t>Köszönöm a figyelmet!</a:t>
            </a:r>
            <a:endParaRPr lang="hu-HU" sz="3400" b="1">
              <a:solidFill>
                <a:schemeClr val="tx2"/>
              </a:solidFill>
              <a:latin typeface="Calibri Light" pitchFamily="34" charset="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3770313" y="6427788"/>
            <a:ext cx="4786312" cy="274637"/>
          </a:xfrm>
          <a:prstGeom prst="rect">
            <a:avLst/>
          </a:prstGeom>
          <a:solidFill>
            <a:schemeClr val="bg1">
              <a:alpha val="5490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/>
              <a:t>A 404-es hibaüzenet forrása:</a:t>
            </a:r>
            <a:r>
              <a:rPr lang="hu-HU" sz="1200">
                <a:hlinkClick r:id="rId3"/>
              </a:rPr>
              <a:t>https://podcasters.spotify.com/pod/404</a:t>
            </a:r>
            <a:endParaRPr lang="hu-HU" sz="120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 r="2084"/>
          <a:stretch>
            <a:fillRect/>
          </a:stretch>
        </p:blipFill>
        <p:spPr bwMode="auto">
          <a:xfrm>
            <a:off x="2606675" y="1047750"/>
            <a:ext cx="6980238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9880600" y="5972175"/>
            <a:ext cx="2311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Elérhetőségek:</a:t>
            </a:r>
            <a:br>
              <a:rPr lang="hu-HU" sz="1600"/>
            </a:br>
            <a:r>
              <a:rPr lang="hu-HU" sz="1600">
                <a:hlinkClick r:id="rId5"/>
              </a:rPr>
              <a:t>webarchivum.oszk.hu</a:t>
            </a:r>
            <a:r>
              <a:rPr lang="hu-HU" sz="1600"/>
              <a:t/>
            </a:r>
            <a:br>
              <a:rPr lang="hu-HU" sz="1600"/>
            </a:br>
            <a:r>
              <a:rPr lang="hu-HU" sz="1600">
                <a:hlinkClick r:id="rId6"/>
              </a:rPr>
              <a:t>webarchivum@oszk.hu</a:t>
            </a:r>
            <a:endParaRPr lang="hu-HU" sz="16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629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-téma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3326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-téma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3326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CBEBA42F1CBD48A34C85AF35FA8616" ma:contentTypeVersion="16" ma:contentTypeDescription="Új dokumentum létrehozása." ma:contentTypeScope="" ma:versionID="fec2d90f3b3905d3403fea3db6ce5e97">
  <xsd:schema xmlns:xsd="http://www.w3.org/2001/XMLSchema" xmlns:xs="http://www.w3.org/2001/XMLSchema" xmlns:p="http://schemas.microsoft.com/office/2006/metadata/properties" xmlns:ns2="a5ba430e-bca0-4211-b156-10f6297b6da3" xmlns:ns3="a1cf89ef-f0b4-455b-9f6b-70e19379c44a" targetNamespace="http://schemas.microsoft.com/office/2006/metadata/properties" ma:root="true" ma:fieldsID="73cfe772cfe91f20cd7a2158b25dbaba" ns2:_="" ns3:_="">
    <xsd:import namespace="a5ba430e-bca0-4211-b156-10f6297b6da3"/>
    <xsd:import namespace="a1cf89ef-f0b4-455b-9f6b-70e19379c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a430e-bca0-4211-b156-10f6297b6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59951ad8-fa53-4395-b2e0-9b93736b1c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f89ef-f0b4-455b-9f6b-70e19379c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1f1dec-07a9-4b7a-b497-5b7eae386f1e}" ma:internalName="TaxCatchAll" ma:showField="CatchAllData" ma:web="a1cf89ef-f0b4-455b-9f6b-70e19379c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ba430e-bca0-4211-b156-10f6297b6da3">
      <Terms xmlns="http://schemas.microsoft.com/office/infopath/2007/PartnerControls"/>
    </lcf76f155ced4ddcb4097134ff3c332f>
    <TaxCatchAll xmlns="a1cf89ef-f0b4-455b-9f6b-70e19379c44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C4E33A-7C2A-4A29-B6EB-1C8EE520D0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a430e-bca0-4211-b156-10f6297b6da3"/>
    <ds:schemaRef ds:uri="a1cf89ef-f0b4-455b-9f6b-70e19379c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6C628C-3F15-46F6-B803-B7CF4F94B6C2}">
  <ds:schemaRefs>
    <ds:schemaRef ds:uri="http://schemas.microsoft.com/office/2006/metadata/properties"/>
    <ds:schemaRef ds:uri="http://schemas.microsoft.com/office/infopath/2007/PartnerControls"/>
    <ds:schemaRef ds:uri="a5ba430e-bca0-4211-b156-10f6297b6da3"/>
    <ds:schemaRef ds:uri="a1cf89ef-f0b4-455b-9f6b-70e19379c44a"/>
  </ds:schemaRefs>
</ds:datastoreItem>
</file>

<file path=customXml/itemProps3.xml><?xml version="1.0" encoding="utf-8"?>
<ds:datastoreItem xmlns:ds="http://schemas.openxmlformats.org/officeDocument/2006/customXml" ds:itemID="{1ABBE2AD-8D36-4AE8-8EFB-CB0C49FF5F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533</Words>
  <Application>Microsoft Office PowerPoint</Application>
  <PresentationFormat>Custom</PresentationFormat>
  <Paragraphs>74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 Light</vt:lpstr>
      <vt:lpstr>Calibri</vt:lpstr>
      <vt:lpstr>Office-téma</vt:lpstr>
      <vt:lpstr>Drótos László  Az OSZK webarchívumának megújítása</vt:lpstr>
      <vt:lpstr>Megújulás vagy ...?</vt:lpstr>
      <vt:lpstr>Fenntarthatóság</vt:lpstr>
      <vt:lpstr>Eredmények</vt:lpstr>
      <vt:lpstr>Problémák</vt:lpstr>
      <vt:lpstr>Webarchívum 2.0</vt:lpstr>
      <vt:lpstr>Webarchívum 2.0</vt:lpstr>
      <vt:lpstr>8.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OSZK webarchívumának megújítása</dc:title>
  <dc:creator>Drótos László</dc:creator>
  <cp:lastModifiedBy>DL</cp:lastModifiedBy>
  <cp:revision>213</cp:revision>
  <dcterms:created xsi:type="dcterms:W3CDTF">2021-04-22T08:34:32Z</dcterms:created>
  <dcterms:modified xsi:type="dcterms:W3CDTF">2023-12-02T12:21:30Z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  <property fmtid="{D5CDD505-2E9C-101B-9397-08002B2CF9AE}" pid="3" name="lcf76f155ced4ddcb4097134ff3c332f">
    <vt:lpwstr/>
  </property>
  <property fmtid="{D5CDD505-2E9C-101B-9397-08002B2CF9AE}" pid="4" name="TaxCatchAll">
    <vt:lpwstr/>
  </property>
</Properties>
</file>