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8" r:id="rId5"/>
    <p:sldId id="262" r:id="rId6"/>
    <p:sldId id="276" r:id="rId7"/>
    <p:sldId id="281" r:id="rId8"/>
    <p:sldId id="272" r:id="rId9"/>
    <p:sldId id="280" r:id="rId10"/>
    <p:sldId id="266" r:id="rId11"/>
    <p:sldId id="277" r:id="rId12"/>
    <p:sldId id="288" r:id="rId13"/>
    <p:sldId id="284" r:id="rId14"/>
    <p:sldId id="263" r:id="rId15"/>
    <p:sldId id="270" r:id="rId16"/>
    <p:sldId id="274" r:id="rId17"/>
    <p:sldId id="267" r:id="rId18"/>
    <p:sldId id="275" r:id="rId19"/>
    <p:sldId id="287" r:id="rId20"/>
    <p:sldId id="269" r:id="rId21"/>
    <p:sldId id="283" r:id="rId22"/>
    <p:sldId id="278" r:id="rId23"/>
    <p:sldId id="285" r:id="rId24"/>
    <p:sldId id="286" r:id="rId25"/>
    <p:sldId id="264" r:id="rId26"/>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813CA5-8B44-3190-87C1-3FBFD5363FA1}" v="2" dt="2022-11-24T16:13:00.735"/>
    <p1510:client id="{907B2355-368C-E894-8CDA-D0DD164A02B4}" v="56" dt="2023-04-11T09:00:24.0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5" autoAdjust="0"/>
    <p:restoredTop sz="94660"/>
  </p:normalViewPr>
  <p:slideViewPr>
    <p:cSldViewPr snapToGrid="0">
      <p:cViewPr varScale="1">
        <p:scale>
          <a:sx n="116" d="100"/>
          <a:sy n="116" d="100"/>
        </p:scale>
        <p:origin x="22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1524000" y="1122363"/>
            <a:ext cx="9144000" cy="2387600"/>
          </a:xfrm>
        </p:spPr>
        <p:txBody>
          <a:bodyPr anchor="b"/>
          <a:lstStyle>
            <a:lvl1pPr algn="ctr">
              <a:defRPr sz="6000"/>
            </a:lvl1pPr>
          </a:lstStyle>
          <a:p>
            <a:r>
              <a:rPr lang="hu-HU"/>
              <a:t>Mintacím szerkesztése</a:t>
            </a:r>
          </a:p>
        </p:txBody>
      </p:sp>
      <p:sp>
        <p:nvSpPr>
          <p:cNvPr id="3" name="Alcím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Kattintson ide az alcím mintájának szerkesztéséhez</a:t>
            </a:r>
          </a:p>
        </p:txBody>
      </p:sp>
      <p:sp>
        <p:nvSpPr>
          <p:cNvPr id="4" name="Dátum helye 3"/>
          <p:cNvSpPr>
            <a:spLocks noGrp="1"/>
          </p:cNvSpPr>
          <p:nvPr>
            <p:ph type="dt" sz="half" idx="10"/>
          </p:nvPr>
        </p:nvSpPr>
        <p:spPr/>
        <p:txBody>
          <a:bodyPr/>
          <a:lstStyle/>
          <a:p>
            <a:fld id="{2ED4C706-CD9D-4583-A935-22B39AB35A1E}" type="datetimeFigureOut">
              <a:rPr lang="hu-HU" smtClean="0"/>
              <a:t>2023. 11. 28.</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48B942F4-7C9B-445F-A07F-288174DF386B}" type="slidenum">
              <a:rPr lang="hu-HU" smtClean="0"/>
              <a:t>‹#›</a:t>
            </a:fld>
            <a:endParaRPr lang="hu-HU"/>
          </a:p>
        </p:txBody>
      </p:sp>
    </p:spTree>
    <p:extLst>
      <p:ext uri="{BB962C8B-B14F-4D97-AF65-F5344CB8AC3E}">
        <p14:creationId xmlns:p14="http://schemas.microsoft.com/office/powerpoint/2010/main" val="629521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p>
            <a:fld id="{2ED4C706-CD9D-4583-A935-22B39AB35A1E}" type="datetimeFigureOut">
              <a:rPr lang="hu-HU" smtClean="0"/>
              <a:t>2023. 11. 28.</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48B942F4-7C9B-445F-A07F-288174DF386B}" type="slidenum">
              <a:rPr lang="hu-HU" smtClean="0"/>
              <a:t>‹#›</a:t>
            </a:fld>
            <a:endParaRPr lang="hu-HU"/>
          </a:p>
        </p:txBody>
      </p:sp>
    </p:spTree>
    <p:extLst>
      <p:ext uri="{BB962C8B-B14F-4D97-AF65-F5344CB8AC3E}">
        <p14:creationId xmlns:p14="http://schemas.microsoft.com/office/powerpoint/2010/main" val="2716110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724900" y="365125"/>
            <a:ext cx="2628900" cy="5811838"/>
          </a:xfrm>
        </p:spPr>
        <p:txBody>
          <a:bodyPr vert="eaVert"/>
          <a:lstStyle/>
          <a:p>
            <a:r>
              <a:rPr lang="hu-HU"/>
              <a:t>Mintacím szerkesztése</a:t>
            </a:r>
          </a:p>
        </p:txBody>
      </p:sp>
      <p:sp>
        <p:nvSpPr>
          <p:cNvPr id="3" name="Függőleges szöveg helye 2"/>
          <p:cNvSpPr>
            <a:spLocks noGrp="1"/>
          </p:cNvSpPr>
          <p:nvPr>
            <p:ph type="body" orient="vert" idx="1"/>
          </p:nvPr>
        </p:nvSpPr>
        <p:spPr>
          <a:xfrm>
            <a:off x="838200" y="365125"/>
            <a:ext cx="7734300" cy="5811838"/>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p>
            <a:fld id="{2ED4C706-CD9D-4583-A935-22B39AB35A1E}" type="datetimeFigureOut">
              <a:rPr lang="hu-HU" smtClean="0"/>
              <a:t>2023. 11. 28.</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48B942F4-7C9B-445F-A07F-288174DF386B}" type="slidenum">
              <a:rPr lang="hu-HU" smtClean="0"/>
              <a:t>‹#›</a:t>
            </a:fld>
            <a:endParaRPr lang="hu-HU"/>
          </a:p>
        </p:txBody>
      </p:sp>
    </p:spTree>
    <p:extLst>
      <p:ext uri="{BB962C8B-B14F-4D97-AF65-F5344CB8AC3E}">
        <p14:creationId xmlns:p14="http://schemas.microsoft.com/office/powerpoint/2010/main" val="3893159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p>
            <a:fld id="{2ED4C706-CD9D-4583-A935-22B39AB35A1E}" type="datetimeFigureOut">
              <a:rPr lang="hu-HU" smtClean="0"/>
              <a:t>2023. 11. 28.</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48B942F4-7C9B-445F-A07F-288174DF386B}" type="slidenum">
              <a:rPr lang="hu-HU" smtClean="0"/>
              <a:t>‹#›</a:t>
            </a:fld>
            <a:endParaRPr lang="hu-HU"/>
          </a:p>
        </p:txBody>
      </p:sp>
    </p:spTree>
    <p:extLst>
      <p:ext uri="{BB962C8B-B14F-4D97-AF65-F5344CB8AC3E}">
        <p14:creationId xmlns:p14="http://schemas.microsoft.com/office/powerpoint/2010/main" val="3774569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831850" y="1709738"/>
            <a:ext cx="10515600" cy="2852737"/>
          </a:xfrm>
        </p:spPr>
        <p:txBody>
          <a:bodyPr anchor="b"/>
          <a:lstStyle>
            <a:lvl1pPr>
              <a:defRPr sz="6000"/>
            </a:lvl1pPr>
          </a:lstStyle>
          <a:p>
            <a:r>
              <a:rPr lang="hu-HU"/>
              <a:t>Mintacím szerkesztése</a:t>
            </a:r>
          </a:p>
        </p:txBody>
      </p:sp>
      <p:sp>
        <p:nvSpPr>
          <p:cNvPr id="3" name="Szöveg hely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
        <p:nvSpPr>
          <p:cNvPr id="4" name="Dátum helye 3"/>
          <p:cNvSpPr>
            <a:spLocks noGrp="1"/>
          </p:cNvSpPr>
          <p:nvPr>
            <p:ph type="dt" sz="half" idx="10"/>
          </p:nvPr>
        </p:nvSpPr>
        <p:spPr/>
        <p:txBody>
          <a:bodyPr/>
          <a:lstStyle/>
          <a:p>
            <a:fld id="{2ED4C706-CD9D-4583-A935-22B39AB35A1E}" type="datetimeFigureOut">
              <a:rPr lang="hu-HU" smtClean="0"/>
              <a:t>2023. 11. 28.</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48B942F4-7C9B-445F-A07F-288174DF386B}" type="slidenum">
              <a:rPr lang="hu-HU" smtClean="0"/>
              <a:t>‹#›</a:t>
            </a:fld>
            <a:endParaRPr lang="hu-HU"/>
          </a:p>
        </p:txBody>
      </p:sp>
    </p:spTree>
    <p:extLst>
      <p:ext uri="{BB962C8B-B14F-4D97-AF65-F5344CB8AC3E}">
        <p14:creationId xmlns:p14="http://schemas.microsoft.com/office/powerpoint/2010/main" val="3390945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838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6172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4"/>
          <p:cNvSpPr>
            <a:spLocks noGrp="1"/>
          </p:cNvSpPr>
          <p:nvPr>
            <p:ph type="dt" sz="half" idx="10"/>
          </p:nvPr>
        </p:nvSpPr>
        <p:spPr/>
        <p:txBody>
          <a:bodyPr/>
          <a:lstStyle/>
          <a:p>
            <a:fld id="{2ED4C706-CD9D-4583-A935-22B39AB35A1E}" type="datetimeFigureOut">
              <a:rPr lang="hu-HU" smtClean="0"/>
              <a:t>2023. 11. 28.</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48B942F4-7C9B-445F-A07F-288174DF386B}" type="slidenum">
              <a:rPr lang="hu-HU" smtClean="0"/>
              <a:t>‹#›</a:t>
            </a:fld>
            <a:endParaRPr lang="hu-HU"/>
          </a:p>
        </p:txBody>
      </p:sp>
    </p:spTree>
    <p:extLst>
      <p:ext uri="{BB962C8B-B14F-4D97-AF65-F5344CB8AC3E}">
        <p14:creationId xmlns:p14="http://schemas.microsoft.com/office/powerpoint/2010/main" val="1971057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839788" y="365125"/>
            <a:ext cx="10515600" cy="1325563"/>
          </a:xfrm>
        </p:spPr>
        <p:txBody>
          <a:bodyPr/>
          <a:lstStyle/>
          <a:p>
            <a:r>
              <a:rPr lang="hu-HU"/>
              <a:t>Mintacím szerkesztése</a:t>
            </a:r>
          </a:p>
        </p:txBody>
      </p:sp>
      <p:sp>
        <p:nvSpPr>
          <p:cNvPr id="3" name="Szöveg hely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839788" y="2505075"/>
            <a:ext cx="5157787"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6172200" y="2505075"/>
            <a:ext cx="5183188"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6"/>
          <p:cNvSpPr>
            <a:spLocks noGrp="1"/>
          </p:cNvSpPr>
          <p:nvPr>
            <p:ph type="dt" sz="half" idx="10"/>
          </p:nvPr>
        </p:nvSpPr>
        <p:spPr/>
        <p:txBody>
          <a:bodyPr/>
          <a:lstStyle/>
          <a:p>
            <a:fld id="{2ED4C706-CD9D-4583-A935-22B39AB35A1E}" type="datetimeFigureOut">
              <a:rPr lang="hu-HU" smtClean="0"/>
              <a:t>2023. 11. 28.</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48B942F4-7C9B-445F-A07F-288174DF386B}" type="slidenum">
              <a:rPr lang="hu-HU" smtClean="0"/>
              <a:t>‹#›</a:t>
            </a:fld>
            <a:endParaRPr lang="hu-HU"/>
          </a:p>
        </p:txBody>
      </p:sp>
    </p:spTree>
    <p:extLst>
      <p:ext uri="{BB962C8B-B14F-4D97-AF65-F5344CB8AC3E}">
        <p14:creationId xmlns:p14="http://schemas.microsoft.com/office/powerpoint/2010/main" val="1566349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Dátum helye 2"/>
          <p:cNvSpPr>
            <a:spLocks noGrp="1"/>
          </p:cNvSpPr>
          <p:nvPr>
            <p:ph type="dt" sz="half" idx="10"/>
          </p:nvPr>
        </p:nvSpPr>
        <p:spPr/>
        <p:txBody>
          <a:bodyPr/>
          <a:lstStyle/>
          <a:p>
            <a:fld id="{2ED4C706-CD9D-4583-A935-22B39AB35A1E}" type="datetimeFigureOut">
              <a:rPr lang="hu-HU" smtClean="0"/>
              <a:t>2023. 11. 28.</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48B942F4-7C9B-445F-A07F-288174DF386B}" type="slidenum">
              <a:rPr lang="hu-HU" smtClean="0"/>
              <a:t>‹#›</a:t>
            </a:fld>
            <a:endParaRPr lang="hu-HU"/>
          </a:p>
        </p:txBody>
      </p:sp>
    </p:spTree>
    <p:extLst>
      <p:ext uri="{BB962C8B-B14F-4D97-AF65-F5344CB8AC3E}">
        <p14:creationId xmlns:p14="http://schemas.microsoft.com/office/powerpoint/2010/main" val="1332496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2ED4C706-CD9D-4583-A935-22B39AB35A1E}" type="datetimeFigureOut">
              <a:rPr lang="hu-HU" smtClean="0"/>
              <a:t>2023. 11. 28.</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48B942F4-7C9B-445F-A07F-288174DF386B}" type="slidenum">
              <a:rPr lang="hu-HU" smtClean="0"/>
              <a:t>‹#›</a:t>
            </a:fld>
            <a:endParaRPr lang="hu-HU"/>
          </a:p>
        </p:txBody>
      </p:sp>
    </p:spTree>
    <p:extLst>
      <p:ext uri="{BB962C8B-B14F-4D97-AF65-F5344CB8AC3E}">
        <p14:creationId xmlns:p14="http://schemas.microsoft.com/office/powerpoint/2010/main" val="949219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Tartalom hely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p:cNvSpPr>
            <a:spLocks noGrp="1"/>
          </p:cNvSpPr>
          <p:nvPr>
            <p:ph type="dt" sz="half" idx="10"/>
          </p:nvPr>
        </p:nvSpPr>
        <p:spPr/>
        <p:txBody>
          <a:bodyPr/>
          <a:lstStyle/>
          <a:p>
            <a:fld id="{2ED4C706-CD9D-4583-A935-22B39AB35A1E}" type="datetimeFigureOut">
              <a:rPr lang="hu-HU" smtClean="0"/>
              <a:t>2023. 11. 28.</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48B942F4-7C9B-445F-A07F-288174DF386B}" type="slidenum">
              <a:rPr lang="hu-HU" smtClean="0"/>
              <a:t>‹#›</a:t>
            </a:fld>
            <a:endParaRPr lang="hu-HU"/>
          </a:p>
        </p:txBody>
      </p:sp>
    </p:spTree>
    <p:extLst>
      <p:ext uri="{BB962C8B-B14F-4D97-AF65-F5344CB8AC3E}">
        <p14:creationId xmlns:p14="http://schemas.microsoft.com/office/powerpoint/2010/main" val="674736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Kép hely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p:cNvSpPr>
            <a:spLocks noGrp="1"/>
          </p:cNvSpPr>
          <p:nvPr>
            <p:ph type="dt" sz="half" idx="10"/>
          </p:nvPr>
        </p:nvSpPr>
        <p:spPr/>
        <p:txBody>
          <a:bodyPr/>
          <a:lstStyle/>
          <a:p>
            <a:fld id="{2ED4C706-CD9D-4583-A935-22B39AB35A1E}" type="datetimeFigureOut">
              <a:rPr lang="hu-HU" smtClean="0"/>
              <a:t>2023. 11. 28.</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48B942F4-7C9B-445F-A07F-288174DF386B}" type="slidenum">
              <a:rPr lang="hu-HU" smtClean="0"/>
              <a:t>‹#›</a:t>
            </a:fld>
            <a:endParaRPr lang="hu-HU"/>
          </a:p>
        </p:txBody>
      </p:sp>
    </p:spTree>
    <p:extLst>
      <p:ext uri="{BB962C8B-B14F-4D97-AF65-F5344CB8AC3E}">
        <p14:creationId xmlns:p14="http://schemas.microsoft.com/office/powerpoint/2010/main" val="1156522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a:t>Mintacím szerkesztése</a:t>
            </a:r>
          </a:p>
        </p:txBody>
      </p:sp>
      <p:sp>
        <p:nvSpPr>
          <p:cNvPr id="3" name="Szöveg hely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D4C706-CD9D-4583-A935-22B39AB35A1E}" type="datetimeFigureOut">
              <a:rPr lang="hu-HU" smtClean="0"/>
              <a:t>2023. 11. 28.</a:t>
            </a:fld>
            <a:endParaRPr lang="hu-HU"/>
          </a:p>
        </p:txBody>
      </p:sp>
      <p:sp>
        <p:nvSpPr>
          <p:cNvPr id="5" name="Élőláb hely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B942F4-7C9B-445F-A07F-288174DF386B}" type="slidenum">
              <a:rPr lang="hu-HU" smtClean="0"/>
              <a:t>‹#›</a:t>
            </a:fld>
            <a:endParaRPr lang="hu-HU"/>
          </a:p>
        </p:txBody>
      </p:sp>
    </p:spTree>
    <p:extLst>
      <p:ext uri="{BB962C8B-B14F-4D97-AF65-F5344CB8AC3E}">
        <p14:creationId xmlns:p14="http://schemas.microsoft.com/office/powerpoint/2010/main" val="893035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a:extLst>
              <a:ext uri="{FF2B5EF4-FFF2-40B4-BE49-F238E27FC236}">
                <a16:creationId xmlns:a16="http://schemas.microsoft.com/office/drawing/2014/main" id="{7719BEB1-813C-4640-93C8-290269099C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851"/>
            <a:ext cx="12192000" cy="6851149"/>
          </a:xfrm>
          <a:prstGeom prst="rect">
            <a:avLst/>
          </a:prstGeom>
        </p:spPr>
      </p:pic>
      <p:sp>
        <p:nvSpPr>
          <p:cNvPr id="5" name="Cím 1"/>
          <p:cNvSpPr txBox="1">
            <a:spLocks/>
          </p:cNvSpPr>
          <p:nvPr/>
        </p:nvSpPr>
        <p:spPr>
          <a:xfrm>
            <a:off x="1524000" y="1325167"/>
            <a:ext cx="9144000" cy="1880286"/>
          </a:xfrm>
          <a:prstGeom prst="rect">
            <a:avLst/>
          </a:prstGeom>
          <a:solidFill>
            <a:schemeClr val="bg1">
              <a:alpha val="70000"/>
            </a:schemeClr>
          </a:solidFill>
          <a:ln>
            <a:noFill/>
          </a:ln>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hu-HU" b="1"/>
          </a:p>
          <a:p>
            <a:pPr algn="ctr"/>
            <a:r>
              <a:rPr lang="en-US" b="1"/>
              <a:t>A scrapingtechnológia használata</a:t>
            </a:r>
            <a:endParaRPr lang="hu-HU" b="1"/>
          </a:p>
          <a:p>
            <a:pPr algn="ctr"/>
            <a:r>
              <a:rPr lang="en-US" b="1"/>
              <a:t>és helye a webarchiválásban</a:t>
            </a:r>
            <a:endParaRPr lang="en-US" sz="5400" b="1"/>
          </a:p>
          <a:p>
            <a:pPr algn="ctr"/>
            <a:r>
              <a:rPr lang="en-US" sz="3000"/>
              <a:t>The Use and Role of Scraping Technology</a:t>
            </a:r>
            <a:endParaRPr lang="hu-HU" sz="3000"/>
          </a:p>
          <a:p>
            <a:pPr algn="ctr"/>
            <a:r>
              <a:rPr lang="en-US" sz="3000"/>
              <a:t>in Web Archiving</a:t>
            </a:r>
            <a:endParaRPr lang="hu-HU" sz="3000"/>
          </a:p>
          <a:p>
            <a:pPr algn="ctr"/>
            <a:endParaRPr lang="hu-HU" sz="3000" dirty="0">
              <a:solidFill>
                <a:schemeClr val="tx2">
                  <a:lumMod val="50000"/>
                </a:schemeClr>
              </a:solidFill>
            </a:endParaRPr>
          </a:p>
        </p:txBody>
      </p:sp>
      <p:sp>
        <p:nvSpPr>
          <p:cNvPr id="6" name="Alcím 2"/>
          <p:cNvSpPr txBox="1">
            <a:spLocks/>
          </p:cNvSpPr>
          <p:nvPr/>
        </p:nvSpPr>
        <p:spPr>
          <a:xfrm>
            <a:off x="1524000" y="3783035"/>
            <a:ext cx="9144000" cy="2449822"/>
          </a:xfrm>
          <a:prstGeom prst="rect">
            <a:avLst/>
          </a:prstGeom>
          <a:solidFill>
            <a:schemeClr val="bg1">
              <a:alpha val="70000"/>
            </a:schemeClr>
          </a:solidFill>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hu-HU" sz="6400" b="1"/>
          </a:p>
          <a:p>
            <a:pPr marL="0" indent="0" algn="ctr">
              <a:buNone/>
            </a:pPr>
            <a:r>
              <a:rPr lang="hu-HU" sz="6400" b="1"/>
              <a:t>404 Not Found. Ki őrzi meg az internetet? Konferencia és workshop</a:t>
            </a:r>
            <a:endParaRPr lang="hu-HU" sz="6400"/>
          </a:p>
          <a:p>
            <a:pPr marL="0" indent="0" algn="ctr">
              <a:buNone/>
            </a:pPr>
            <a:r>
              <a:rPr lang="hu-HU" sz="5600"/>
              <a:t>404 Not Found. Who Preserves the Internet? Conference &amp; Workshop</a:t>
            </a:r>
          </a:p>
          <a:p>
            <a:pPr marL="0" indent="0" algn="ctr">
              <a:buNone/>
            </a:pPr>
            <a:r>
              <a:rPr lang="hu-HU" sz="6400" b="1"/>
              <a:t>2023. november 29.</a:t>
            </a:r>
            <a:endParaRPr lang="hu-HU" sz="6400"/>
          </a:p>
          <a:p>
            <a:pPr marL="0" indent="0" algn="ctr">
              <a:buNone/>
            </a:pPr>
            <a:br>
              <a:rPr lang="hu-HU" sz="6400"/>
            </a:br>
            <a:r>
              <a:rPr lang="hu-HU" sz="6400"/>
              <a:t>Dr. Kalcsó Gyula</a:t>
            </a:r>
          </a:p>
          <a:p>
            <a:pPr marL="0" indent="0" algn="ctr">
              <a:buNone/>
            </a:pPr>
            <a:r>
              <a:rPr lang="hu-HU" sz="6400" b="1"/>
              <a:t>Országos Széchényi Könyvtár Digitális Bölcsészeti Központ Digitális Filológiai és Webarchiválási Osztály</a:t>
            </a:r>
            <a:endParaRPr lang="hu-HU" sz="6400"/>
          </a:p>
          <a:p>
            <a:pPr marL="0" indent="0" algn="ctr">
              <a:buNone/>
            </a:pPr>
            <a:r>
              <a:rPr lang="hu-HU" sz="5600"/>
              <a:t>National Széchényi Library Digital Humanities Centre Department for Digital Philology and Web Archiving</a:t>
            </a:r>
          </a:p>
          <a:p>
            <a:pPr marL="0" indent="0" algn="ctr">
              <a:buNone/>
            </a:pPr>
            <a:endParaRPr lang="hu-HU" sz="6400"/>
          </a:p>
          <a:p>
            <a:pPr marL="0" indent="0" algn="ctr">
              <a:buNone/>
            </a:pPr>
            <a:endParaRPr lang="hu-HU" dirty="0">
              <a:solidFill>
                <a:schemeClr val="tx2">
                  <a:lumMod val="50000"/>
                </a:schemeClr>
              </a:solidFill>
              <a:latin typeface="+mj-lt"/>
            </a:endParaRPr>
          </a:p>
        </p:txBody>
      </p:sp>
    </p:spTree>
    <p:extLst>
      <p:ext uri="{BB962C8B-B14F-4D97-AF65-F5344CB8AC3E}">
        <p14:creationId xmlns:p14="http://schemas.microsoft.com/office/powerpoint/2010/main" val="26541040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pic>
        <p:nvPicPr>
          <p:cNvPr id="4" name="Tartalom helye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5" name="Cím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u-HU" sz="3000">
                <a:solidFill>
                  <a:schemeClr val="tx2"/>
                </a:solidFill>
                <a:latin typeface="+mn-lt"/>
              </a:rPr>
              <a:t>A kozterkep.hu scrape-elése</a:t>
            </a:r>
            <a:br>
              <a:rPr lang="hu-HU" sz="3000">
                <a:latin typeface="+mn-lt"/>
              </a:rPr>
            </a:br>
            <a:r>
              <a:rPr lang="hu-HU" sz="1800">
                <a:solidFill>
                  <a:schemeClr val="tx2"/>
                </a:solidFill>
                <a:latin typeface="+mn-lt"/>
              </a:rPr>
              <a:t>Scraping kozterkep.hu</a:t>
            </a:r>
            <a:endParaRPr lang="hu-HU" sz="1800" dirty="0">
              <a:solidFill>
                <a:schemeClr val="tx2"/>
              </a:solidFill>
              <a:latin typeface="+mn-lt"/>
            </a:endParaRPr>
          </a:p>
        </p:txBody>
      </p:sp>
      <p:sp>
        <p:nvSpPr>
          <p:cNvPr id="6" name="Alcím 2"/>
          <p:cNvSpPr txBox="1">
            <a:spLocks/>
          </p:cNvSpPr>
          <p:nvPr/>
        </p:nvSpPr>
        <p:spPr>
          <a:xfrm>
            <a:off x="838200" y="1690688"/>
            <a:ext cx="10515600" cy="4669772"/>
          </a:xfrm>
          <a:prstGeom prst="rect">
            <a:avLst/>
          </a:prstGeom>
          <a:solidFill>
            <a:schemeClr val="bg1">
              <a:alpha val="70000"/>
            </a:schemeClr>
          </a:solidFill>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hu-HU"/>
              <a:t>A kozterkep.hu közterek és közösségi terek művészi alkotásainak szubjektív bemutatására vállalkozó független és önkéntes munkára épülő webes közösség és adatbázis. Az oldalon jelenleg </a:t>
            </a:r>
            <a:r>
              <a:rPr lang="hu-HU" b="1"/>
              <a:t>42 434 műlap</a:t>
            </a:r>
            <a:r>
              <a:rPr lang="hu-HU"/>
              <a:t> található, </a:t>
            </a:r>
            <a:r>
              <a:rPr lang="hu-HU" b="1"/>
              <a:t>489 683 fotón</a:t>
            </a:r>
            <a:r>
              <a:rPr lang="hu-HU"/>
              <a:t> megörökítve.</a:t>
            </a:r>
            <a:br>
              <a:rPr lang="hu-HU"/>
            </a:br>
            <a:r>
              <a:rPr lang="en-US" sz="1900"/>
              <a:t>Kozterkep.hu is a web community and database for the presentation of artistic works in public spaces and community areas, based on independent and voluntary work. The site currently contains 42</a:t>
            </a:r>
            <a:r>
              <a:rPr lang="hu-HU" sz="1900"/>
              <a:t>.434</a:t>
            </a:r>
            <a:r>
              <a:rPr lang="en-US" sz="1900"/>
              <a:t> artworks, captured in 48</a:t>
            </a:r>
            <a:r>
              <a:rPr lang="hu-HU" sz="1900"/>
              <a:t>9.683</a:t>
            </a:r>
            <a:r>
              <a:rPr lang="en-US" sz="1900"/>
              <a:t> photos.  </a:t>
            </a:r>
            <a:endParaRPr lang="hu-HU"/>
          </a:p>
          <a:p>
            <a:pPr fontAlgn="base"/>
            <a:r>
              <a:rPr lang="hu-HU"/>
              <a:t>Egy-egy alkotás ún. műlapokon van leírva, amely metaadatokat és szöveges leírásokat tartalmaz. Az oldal remek forrása a Digitális Képarchívum bővítésének a scrape-elés segítségével. Azért szükséges a scrape-elés, mert csak bizonyos adatokat szeretnénk menteni, valamint folyamatosan szeretnénk az új tartalmakat is archiválni.</a:t>
            </a:r>
            <a:br>
              <a:rPr lang="hu-HU"/>
            </a:br>
            <a:r>
              <a:rPr lang="en-US" sz="1900"/>
              <a:t>Each work is described on an artwork </a:t>
            </a:r>
            <a:r>
              <a:rPr lang="hu-HU" sz="1900"/>
              <a:t>data sheet</a:t>
            </a:r>
            <a:r>
              <a:rPr lang="en-US" sz="1900"/>
              <a:t>, which contains metadata and textual descriptions. The site is a great resource for expanding the D</a:t>
            </a:r>
            <a:r>
              <a:rPr lang="hu-HU" sz="1900"/>
              <a:t>igital </a:t>
            </a:r>
            <a:r>
              <a:rPr lang="en-US" sz="1900"/>
              <a:t>I</a:t>
            </a:r>
            <a:r>
              <a:rPr lang="hu-HU" sz="1900"/>
              <a:t>mage </a:t>
            </a:r>
            <a:r>
              <a:rPr lang="en-US" sz="1900"/>
              <a:t>A</a:t>
            </a:r>
            <a:r>
              <a:rPr lang="hu-HU" sz="1900"/>
              <a:t>rchive</a:t>
            </a:r>
            <a:r>
              <a:rPr lang="en-US" sz="1900"/>
              <a:t> by scraping its content. Scraping is necessary because we only want to save certain data and we also want to archive new content on an ongoing basis.</a:t>
            </a:r>
            <a:endParaRPr lang="hu-HU" sz="1900" b="0" i="0">
              <a:effectLst/>
            </a:endParaRPr>
          </a:p>
        </p:txBody>
      </p:sp>
    </p:spTree>
    <p:extLst>
      <p:ext uri="{BB962C8B-B14F-4D97-AF65-F5344CB8AC3E}">
        <p14:creationId xmlns:p14="http://schemas.microsoft.com/office/powerpoint/2010/main" val="37768521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pic>
        <p:nvPicPr>
          <p:cNvPr id="9" name="Tartalom helye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36831" y="1825625"/>
            <a:ext cx="6518338" cy="4351338"/>
          </a:xfrm>
        </p:spPr>
      </p:pic>
      <p:pic>
        <p:nvPicPr>
          <p:cNvPr id="4" name="Tartalom hely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Kép 2">
            <a:extLst>
              <a:ext uri="{FF2B5EF4-FFF2-40B4-BE49-F238E27FC236}">
                <a16:creationId xmlns:a16="http://schemas.microsoft.com/office/drawing/2014/main" id="{B09AECAD-EE58-4061-BED6-45A0ACECA942}"/>
              </a:ext>
            </a:extLst>
          </p:cNvPr>
          <p:cNvPicPr>
            <a:picLocks noChangeAspect="1"/>
          </p:cNvPicPr>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1411922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pic>
        <p:nvPicPr>
          <p:cNvPr id="9" name="Tartalom helye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36831" y="1825625"/>
            <a:ext cx="6518338" cy="4351338"/>
          </a:xfrm>
        </p:spPr>
      </p:pic>
      <p:pic>
        <p:nvPicPr>
          <p:cNvPr id="4" name="Tartalom hely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Kép 2">
            <a:extLst>
              <a:ext uri="{FF2B5EF4-FFF2-40B4-BE49-F238E27FC236}">
                <a16:creationId xmlns:a16="http://schemas.microsoft.com/office/drawing/2014/main" id="{DE41E724-DDE9-495F-841C-2A189C4327A7}"/>
              </a:ext>
            </a:extLst>
          </p:cNvPr>
          <p:cNvPicPr>
            <a:picLocks noChangeAspect="1"/>
          </p:cNvPicPr>
          <p:nvPr/>
        </p:nvPicPr>
        <p:blipFill>
          <a:blip r:embed="rId4"/>
          <a:stretch>
            <a:fillRect/>
          </a:stretch>
        </p:blipFill>
        <p:spPr>
          <a:xfrm>
            <a:off x="0" y="0"/>
            <a:ext cx="12191999" cy="6858000"/>
          </a:xfrm>
          <a:prstGeom prst="rect">
            <a:avLst/>
          </a:prstGeom>
        </p:spPr>
      </p:pic>
    </p:spTree>
    <p:extLst>
      <p:ext uri="{BB962C8B-B14F-4D97-AF65-F5344CB8AC3E}">
        <p14:creationId xmlns:p14="http://schemas.microsoft.com/office/powerpoint/2010/main" val="24920046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pic>
        <p:nvPicPr>
          <p:cNvPr id="4" name="Tartalom helye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5" name="Cím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u-HU" sz="3000">
                <a:solidFill>
                  <a:schemeClr val="tx2"/>
                </a:solidFill>
                <a:latin typeface="+mn-lt"/>
              </a:rPr>
              <a:t>Jogi kérdések</a:t>
            </a:r>
          </a:p>
          <a:p>
            <a:pPr algn="ctr"/>
            <a:r>
              <a:rPr lang="hu-HU" sz="1800">
                <a:solidFill>
                  <a:schemeClr val="tx2"/>
                </a:solidFill>
                <a:latin typeface="+mn-lt"/>
              </a:rPr>
              <a:t>Legal questions</a:t>
            </a:r>
            <a:endParaRPr lang="hu-HU" sz="2000" dirty="0">
              <a:latin typeface="+mn-lt"/>
            </a:endParaRPr>
          </a:p>
        </p:txBody>
      </p:sp>
      <p:sp>
        <p:nvSpPr>
          <p:cNvPr id="6" name="Alcím 2"/>
          <p:cNvSpPr txBox="1">
            <a:spLocks/>
          </p:cNvSpPr>
          <p:nvPr/>
        </p:nvSpPr>
        <p:spPr>
          <a:xfrm>
            <a:off x="838200" y="1690688"/>
            <a:ext cx="4615249" cy="4669772"/>
          </a:xfrm>
          <a:prstGeom prst="rect">
            <a:avLst/>
          </a:prstGeom>
          <a:solidFill>
            <a:schemeClr val="bg1">
              <a:alpha val="7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hu-HU" sz="1400"/>
              <a:t>A scrape-elés esetében számos jogi és etikai kérdés merül fel.</a:t>
            </a:r>
            <a:br>
              <a:rPr lang="hu-HU" sz="1400"/>
            </a:br>
            <a:r>
              <a:rPr lang="en-US" sz="1200"/>
              <a:t>Scraping raises a number of legal and ethical issues.</a:t>
            </a:r>
            <a:br>
              <a:rPr lang="hu-HU" sz="1400"/>
            </a:br>
            <a:r>
              <a:rPr lang="hu-HU" sz="1400"/>
              <a:t>(Krotov et</a:t>
            </a:r>
            <a:r>
              <a:rPr lang="en-US" sz="1400"/>
              <a:t> </a:t>
            </a:r>
            <a:r>
              <a:rPr lang="hu-HU" sz="1400"/>
              <a:t>al</a:t>
            </a:r>
            <a:r>
              <a:rPr lang="en-US" sz="1400"/>
              <a:t>., „Legality and Ethics of Web Scraping”, </a:t>
            </a:r>
            <a:r>
              <a:rPr lang="en-US" sz="1400" i="1"/>
              <a:t>Communications of the Association for Information Systems</a:t>
            </a:r>
            <a:r>
              <a:rPr lang="en-US" sz="1400"/>
              <a:t> 47 (2020): 539–63, https://doi.org/10.17705/1CAIS.04724.</a:t>
            </a:r>
            <a:r>
              <a:rPr lang="hu-HU" sz="1400"/>
              <a:t>)</a:t>
            </a:r>
          </a:p>
          <a:p>
            <a:r>
              <a:rPr lang="hu-HU" sz="1400"/>
              <a:t>Mely adatok esetében merül fel a (szerzői) jogvédettség kérdése?</a:t>
            </a:r>
            <a:br>
              <a:rPr lang="hu-HU" sz="1400"/>
            </a:br>
            <a:r>
              <a:rPr lang="en-US" sz="1200"/>
              <a:t>Which data raise the question of legal</a:t>
            </a:r>
            <a:r>
              <a:rPr lang="hu-HU" sz="1200"/>
              <a:t> (copyright)</a:t>
            </a:r>
            <a:r>
              <a:rPr lang="en-US" sz="1200"/>
              <a:t> protection?</a:t>
            </a:r>
            <a:endParaRPr lang="hu-HU" sz="1200"/>
          </a:p>
          <a:p>
            <a:r>
              <a:rPr lang="hu-HU" sz="1400"/>
              <a:t>Mely adatok esetében merül fel az érzékenység kérdése? (GDPR)</a:t>
            </a:r>
            <a:br>
              <a:rPr lang="hu-HU" sz="1400"/>
            </a:br>
            <a:r>
              <a:rPr lang="en-US" sz="1200"/>
              <a:t>Which data raise the question of sensitivity?</a:t>
            </a:r>
            <a:endParaRPr lang="hu-HU" sz="1600"/>
          </a:p>
          <a:p>
            <a:pPr marL="0" indent="0">
              <a:buNone/>
            </a:pPr>
            <a:endParaRPr lang="hu-HU" sz="1600" dirty="0"/>
          </a:p>
        </p:txBody>
      </p:sp>
      <p:pic>
        <p:nvPicPr>
          <p:cNvPr id="3" name="Kép 2">
            <a:extLst>
              <a:ext uri="{FF2B5EF4-FFF2-40B4-BE49-F238E27FC236}">
                <a16:creationId xmlns:a16="http://schemas.microsoft.com/office/drawing/2014/main" id="{2725F9B4-726D-40B8-A164-E1ADF38AF7AE}"/>
              </a:ext>
            </a:extLst>
          </p:cNvPr>
          <p:cNvPicPr>
            <a:picLocks noChangeAspect="1"/>
          </p:cNvPicPr>
          <p:nvPr/>
        </p:nvPicPr>
        <p:blipFill>
          <a:blip r:embed="rId3"/>
          <a:stretch>
            <a:fillRect/>
          </a:stretch>
        </p:blipFill>
        <p:spPr>
          <a:xfrm>
            <a:off x="5453450" y="1690688"/>
            <a:ext cx="5782962" cy="4669772"/>
          </a:xfrm>
          <a:prstGeom prst="rect">
            <a:avLst/>
          </a:prstGeom>
        </p:spPr>
      </p:pic>
      <p:pic>
        <p:nvPicPr>
          <p:cNvPr id="7" name="Kép 6">
            <a:extLst>
              <a:ext uri="{FF2B5EF4-FFF2-40B4-BE49-F238E27FC236}">
                <a16:creationId xmlns:a16="http://schemas.microsoft.com/office/drawing/2014/main" id="{1E838583-7EDB-4B8A-866D-E83AC99A3C32}"/>
              </a:ext>
            </a:extLst>
          </p:cNvPr>
          <p:cNvPicPr>
            <a:picLocks noChangeAspect="1"/>
          </p:cNvPicPr>
          <p:nvPr/>
        </p:nvPicPr>
        <p:blipFill>
          <a:blip r:embed="rId4"/>
          <a:stretch>
            <a:fillRect/>
          </a:stretch>
        </p:blipFill>
        <p:spPr>
          <a:xfrm>
            <a:off x="838200" y="4415481"/>
            <a:ext cx="4615249" cy="1944979"/>
          </a:xfrm>
          <a:prstGeom prst="rect">
            <a:avLst/>
          </a:prstGeom>
        </p:spPr>
      </p:pic>
    </p:spTree>
    <p:extLst>
      <p:ext uri="{BB962C8B-B14F-4D97-AF65-F5344CB8AC3E}">
        <p14:creationId xmlns:p14="http://schemas.microsoft.com/office/powerpoint/2010/main" val="22966086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pic>
        <p:nvPicPr>
          <p:cNvPr id="9" name="Tartalom helye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36831" y="1825625"/>
            <a:ext cx="6518338" cy="4351338"/>
          </a:xfrm>
        </p:spPr>
      </p:pic>
      <p:pic>
        <p:nvPicPr>
          <p:cNvPr id="4" name="Tartalom hely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Kép 2">
            <a:extLst>
              <a:ext uri="{FF2B5EF4-FFF2-40B4-BE49-F238E27FC236}">
                <a16:creationId xmlns:a16="http://schemas.microsoft.com/office/drawing/2014/main" id="{1162E350-4E4C-4767-9557-02173D45C590}"/>
              </a:ext>
            </a:extLst>
          </p:cNvPr>
          <p:cNvPicPr>
            <a:picLocks noChangeAspect="1"/>
          </p:cNvPicPr>
          <p:nvPr/>
        </p:nvPicPr>
        <p:blipFill>
          <a:blip r:embed="rId4"/>
          <a:stretch>
            <a:fillRect/>
          </a:stretch>
        </p:blipFill>
        <p:spPr>
          <a:xfrm>
            <a:off x="18710" y="0"/>
            <a:ext cx="12154580" cy="6858000"/>
          </a:xfrm>
          <a:prstGeom prst="rect">
            <a:avLst/>
          </a:prstGeom>
        </p:spPr>
      </p:pic>
    </p:spTree>
    <p:extLst>
      <p:ext uri="{BB962C8B-B14F-4D97-AF65-F5344CB8AC3E}">
        <p14:creationId xmlns:p14="http://schemas.microsoft.com/office/powerpoint/2010/main" val="24927818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pic>
        <p:nvPicPr>
          <p:cNvPr id="9" name="Tartalom helye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36831" y="1825625"/>
            <a:ext cx="6518338" cy="4351338"/>
          </a:xfrm>
        </p:spPr>
      </p:pic>
      <p:pic>
        <p:nvPicPr>
          <p:cNvPr id="4" name="Tartalom hely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Kép 2">
            <a:extLst>
              <a:ext uri="{FF2B5EF4-FFF2-40B4-BE49-F238E27FC236}">
                <a16:creationId xmlns:a16="http://schemas.microsoft.com/office/drawing/2014/main" id="{0DDBD7E3-66EA-45BD-84BC-5FB578DEFE92}"/>
              </a:ext>
            </a:extLst>
          </p:cNvPr>
          <p:cNvPicPr>
            <a:picLocks noChangeAspect="1"/>
          </p:cNvPicPr>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634148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pic>
        <p:nvPicPr>
          <p:cNvPr id="4" name="Tartalom helye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5" name="Cím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u-HU" sz="3000">
                <a:solidFill>
                  <a:schemeClr val="tx2"/>
                </a:solidFill>
                <a:latin typeface="+mn-lt"/>
              </a:rPr>
              <a:t>A scrape-eléshez használt eszközök</a:t>
            </a:r>
          </a:p>
          <a:p>
            <a:pPr algn="ctr"/>
            <a:r>
              <a:rPr lang="hu-HU" sz="1800">
                <a:solidFill>
                  <a:schemeClr val="tx2"/>
                </a:solidFill>
                <a:latin typeface="+mn-lt"/>
              </a:rPr>
              <a:t>Tools used for scraping</a:t>
            </a:r>
            <a:endParaRPr lang="hu-HU" sz="1800" dirty="0">
              <a:solidFill>
                <a:schemeClr val="tx2"/>
              </a:solidFill>
              <a:latin typeface="+mn-lt"/>
            </a:endParaRPr>
          </a:p>
        </p:txBody>
      </p:sp>
      <p:pic>
        <p:nvPicPr>
          <p:cNvPr id="7" name="Kép 6">
            <a:extLst>
              <a:ext uri="{FF2B5EF4-FFF2-40B4-BE49-F238E27FC236}">
                <a16:creationId xmlns:a16="http://schemas.microsoft.com/office/drawing/2014/main" id="{76A98E48-F66A-48B0-AE76-51D6F0B41D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2828925"/>
            <a:ext cx="3810000" cy="1200150"/>
          </a:xfrm>
          <a:prstGeom prst="rect">
            <a:avLst/>
          </a:prstGeom>
        </p:spPr>
      </p:pic>
      <p:pic>
        <p:nvPicPr>
          <p:cNvPr id="10" name="Kép 9">
            <a:extLst>
              <a:ext uri="{FF2B5EF4-FFF2-40B4-BE49-F238E27FC236}">
                <a16:creationId xmlns:a16="http://schemas.microsoft.com/office/drawing/2014/main" id="{9E10346F-3BB7-413E-8B08-5A798C5006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89604" y="2538026"/>
            <a:ext cx="5964196" cy="2982098"/>
          </a:xfrm>
          <a:prstGeom prst="rect">
            <a:avLst/>
          </a:prstGeom>
        </p:spPr>
      </p:pic>
    </p:spTree>
    <p:extLst>
      <p:ext uri="{BB962C8B-B14F-4D97-AF65-F5344CB8AC3E}">
        <p14:creationId xmlns:p14="http://schemas.microsoft.com/office/powerpoint/2010/main" val="3226558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pic>
        <p:nvPicPr>
          <p:cNvPr id="9" name="Tartalom helye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36831" y="1825625"/>
            <a:ext cx="6518338" cy="4351338"/>
          </a:xfrm>
        </p:spPr>
      </p:pic>
      <p:pic>
        <p:nvPicPr>
          <p:cNvPr id="4" name="Tartalom hely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Kép 2">
            <a:extLst>
              <a:ext uri="{FF2B5EF4-FFF2-40B4-BE49-F238E27FC236}">
                <a16:creationId xmlns:a16="http://schemas.microsoft.com/office/drawing/2014/main" id="{AD8CADC8-9813-4AD0-9C27-9CE025ACB7B9}"/>
              </a:ext>
            </a:extLst>
          </p:cNvPr>
          <p:cNvPicPr>
            <a:picLocks noChangeAspect="1"/>
          </p:cNvPicPr>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8584219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pic>
        <p:nvPicPr>
          <p:cNvPr id="4" name="Tartalom helye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5" name="Cím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u-HU" sz="3000">
                <a:solidFill>
                  <a:schemeClr val="tx2"/>
                </a:solidFill>
                <a:latin typeface="+mn-lt"/>
              </a:rPr>
              <a:t>Mit mentettünk?</a:t>
            </a:r>
            <a:br>
              <a:rPr lang="hu-HU" sz="3000">
                <a:solidFill>
                  <a:schemeClr val="tx2"/>
                </a:solidFill>
                <a:latin typeface="+mn-lt"/>
              </a:rPr>
            </a:br>
            <a:r>
              <a:rPr lang="hu-HU" sz="1800">
                <a:solidFill>
                  <a:schemeClr val="tx2"/>
                </a:solidFill>
                <a:latin typeface="+mn-lt"/>
              </a:rPr>
              <a:t>What have we saved?</a:t>
            </a:r>
            <a:endParaRPr lang="hu-HU" sz="1800" dirty="0">
              <a:solidFill>
                <a:schemeClr val="tx2"/>
              </a:solidFill>
              <a:latin typeface="+mn-lt"/>
            </a:endParaRPr>
          </a:p>
        </p:txBody>
      </p:sp>
      <p:sp>
        <p:nvSpPr>
          <p:cNvPr id="6" name="Alcím 2"/>
          <p:cNvSpPr txBox="1">
            <a:spLocks/>
          </p:cNvSpPr>
          <p:nvPr/>
        </p:nvSpPr>
        <p:spPr>
          <a:xfrm>
            <a:off x="838200" y="1690688"/>
            <a:ext cx="10515600" cy="4669772"/>
          </a:xfrm>
          <a:prstGeom prst="rect">
            <a:avLst/>
          </a:prstGeom>
          <a:solidFill>
            <a:schemeClr val="bg1">
              <a:alpha val="70000"/>
            </a:schemeClr>
          </a:solidFill>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hu-HU"/>
              <a:t>Szerettük volna összeszedni az összes műlap számunkra érdekes metaadatát, valamint le akartuk menteni az összes fotót az oldalról.</a:t>
            </a:r>
            <a:br>
              <a:rPr lang="hu-HU"/>
            </a:br>
            <a:r>
              <a:rPr lang="en-US" sz="2100"/>
              <a:t>We wanted to collect all the metadata of all the </a:t>
            </a:r>
            <a:r>
              <a:rPr lang="hu-HU" sz="2100"/>
              <a:t>artwork datasheets</a:t>
            </a:r>
            <a:r>
              <a:rPr lang="en-US" sz="2100"/>
              <a:t> that we were interested in, and we wanted to save all the photos from the site</a:t>
            </a:r>
            <a:r>
              <a:rPr lang="hu-HU" sz="2100"/>
              <a:t>.</a:t>
            </a:r>
            <a:endParaRPr lang="hu-HU"/>
          </a:p>
          <a:p>
            <a:pPr fontAlgn="base"/>
            <a:r>
              <a:rPr lang="hu-HU"/>
              <a:t>Az egyik spider tehát a műlapok listájának minden elemét végigscrape-elte, és az általunk kiválasztott adatokat mentette. (Több mint 42 ezer soros CSV.)</a:t>
            </a:r>
            <a:br>
              <a:rPr lang="hu-HU"/>
            </a:br>
            <a:r>
              <a:rPr lang="en-US" sz="2100"/>
              <a:t>So one of the spiders scraped through all the items in the list of </a:t>
            </a:r>
            <a:r>
              <a:rPr lang="hu-HU" sz="2100"/>
              <a:t>artwork data</a:t>
            </a:r>
            <a:r>
              <a:rPr lang="en-US" sz="2100"/>
              <a:t>sheets and saved the data we selected.</a:t>
            </a:r>
            <a:r>
              <a:rPr lang="hu-HU" sz="2100"/>
              <a:t> (</a:t>
            </a:r>
            <a:r>
              <a:rPr lang="en-US" sz="2100"/>
              <a:t>More than 42 thousand lines of CSV</a:t>
            </a:r>
            <a:r>
              <a:rPr lang="hu-HU" sz="2100"/>
              <a:t>.)</a:t>
            </a:r>
            <a:endParaRPr lang="hu-HU"/>
          </a:p>
          <a:p>
            <a:pPr fontAlgn="base"/>
            <a:r>
              <a:rPr lang="hu-HU"/>
              <a:t>Egy másik spider megnyitotta az összes műlap fotógalériáját, és elmentette a képeket, egy további spider pedig az ott feltüntetett metaadatok közül a legfontosabbakat. (Eredeti képformátumban több mint 475 ezer fotó, ugyanennyi soros CSV.)</a:t>
            </a:r>
            <a:br>
              <a:rPr lang="hu-HU"/>
            </a:br>
            <a:r>
              <a:rPr lang="en-US" sz="2100"/>
              <a:t>Another spider opened the photo gallery of all the</a:t>
            </a:r>
            <a:r>
              <a:rPr lang="hu-HU" sz="2100"/>
              <a:t> artwork data</a:t>
            </a:r>
            <a:r>
              <a:rPr lang="en-US" sz="2100"/>
              <a:t>sheets and saved the images</a:t>
            </a:r>
            <a:r>
              <a:rPr lang="hu-HU" sz="2100"/>
              <a:t>, and another spider saved</a:t>
            </a:r>
            <a:r>
              <a:rPr lang="en-US" sz="2100"/>
              <a:t> the most important metadata listed there.</a:t>
            </a:r>
            <a:r>
              <a:rPr lang="hu-HU" sz="2100"/>
              <a:t> (More than 475 thousand photos in original image format, the same length CSV.)</a:t>
            </a:r>
          </a:p>
          <a:p>
            <a:pPr fontAlgn="base"/>
            <a:r>
              <a:rPr lang="hu-HU"/>
              <a:t>Egy negyedik spider az alkotók adatlapjait mentette le. (Több mint 9 ezer soros CSV.)</a:t>
            </a:r>
            <a:br>
              <a:rPr lang="hu-HU"/>
            </a:br>
            <a:r>
              <a:rPr lang="en-US" sz="2300"/>
              <a:t>A </a:t>
            </a:r>
            <a:r>
              <a:rPr lang="hu-HU" sz="2300"/>
              <a:t>fourth</a:t>
            </a:r>
            <a:r>
              <a:rPr lang="en-US" sz="2300"/>
              <a:t> spider saved the data sheets of the creators.</a:t>
            </a:r>
            <a:r>
              <a:rPr lang="hu-HU" sz="2300"/>
              <a:t> (More than 9 thousand lines of CSV.)</a:t>
            </a:r>
            <a:endParaRPr lang="hu-HU"/>
          </a:p>
          <a:p>
            <a:pPr fontAlgn="base"/>
            <a:r>
              <a:rPr lang="hu-HU"/>
              <a:t>Írunk további spidereket, amelyek rendszeresen (időzítetten) összeszedik az új tartalmakat.</a:t>
            </a:r>
            <a:br>
              <a:rPr lang="hu-HU"/>
            </a:br>
            <a:r>
              <a:rPr lang="en-US" sz="1900"/>
              <a:t>We will also write two spiders that will periodically (in a timed manner) collect new content.</a:t>
            </a:r>
            <a:endParaRPr lang="hu-HU" sz="1800" b="0" i="0">
              <a:effectLst/>
            </a:endParaRPr>
          </a:p>
        </p:txBody>
      </p:sp>
    </p:spTree>
    <p:extLst>
      <p:ext uri="{BB962C8B-B14F-4D97-AF65-F5344CB8AC3E}">
        <p14:creationId xmlns:p14="http://schemas.microsoft.com/office/powerpoint/2010/main" val="23010020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pic>
        <p:nvPicPr>
          <p:cNvPr id="9" name="Tartalom helye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36831" y="1825625"/>
            <a:ext cx="6518338" cy="4351338"/>
          </a:xfrm>
        </p:spPr>
      </p:pic>
      <p:pic>
        <p:nvPicPr>
          <p:cNvPr id="4" name="Tartalom hely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Kép 2">
            <a:extLst>
              <a:ext uri="{FF2B5EF4-FFF2-40B4-BE49-F238E27FC236}">
                <a16:creationId xmlns:a16="http://schemas.microsoft.com/office/drawing/2014/main" id="{A0E86614-F1DB-48D8-85DF-7BE33FCE7D34}"/>
              </a:ext>
            </a:extLst>
          </p:cNvPr>
          <p:cNvPicPr>
            <a:picLocks noChangeAspect="1"/>
          </p:cNvPicPr>
          <p:nvPr/>
        </p:nvPicPr>
        <p:blipFill>
          <a:blip r:embed="rId4"/>
          <a:stretch>
            <a:fillRect/>
          </a:stretch>
        </p:blipFill>
        <p:spPr>
          <a:xfrm>
            <a:off x="0" y="1562100"/>
            <a:ext cx="12192000" cy="3733800"/>
          </a:xfrm>
          <a:prstGeom prst="rect">
            <a:avLst/>
          </a:prstGeom>
        </p:spPr>
      </p:pic>
    </p:spTree>
    <p:extLst>
      <p:ext uri="{BB962C8B-B14F-4D97-AF65-F5344CB8AC3E}">
        <p14:creationId xmlns:p14="http://schemas.microsoft.com/office/powerpoint/2010/main" val="273415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pic>
        <p:nvPicPr>
          <p:cNvPr id="4" name="Tartalom helye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5" name="Cím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u-HU" sz="3000">
                <a:solidFill>
                  <a:schemeClr val="tx2"/>
                </a:solidFill>
                <a:latin typeface="+mn-lt"/>
              </a:rPr>
              <a:t>A scrape-elés fogalma, működése</a:t>
            </a:r>
          </a:p>
          <a:p>
            <a:pPr algn="ctr"/>
            <a:r>
              <a:rPr lang="en-US" sz="1800">
                <a:latin typeface="+mn-lt"/>
              </a:rPr>
              <a:t>The definition of scraping, how it works</a:t>
            </a:r>
            <a:endParaRPr lang="hu-HU" sz="1800" dirty="0">
              <a:latin typeface="+mn-lt"/>
            </a:endParaRPr>
          </a:p>
        </p:txBody>
      </p:sp>
      <p:sp>
        <p:nvSpPr>
          <p:cNvPr id="6" name="Alcím 2"/>
          <p:cNvSpPr txBox="1">
            <a:spLocks/>
          </p:cNvSpPr>
          <p:nvPr/>
        </p:nvSpPr>
        <p:spPr>
          <a:xfrm>
            <a:off x="838196" y="1690688"/>
            <a:ext cx="4730578" cy="4669772"/>
          </a:xfrm>
          <a:prstGeom prst="rect">
            <a:avLst/>
          </a:prstGeom>
          <a:solidFill>
            <a:schemeClr val="bg1">
              <a:alpha val="70000"/>
            </a:schemeClr>
          </a:solidFill>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hu-HU" sz="1800"/>
              <a:t>A scrape-elés (web scraping; scraping = kaparás) adatok gyűjtését jelenti a webről.</a:t>
            </a:r>
            <a:br>
              <a:rPr lang="hu-HU" sz="1800"/>
            </a:br>
            <a:br>
              <a:rPr lang="hu-HU" sz="1800"/>
            </a:br>
            <a:r>
              <a:rPr lang="hu-HU" sz="1400"/>
              <a:t>Web scraping means data mining from the web.</a:t>
            </a:r>
          </a:p>
          <a:p>
            <a:r>
              <a:rPr lang="hu-HU" sz="1800"/>
              <a:t>A scrape-elést olyan speciális célú crawler (a scrape-elés esetében gyakran ún. spider) végzi, amely letölti az weboldalakat, elemzi a tartalmukat, és meghatározott adatokat strukturált adathalmazként ment el.</a:t>
            </a:r>
            <a:br>
              <a:rPr lang="hu-HU" sz="1800"/>
            </a:br>
            <a:br>
              <a:rPr lang="hu-HU" sz="1800"/>
            </a:br>
            <a:r>
              <a:rPr lang="en-US" sz="1400"/>
              <a:t>Scraping is performed by a special-purpose crawler (often called a spider in scraping) that downloads web pages, analyses their content and saves specific data as a structured data set.</a:t>
            </a:r>
            <a:endParaRPr lang="hu-HU" sz="1400"/>
          </a:p>
          <a:p>
            <a:r>
              <a:rPr lang="hu-HU" sz="1800"/>
              <a:t>A strukturált adathalmaz sokféle lehet: az egyszerű CSV v. TSV-től a szabványos adatcsereformátumokon át (JSON, XML) az adatbázisba mentésig.</a:t>
            </a:r>
            <a:br>
              <a:rPr lang="hu-HU" sz="1800"/>
            </a:br>
            <a:br>
              <a:rPr lang="hu-HU" sz="1800"/>
            </a:br>
            <a:r>
              <a:rPr lang="en-US" sz="1400"/>
              <a:t>The structured dataset can be of many types: from simple CSV or TSV to standard data exchange formats (JSON, XML) to database backup.</a:t>
            </a:r>
            <a:endParaRPr lang="hu-HU" sz="1800" dirty="0"/>
          </a:p>
        </p:txBody>
      </p:sp>
      <p:pic>
        <p:nvPicPr>
          <p:cNvPr id="8" name="Kép 7">
            <a:extLst>
              <a:ext uri="{FF2B5EF4-FFF2-40B4-BE49-F238E27FC236}">
                <a16:creationId xmlns:a16="http://schemas.microsoft.com/office/drawing/2014/main" id="{D8C60A93-1568-444A-8FC3-4B93D3ED56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3226" y="1690688"/>
            <a:ext cx="4730578" cy="4754900"/>
          </a:xfrm>
          <a:prstGeom prst="rect">
            <a:avLst/>
          </a:prstGeom>
        </p:spPr>
      </p:pic>
      <p:sp>
        <p:nvSpPr>
          <p:cNvPr id="9" name="Szövegdoboz 8">
            <a:extLst>
              <a:ext uri="{FF2B5EF4-FFF2-40B4-BE49-F238E27FC236}">
                <a16:creationId xmlns:a16="http://schemas.microsoft.com/office/drawing/2014/main" id="{98A91BAC-A1C2-48D5-BDF4-F015D07AB6F4}"/>
              </a:ext>
            </a:extLst>
          </p:cNvPr>
          <p:cNvSpPr txBox="1"/>
          <p:nvPr/>
        </p:nvSpPr>
        <p:spPr>
          <a:xfrm>
            <a:off x="6557323" y="6492875"/>
            <a:ext cx="4862384" cy="246221"/>
          </a:xfrm>
          <a:prstGeom prst="rect">
            <a:avLst/>
          </a:prstGeom>
          <a:noFill/>
        </p:spPr>
        <p:txBody>
          <a:bodyPr wrap="square" rtlCol="0">
            <a:spAutoFit/>
          </a:bodyPr>
          <a:lstStyle/>
          <a:p>
            <a:pPr algn="ctr"/>
            <a:r>
              <a:rPr lang="hu-HU" sz="1000"/>
              <a:t>Forrás (source): https://scrape-it.cloud/blog/web-scraping-what-it-is-and-how-to-use-it</a:t>
            </a:r>
          </a:p>
        </p:txBody>
      </p:sp>
    </p:spTree>
    <p:extLst>
      <p:ext uri="{BB962C8B-B14F-4D97-AF65-F5344CB8AC3E}">
        <p14:creationId xmlns:p14="http://schemas.microsoft.com/office/powerpoint/2010/main" val="24856785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pic>
        <p:nvPicPr>
          <p:cNvPr id="4" name="Tartalom helye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5" name="Cím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u-HU" sz="3000">
                <a:solidFill>
                  <a:schemeClr val="tx2"/>
                </a:solidFill>
                <a:latin typeface="+mn-lt"/>
              </a:rPr>
              <a:t>Mi történik a mentett tartalommal?</a:t>
            </a:r>
            <a:br>
              <a:rPr lang="hu-HU" sz="3000">
                <a:solidFill>
                  <a:schemeClr val="tx2"/>
                </a:solidFill>
                <a:latin typeface="+mn-lt"/>
              </a:rPr>
            </a:br>
            <a:r>
              <a:rPr lang="en-US" sz="1800">
                <a:solidFill>
                  <a:schemeClr val="tx2"/>
                </a:solidFill>
                <a:latin typeface="+mn-lt"/>
              </a:rPr>
              <a:t>What happens to the saved content?</a:t>
            </a:r>
            <a:endParaRPr lang="hu-HU" sz="1800" dirty="0">
              <a:solidFill>
                <a:schemeClr val="tx2"/>
              </a:solidFill>
              <a:latin typeface="+mn-lt"/>
            </a:endParaRPr>
          </a:p>
        </p:txBody>
      </p:sp>
      <p:sp>
        <p:nvSpPr>
          <p:cNvPr id="6" name="Alcím 2"/>
          <p:cNvSpPr txBox="1">
            <a:spLocks/>
          </p:cNvSpPr>
          <p:nvPr/>
        </p:nvSpPr>
        <p:spPr>
          <a:xfrm>
            <a:off x="838200" y="1690688"/>
            <a:ext cx="10515600" cy="4669772"/>
          </a:xfrm>
          <a:prstGeom prst="rect">
            <a:avLst/>
          </a:prstGeom>
          <a:solidFill>
            <a:schemeClr val="bg1">
              <a:alpha val="70000"/>
            </a:schemeClr>
          </a:solidFill>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hu-HU"/>
              <a:t>A mentett képek közül a szabad felhasználásúak bekerülnek a DKA adatbázisába a megfelelő metaadatokkal együtt:</a:t>
            </a:r>
            <a:br>
              <a:rPr lang="hu-HU"/>
            </a:br>
            <a:r>
              <a:rPr lang="en-US" sz="2300"/>
              <a:t>The free-use saved images will be added to the D</a:t>
            </a:r>
            <a:r>
              <a:rPr lang="hu-HU" sz="2300"/>
              <a:t>I</a:t>
            </a:r>
            <a:r>
              <a:rPr lang="en-US" sz="2300"/>
              <a:t>A database together with the corresponding metadata</a:t>
            </a:r>
            <a:r>
              <a:rPr lang="hu-HU" sz="2300"/>
              <a:t>:</a:t>
            </a:r>
            <a:endParaRPr lang="hu-HU"/>
          </a:p>
          <a:p>
            <a:pPr fontAlgn="base"/>
            <a:r>
              <a:rPr lang="hu-HU"/>
              <a:t>A CSV-fájlok adattisztításon esnek át.</a:t>
            </a:r>
            <a:br>
              <a:rPr lang="hu-HU"/>
            </a:br>
            <a:r>
              <a:rPr lang="en-US" sz="2300"/>
              <a:t>CSV files are data cleaned.</a:t>
            </a:r>
            <a:endParaRPr lang="hu-HU" sz="2300"/>
          </a:p>
          <a:p>
            <a:pPr fontAlgn="base"/>
            <a:r>
              <a:rPr lang="hu-HU"/>
              <a:t>Ezután megfeleltetéseket készítünk a mentett adatok egy része és a DKA adatbázisa által igényelt adatformátumok és -értékek között.</a:t>
            </a:r>
            <a:br>
              <a:rPr lang="hu-HU"/>
            </a:br>
            <a:r>
              <a:rPr lang="en-US" sz="2300"/>
              <a:t>Then mappings are made between some of the saved data and the data formats and values required by the D</a:t>
            </a:r>
            <a:r>
              <a:rPr lang="hu-HU" sz="2300"/>
              <a:t>I</a:t>
            </a:r>
            <a:r>
              <a:rPr lang="en-US" sz="2300"/>
              <a:t>A database.</a:t>
            </a:r>
            <a:endParaRPr lang="hu-HU" sz="2300"/>
          </a:p>
          <a:p>
            <a:pPr fontAlgn="base"/>
            <a:r>
              <a:rPr lang="hu-HU"/>
              <a:t>Scriptek írják bele az adatokat a DKA adatbázisába.</a:t>
            </a:r>
            <a:br>
              <a:rPr lang="hu-HU"/>
            </a:br>
            <a:r>
              <a:rPr lang="en-US" sz="2300"/>
              <a:t>Scripts write the data into the D</a:t>
            </a:r>
            <a:r>
              <a:rPr lang="hu-HU" sz="2300"/>
              <a:t>I</a:t>
            </a:r>
            <a:r>
              <a:rPr lang="en-US" sz="2300"/>
              <a:t>A database.</a:t>
            </a:r>
            <a:endParaRPr lang="hu-HU" sz="2300"/>
          </a:p>
          <a:p>
            <a:pPr fontAlgn="base"/>
            <a:r>
              <a:rPr lang="hu-HU"/>
              <a:t>A rekordokat később a DKA munkatársai kiegészítik a hiányzó adatokkal.</a:t>
            </a:r>
            <a:br>
              <a:rPr lang="hu-HU"/>
            </a:br>
            <a:r>
              <a:rPr lang="hu-HU" sz="2300"/>
              <a:t>T</a:t>
            </a:r>
            <a:r>
              <a:rPr lang="en-US" sz="2300"/>
              <a:t>he records are later filled in with missing data by D</a:t>
            </a:r>
            <a:r>
              <a:rPr lang="hu-HU" sz="2300"/>
              <a:t>I</a:t>
            </a:r>
            <a:r>
              <a:rPr lang="en-US" sz="2300"/>
              <a:t>A staff.</a:t>
            </a:r>
            <a:endParaRPr lang="hu-HU" sz="2300"/>
          </a:p>
          <a:p>
            <a:pPr fontAlgn="base"/>
            <a:r>
              <a:rPr lang="hu-HU"/>
              <a:t>A nyilvánosan nem szolgáltatható képeket is elmentjük a digitális repozitóriumunkba.</a:t>
            </a:r>
            <a:br>
              <a:rPr lang="hu-HU"/>
            </a:br>
            <a:r>
              <a:rPr lang="en-US" sz="2300"/>
              <a:t>Images that cannot be used freely are also stored in our digital repository. </a:t>
            </a:r>
            <a:r>
              <a:rPr lang="hu-HU"/>
              <a:t> </a:t>
            </a:r>
            <a:endParaRPr lang="hu-HU" sz="1800" b="0" i="0">
              <a:effectLst/>
            </a:endParaRPr>
          </a:p>
        </p:txBody>
      </p:sp>
    </p:spTree>
    <p:extLst>
      <p:ext uri="{BB962C8B-B14F-4D97-AF65-F5344CB8AC3E}">
        <p14:creationId xmlns:p14="http://schemas.microsoft.com/office/powerpoint/2010/main" val="16418720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pic>
        <p:nvPicPr>
          <p:cNvPr id="4" name="Tartalom helye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5" name="Cím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u-HU" sz="3000">
                <a:solidFill>
                  <a:schemeClr val="tx2"/>
                </a:solidFill>
                <a:latin typeface="+mn-lt"/>
              </a:rPr>
              <a:t>Összegzés</a:t>
            </a:r>
          </a:p>
          <a:p>
            <a:pPr algn="ctr"/>
            <a:r>
              <a:rPr lang="hu-HU" sz="1800">
                <a:solidFill>
                  <a:schemeClr val="tx2"/>
                </a:solidFill>
                <a:latin typeface="+mn-lt"/>
              </a:rPr>
              <a:t>Summary</a:t>
            </a:r>
            <a:endParaRPr lang="hu-HU" sz="1800" dirty="0">
              <a:solidFill>
                <a:schemeClr val="tx2"/>
              </a:solidFill>
              <a:latin typeface="+mn-lt"/>
            </a:endParaRPr>
          </a:p>
        </p:txBody>
      </p:sp>
      <p:sp>
        <p:nvSpPr>
          <p:cNvPr id="6" name="Alcím 2"/>
          <p:cNvSpPr txBox="1">
            <a:spLocks/>
          </p:cNvSpPr>
          <p:nvPr/>
        </p:nvSpPr>
        <p:spPr>
          <a:xfrm>
            <a:off x="838200" y="1690688"/>
            <a:ext cx="10515600" cy="4669772"/>
          </a:xfrm>
          <a:prstGeom prst="rect">
            <a:avLst/>
          </a:prstGeom>
          <a:solidFill>
            <a:schemeClr val="bg1">
              <a:alpha val="70000"/>
            </a:schemeClr>
          </a:solidFill>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hu-HU" b="0" i="0">
                <a:effectLst/>
              </a:rPr>
              <a:t>A scrape-elés bizonyos esetekben hatékonyabb és jobb megoldás, mint a webarchiválás (bár nem helyettesíti azt).</a:t>
            </a:r>
            <a:br>
              <a:rPr lang="hu-HU" b="0" i="0">
                <a:effectLst/>
              </a:rPr>
            </a:br>
            <a:r>
              <a:rPr lang="en-US" sz="2200"/>
              <a:t>In some cases, scraping is a more efficient and better solution than web archiving</a:t>
            </a:r>
            <a:r>
              <a:rPr lang="hu-HU" sz="2200"/>
              <a:t> (</a:t>
            </a:r>
            <a:r>
              <a:rPr lang="en-US" sz="2200"/>
              <a:t>although not a substitute for it</a:t>
            </a:r>
            <a:r>
              <a:rPr lang="hu-HU" sz="2200"/>
              <a:t>)</a:t>
            </a:r>
            <a:r>
              <a:rPr lang="en-US" sz="2200"/>
              <a:t>.</a:t>
            </a:r>
            <a:endParaRPr lang="hu-HU" b="0" i="0">
              <a:effectLst/>
            </a:endParaRPr>
          </a:p>
          <a:p>
            <a:pPr fontAlgn="base"/>
            <a:r>
              <a:rPr lang="hu-HU"/>
              <a:t>Bár az egyedi scriptek megírása idő- és munkaigényes folyamat, jelentősebb várható eredmény esetén megéri.</a:t>
            </a:r>
            <a:br>
              <a:rPr lang="hu-HU"/>
            </a:br>
            <a:r>
              <a:rPr lang="en-US" sz="2200"/>
              <a:t>Although writing custom scripts is a time-consuming and labour-intensive process, it is worth it for a significant expected result.</a:t>
            </a:r>
            <a:endParaRPr lang="hu-HU" sz="2200"/>
          </a:p>
          <a:p>
            <a:pPr fontAlgn="base"/>
            <a:r>
              <a:rPr lang="hu-HU"/>
              <a:t>Gondosan meg kell tervezni a scrape-elés teljes menetét, beleértve jogi kérdéseket és az újonnan a webre kerülő adatok mentését is.</a:t>
            </a:r>
            <a:br>
              <a:rPr lang="hu-HU"/>
            </a:br>
            <a:r>
              <a:rPr lang="en-US" sz="2200"/>
              <a:t>Careful planning is needed for the entire scrape process, including legal issues and the backup of new data that is added to the web.</a:t>
            </a:r>
            <a:endParaRPr lang="hu-HU" sz="2200"/>
          </a:p>
          <a:p>
            <a:pPr fontAlgn="base"/>
            <a:r>
              <a:rPr lang="hu-HU" b="0" i="0">
                <a:effectLst/>
              </a:rPr>
              <a:t>A megfelelően mentett adatkészletek jól integrálhatóak meglévő gyűjteményi rendszerekbe, bár ez is idő- és munkaigényes feladat.</a:t>
            </a:r>
            <a:br>
              <a:rPr lang="hu-HU" b="0" i="0">
                <a:effectLst/>
              </a:rPr>
            </a:br>
            <a:r>
              <a:rPr lang="en-US" sz="2200"/>
              <a:t>Properly saved datasets can be well integrated into existing collection systems</a:t>
            </a:r>
            <a:r>
              <a:rPr lang="hu-HU" sz="2200"/>
              <a:t>, </a:t>
            </a:r>
            <a:r>
              <a:rPr lang="en-US" sz="2200"/>
              <a:t>although this is also a time- and labour-intensive task.</a:t>
            </a:r>
            <a:endParaRPr lang="hu-HU" b="0" i="0">
              <a:effectLst/>
            </a:endParaRPr>
          </a:p>
        </p:txBody>
      </p:sp>
    </p:spTree>
    <p:extLst>
      <p:ext uri="{BB962C8B-B14F-4D97-AF65-F5344CB8AC3E}">
        <p14:creationId xmlns:p14="http://schemas.microsoft.com/office/powerpoint/2010/main" val="42507510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Tartalom helye 10">
            <a:extLst>
              <a:ext uri="{FF2B5EF4-FFF2-40B4-BE49-F238E27FC236}">
                <a16:creationId xmlns:a16="http://schemas.microsoft.com/office/drawing/2014/main" id="{B24CAA87-05BD-4FCB-91C8-0F64FCDD0D4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204190" cy="6858000"/>
          </a:xfrm>
        </p:spPr>
      </p:pic>
      <p:sp>
        <p:nvSpPr>
          <p:cNvPr id="6" name="Alcím 2"/>
          <p:cNvSpPr txBox="1">
            <a:spLocks/>
          </p:cNvSpPr>
          <p:nvPr/>
        </p:nvSpPr>
        <p:spPr>
          <a:xfrm>
            <a:off x="1524000" y="2459275"/>
            <a:ext cx="9144000" cy="1939450"/>
          </a:xfrm>
          <a:prstGeom prst="rect">
            <a:avLst/>
          </a:prstGeom>
          <a:solidFill>
            <a:schemeClr val="bg1">
              <a:alpha val="7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hu-HU" sz="2400">
                <a:solidFill>
                  <a:schemeClr val="tx2"/>
                </a:solidFill>
                <a:latin typeface="+mj-lt"/>
              </a:rPr>
              <a:t>Köszönöm a figyelmet!</a:t>
            </a:r>
          </a:p>
          <a:p>
            <a:pPr marL="0" indent="0" algn="ctr">
              <a:buNone/>
            </a:pPr>
            <a:r>
              <a:rPr lang="hu-HU" sz="2400">
                <a:solidFill>
                  <a:schemeClr val="tx2"/>
                </a:solidFill>
                <a:latin typeface="+mj-lt"/>
              </a:rPr>
              <a:t>Thank you for your attention!</a:t>
            </a:r>
          </a:p>
          <a:p>
            <a:pPr marL="0" indent="0" algn="ctr">
              <a:buNone/>
            </a:pPr>
            <a:r>
              <a:rPr lang="hu-HU" sz="2400">
                <a:solidFill>
                  <a:schemeClr val="tx2"/>
                </a:solidFill>
                <a:latin typeface="+mj-lt"/>
              </a:rPr>
              <a:t>webarchivum.oszk.hu!</a:t>
            </a:r>
          </a:p>
          <a:p>
            <a:pPr marL="0" indent="0" algn="ctr">
              <a:buNone/>
            </a:pPr>
            <a:r>
              <a:rPr lang="hu-HU" sz="2400">
                <a:solidFill>
                  <a:schemeClr val="tx2"/>
                </a:solidFill>
                <a:latin typeface="+mj-lt"/>
              </a:rPr>
              <a:t>kalcso.gyula@oszk.hu, webarchivum@oszk.hu</a:t>
            </a:r>
            <a:endParaRPr lang="hu-HU" sz="2400" dirty="0">
              <a:solidFill>
                <a:schemeClr val="tx2"/>
              </a:solidFill>
              <a:latin typeface="+mj-lt"/>
            </a:endParaRPr>
          </a:p>
        </p:txBody>
      </p:sp>
    </p:spTree>
    <p:extLst>
      <p:ext uri="{BB962C8B-B14F-4D97-AF65-F5344CB8AC3E}">
        <p14:creationId xmlns:p14="http://schemas.microsoft.com/office/powerpoint/2010/main" val="909482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pic>
        <p:nvPicPr>
          <p:cNvPr id="4" name="Tartalom helye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5" name="Cím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u-HU" sz="3000">
                <a:solidFill>
                  <a:schemeClr val="tx2"/>
                </a:solidFill>
                <a:latin typeface="+mn-lt"/>
              </a:rPr>
              <a:t>A scrape-elés módjai</a:t>
            </a:r>
          </a:p>
          <a:p>
            <a:pPr algn="ctr"/>
            <a:r>
              <a:rPr lang="hu-HU" sz="1800">
                <a:solidFill>
                  <a:schemeClr val="tx2"/>
                </a:solidFill>
                <a:latin typeface="+mn-lt"/>
              </a:rPr>
              <a:t>Scraping techniques</a:t>
            </a:r>
            <a:endParaRPr lang="hu-HU" sz="2000" dirty="0">
              <a:latin typeface="+mn-lt"/>
            </a:endParaRPr>
          </a:p>
        </p:txBody>
      </p:sp>
      <p:sp>
        <p:nvSpPr>
          <p:cNvPr id="6" name="Alcím 2"/>
          <p:cNvSpPr txBox="1">
            <a:spLocks/>
          </p:cNvSpPr>
          <p:nvPr/>
        </p:nvSpPr>
        <p:spPr>
          <a:xfrm>
            <a:off x="838200" y="1690688"/>
            <a:ext cx="10515600" cy="4669772"/>
          </a:xfrm>
          <a:prstGeom prst="rect">
            <a:avLst/>
          </a:prstGeom>
          <a:solidFill>
            <a:schemeClr val="bg1">
              <a:alpha val="70000"/>
            </a:schemeClr>
          </a:solidFill>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hu-HU" sz="1800" b="1"/>
              <a:t>Böngészőkiegészítők</a:t>
            </a:r>
            <a:r>
              <a:rPr lang="hu-HU" sz="1800"/>
              <a:t> (Browser Extensions)</a:t>
            </a:r>
            <a:br>
              <a:rPr lang="hu-HU" sz="1800"/>
            </a:br>
            <a:r>
              <a:rPr lang="hu-HU" sz="1800"/>
              <a:t>Ezek a scraperek a böngészőbe telepíthető bővítmények. Előnyük, hogy könnyen használhatóak, közvetlenül a webböngészőbe integrálhatók, és jól használhatóak azok számára, akik kis mennyiségű adatot szeretnének gyűjteni. Működésüknek azonban vannak korlátai. Például a böngészőn túlmutató, összetettebb feladatok nem végezhetőek el a böngészőalapú scraperbővítményekkel.</a:t>
            </a:r>
            <a:br>
              <a:rPr lang="hu-HU" sz="1800"/>
            </a:br>
            <a:r>
              <a:rPr lang="en-US" sz="1500"/>
              <a:t>These web scrapers are extensions plugged into </a:t>
            </a:r>
            <a:r>
              <a:rPr lang="hu-HU" sz="1500"/>
              <a:t>a</a:t>
            </a:r>
            <a:r>
              <a:rPr lang="en-US" sz="1500"/>
              <a:t> browser</a:t>
            </a:r>
            <a:r>
              <a:rPr lang="hu-HU" sz="1500"/>
              <a:t>. </a:t>
            </a:r>
            <a:r>
              <a:rPr lang="en-US" sz="1500"/>
              <a:t>The advantage is that they are easy to use and integrated directly into the web browser and are good for those who want to collect small amounts of data. However, they do have limitations in their operation. For example, any advanced features that go beyond </a:t>
            </a:r>
            <a:r>
              <a:rPr lang="hu-HU" sz="1500"/>
              <a:t>a</a:t>
            </a:r>
            <a:r>
              <a:rPr lang="en-US" sz="1500"/>
              <a:t> browser cannot be run on browser-based web scrapers extensions.</a:t>
            </a:r>
            <a:endParaRPr lang="hu-HU" sz="1500"/>
          </a:p>
          <a:p>
            <a:r>
              <a:rPr lang="hu-HU" sz="1800" b="1"/>
              <a:t>Telepíthető szoftverek </a:t>
            </a:r>
            <a:r>
              <a:rPr lang="hu-HU" sz="1800"/>
              <a:t>(Installable Software)</a:t>
            </a:r>
            <a:br>
              <a:rPr lang="hu-HU" sz="1800"/>
            </a:br>
            <a:r>
              <a:rPr lang="hu-HU" sz="1800"/>
              <a:t>A böngészőbővítményekkel ellentétben a telepített szoftverek számos további funkcióval rendelkeznek, mint például az IP-cím változtatása a hatékonyabb adatgyűjtés érdekében, információgyűjtés egyszerre több weboldalról, a böngészőtől elkülönítve a háttérben történő futás, az adatok különböző formátumokban történő megjelenítése, az adatbázisban való keresés, a scraping-munkamenetek ütemezése és sok más funkció.</a:t>
            </a:r>
            <a:br>
              <a:rPr lang="hu-HU" sz="1800"/>
            </a:br>
            <a:r>
              <a:rPr lang="en-US" sz="1500"/>
              <a:t>Web scrapers as installed software, unlike browser extensions, have many additional features, such as rotating the IP address for more efficient data collection, gathering information from multiple web pages simultaneously, running in the background separately from the browser, displaying data in different formats, searching the database, scheduling scraping sessions, and many other functions.</a:t>
            </a:r>
            <a:endParaRPr lang="hu-HU" sz="1800"/>
          </a:p>
          <a:p>
            <a:r>
              <a:rPr lang="hu-HU" sz="1800" b="1"/>
              <a:t>Web Scraping API</a:t>
            </a:r>
            <a:br>
              <a:rPr lang="hu-HU" sz="1800"/>
            </a:br>
            <a:r>
              <a:rPr lang="hu-HU" sz="1800"/>
              <a:t>A web scraping API egy olyan automatizált eszköz, amely lehetővé teszi a szoftver számára, hogy adatokat nyerjen ki weboldalakról, és azokat egy API-híváson keresztül egy másik szoftverbe integrálja. Az ilyen típusú eszközök gyakran tartalmaznak olyan fejlett technikákat, mint az IP-címek változtatása, JavaScript renderelés headless böngésző használatával a dinamikus tartalom mentéséhez.</a:t>
            </a:r>
            <a:br>
              <a:rPr lang="hu-HU" sz="1800"/>
            </a:br>
            <a:r>
              <a:rPr lang="en-US" sz="1500"/>
              <a:t>A Web Scraping API is an automated tool that allows the software to extract data from websites and integrate it into another piece of software through an API call. This type of tool often involves advanced techniques such as rotating IP addresses, JavaScript rendering using a headless browser for capturing dynamic content</a:t>
            </a:r>
            <a:r>
              <a:rPr lang="hu-HU" sz="1500"/>
              <a:t>.</a:t>
            </a:r>
            <a:endParaRPr lang="hu-HU" sz="1800" dirty="0"/>
          </a:p>
        </p:txBody>
      </p:sp>
    </p:spTree>
    <p:extLst>
      <p:ext uri="{BB962C8B-B14F-4D97-AF65-F5344CB8AC3E}">
        <p14:creationId xmlns:p14="http://schemas.microsoft.com/office/powerpoint/2010/main" val="386583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pic>
        <p:nvPicPr>
          <p:cNvPr id="4" name="Tartalom helye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5" name="Cím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u-HU" sz="3000">
                <a:solidFill>
                  <a:schemeClr val="tx2"/>
                </a:solidFill>
                <a:latin typeface="+mn-lt"/>
              </a:rPr>
              <a:t>A scrape-elés módjai</a:t>
            </a:r>
          </a:p>
          <a:p>
            <a:pPr algn="ctr"/>
            <a:r>
              <a:rPr lang="hu-HU" sz="1800">
                <a:solidFill>
                  <a:schemeClr val="tx2"/>
                </a:solidFill>
                <a:latin typeface="+mn-lt"/>
              </a:rPr>
              <a:t>Scraping techniques</a:t>
            </a:r>
            <a:endParaRPr lang="hu-HU" sz="2000" dirty="0">
              <a:latin typeface="+mn-lt"/>
            </a:endParaRPr>
          </a:p>
        </p:txBody>
      </p:sp>
      <p:sp>
        <p:nvSpPr>
          <p:cNvPr id="6" name="Alcím 2"/>
          <p:cNvSpPr txBox="1">
            <a:spLocks/>
          </p:cNvSpPr>
          <p:nvPr/>
        </p:nvSpPr>
        <p:spPr>
          <a:xfrm>
            <a:off x="838200" y="1690688"/>
            <a:ext cx="10515600" cy="4669772"/>
          </a:xfrm>
          <a:prstGeom prst="rect">
            <a:avLst/>
          </a:prstGeom>
          <a:solidFill>
            <a:schemeClr val="bg1">
              <a:alpha val="70000"/>
            </a:schemeClr>
          </a:solidFill>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hu-HU" sz="2200" b="1"/>
              <a:t>Felhőalapú scraperek</a:t>
            </a:r>
            <a:r>
              <a:rPr lang="hu-HU" sz="2200"/>
              <a:t> (Cloud-Based Scrapers)</a:t>
            </a:r>
            <a:br>
              <a:rPr lang="hu-HU" sz="2200"/>
            </a:br>
            <a:r>
              <a:rPr lang="hu-HU" sz="2200"/>
              <a:t>A felhőalapú scraperek olyan felhőalapú szolgáltatásokat használnak, mint az Amazon Web Services (AWS) vagy a Microsoft Azure, hogy automatizált szkripteket futtassanak, amelyek rendszeres időközönként adatokat gyűjtenek a webhelyekről anélkül, hogy a felhasználónak további kézi beavatkozásra lenne szüksége, eltekintve magának a scrapernek a beállításától. Ez a fajta megoldás skálázhatóságot kínál, mivel nincs korlátja annak, hogy egyszerre mennyi adat gyűjthető össze, továbbá kiküszöböli a hardverigényt, így a felhasználóknak nem kell aggódniuk amiatt, hogy a tárhelyük idővel megtelik az egy munkameneten/időszakon belül zajló túlzott használat/scrapingtevékenység miatt.</a:t>
            </a:r>
            <a:br>
              <a:rPr lang="hu-HU" sz="1800"/>
            </a:br>
            <a:r>
              <a:rPr lang="en-US" sz="1700"/>
              <a:t>Cloud-based scrapers utilize cloud computing services like Amazon Web Services (AWS) or Microsoft Azure to run automated scripts that gather data from websites at regular intervals without needing additional manual input from the user aside from configuring the scraper itself initially when setting it up. This type of solution offers scalability since there’s no limit on how much data can be collected at once – plus, it eliminates hardware requirements, so users don’t have to worry about storage space being filled up over time due to excessive usage/scraping activity taking place within one session/period of time.</a:t>
            </a:r>
            <a:endParaRPr lang="hu-HU" sz="1800"/>
          </a:p>
          <a:p>
            <a:r>
              <a:rPr lang="hu-HU" sz="2200" b="1"/>
              <a:t>Saját fejlesztésű scraperek</a:t>
            </a:r>
            <a:r>
              <a:rPr lang="hu-HU" sz="2200"/>
              <a:t> (Self-Built Scrapers)</a:t>
            </a:r>
            <a:br>
              <a:rPr lang="hu-HU" sz="2200"/>
            </a:br>
            <a:r>
              <a:rPr lang="hu-HU" sz="2200"/>
              <a:t>A megfelelő ismeretekkel rendelkezők számára a saját, egyéni scraper készítése olyan programozási nyelvek használatával, mint a Python vagy a JavaScript, gyakran a leghatékonyabb megoldás. A saját készítésű scraperek egy kicsit több erőfeszítést igényelnek, de lehetővé teszik, hogy az eredményeket a felhasználó egyedi igényeihez igazítsa anélkül, hogy harmadik fél szolgáltatásaira támaszkodna. A házi készítésű scraperek létrehozásához használt népszerű Python-könyvtárak a Beautiful Soup, a Scrapy, a Selenium, az urllib.request és az lxml. JavaScript esetében ezek a Cheerio, Axios, Puppeteer, NightmareJS és Request-Promise. Ezek a könyvtárak megkönnyítik a kódírást azáltal, hogy a fejlesztők gyorsabban elemezhetik a HTML-dokumentumokat, mintha a kódot csak nyers formában írnák a semmiből.</a:t>
            </a:r>
            <a:br>
              <a:rPr lang="hu-HU" sz="1800"/>
            </a:br>
            <a:r>
              <a:rPr lang="en-US" sz="1700"/>
              <a:t>For those with technical knowledge, building their own custom scraper using programming languages like Python or JavaScript is often the most efficient solution in terms of time and cost investment. Self-built scrapers require a bit more effort upfront, but they allow </a:t>
            </a:r>
            <a:r>
              <a:rPr lang="hu-HU" sz="1700"/>
              <a:t>one</a:t>
            </a:r>
            <a:r>
              <a:rPr lang="en-US" sz="1700"/>
              <a:t> to customize the results according to </a:t>
            </a:r>
            <a:r>
              <a:rPr lang="hu-HU" sz="1700"/>
              <a:t>their</a:t>
            </a:r>
            <a:r>
              <a:rPr lang="en-US" sz="1700"/>
              <a:t> specific needs without relying on third parties services. Popular Python libraries used to create homemade scrapers are Beautiful Soup, Scrapy, Selenium, urllib.request, and lxml. For JavaScript, these are Cheerio, Axios, Puppeteer, NightmareJS, and Request-Promise. These libraries make writing code easier by allowing developers to parse HTML documents faster than if they were writing code from scratch in raw language form alone.</a:t>
            </a:r>
            <a:endParaRPr lang="hu-HU" sz="1800" dirty="0"/>
          </a:p>
        </p:txBody>
      </p:sp>
    </p:spTree>
    <p:extLst>
      <p:ext uri="{BB962C8B-B14F-4D97-AF65-F5344CB8AC3E}">
        <p14:creationId xmlns:p14="http://schemas.microsoft.com/office/powerpoint/2010/main" val="1922014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pic>
        <p:nvPicPr>
          <p:cNvPr id="4" name="Tartalom helye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pic>
        <p:nvPicPr>
          <p:cNvPr id="6" name="Picture 2" descr="https://lh7-us.googleusercontent.com/CawgUVuunaV9NGfIv-zB7fy8B0-DoUPuKN3XR2ZS3d7hVsw6_Qp_mLqV0ec9h7-W27GN1Qy97veiRx4_w3HORQM10rfpBnRbB8gqaVscrL8trHap_OvuH1UQAdrtyrKHZYji6MkUEU1Cn9byhbHxwA=s2048">
            <a:extLst>
              <a:ext uri="{FF2B5EF4-FFF2-40B4-BE49-F238E27FC236}">
                <a16:creationId xmlns:a16="http://schemas.microsoft.com/office/drawing/2014/main" id="{4D5BE2D2-6057-4EDD-8A98-C2E99B7B2D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2" cy="6178378"/>
          </a:xfrm>
          <a:prstGeom prst="rect">
            <a:avLst/>
          </a:prstGeom>
          <a:noFill/>
          <a:extLst>
            <a:ext uri="{909E8E84-426E-40DD-AFC4-6F175D3DCCD1}">
              <a14:hiddenFill xmlns:a14="http://schemas.microsoft.com/office/drawing/2010/main">
                <a:solidFill>
                  <a:srgbClr val="FFFFFF"/>
                </a:solidFill>
              </a14:hiddenFill>
            </a:ext>
          </a:extLst>
        </p:spPr>
      </p:pic>
      <p:sp>
        <p:nvSpPr>
          <p:cNvPr id="3" name="Szövegdoboz 2">
            <a:extLst>
              <a:ext uri="{FF2B5EF4-FFF2-40B4-BE49-F238E27FC236}">
                <a16:creationId xmlns:a16="http://schemas.microsoft.com/office/drawing/2014/main" id="{C3752D2F-B16C-4CE4-A00F-C2F98B4C6255}"/>
              </a:ext>
            </a:extLst>
          </p:cNvPr>
          <p:cNvSpPr txBox="1"/>
          <p:nvPr/>
        </p:nvSpPr>
        <p:spPr>
          <a:xfrm>
            <a:off x="74141" y="6308209"/>
            <a:ext cx="11994291" cy="369332"/>
          </a:xfrm>
          <a:prstGeom prst="rect">
            <a:avLst/>
          </a:prstGeom>
          <a:noFill/>
        </p:spPr>
        <p:txBody>
          <a:bodyPr wrap="square" rtlCol="0">
            <a:spAutoFit/>
          </a:bodyPr>
          <a:lstStyle/>
          <a:p>
            <a:pPr algn="ctr"/>
            <a:r>
              <a:rPr lang="hu-HU"/>
              <a:t>Forrás: https://soax.com/blog/web-crawling-vs-web-scraping-what-is-the-difference (Maria Kazarez)</a:t>
            </a:r>
          </a:p>
        </p:txBody>
      </p:sp>
    </p:spTree>
    <p:extLst>
      <p:ext uri="{BB962C8B-B14F-4D97-AF65-F5344CB8AC3E}">
        <p14:creationId xmlns:p14="http://schemas.microsoft.com/office/powerpoint/2010/main" val="8210360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pic>
        <p:nvPicPr>
          <p:cNvPr id="4" name="Tartalom helye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5" name="Cím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u-HU" sz="3000">
                <a:solidFill>
                  <a:schemeClr val="tx2"/>
                </a:solidFill>
              </a:rPr>
              <a:t>A scrape-elés és a webarchiválás</a:t>
            </a:r>
            <a:endParaRPr lang="hu-HU" sz="3000"/>
          </a:p>
          <a:p>
            <a:pPr algn="ctr"/>
            <a:r>
              <a:rPr lang="hu-HU" sz="1800">
                <a:solidFill>
                  <a:schemeClr val="tx2"/>
                </a:solidFill>
                <a:latin typeface="+mn-lt"/>
              </a:rPr>
              <a:t>Scraping vs. Web archiving</a:t>
            </a:r>
            <a:endParaRPr lang="hu-HU" sz="2000" dirty="0">
              <a:latin typeface="+mn-lt"/>
            </a:endParaRPr>
          </a:p>
        </p:txBody>
      </p:sp>
      <p:sp>
        <p:nvSpPr>
          <p:cNvPr id="6" name="Alcím 2"/>
          <p:cNvSpPr txBox="1">
            <a:spLocks/>
          </p:cNvSpPr>
          <p:nvPr/>
        </p:nvSpPr>
        <p:spPr>
          <a:xfrm>
            <a:off x="838196" y="1690688"/>
            <a:ext cx="4961241" cy="4669772"/>
          </a:xfrm>
          <a:prstGeom prst="rect">
            <a:avLst/>
          </a:prstGeom>
          <a:solidFill>
            <a:schemeClr val="bg1">
              <a:alpha val="7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hu-HU" sz="1800" b="1"/>
              <a:t>Scrape-elés (Scraping)</a:t>
            </a:r>
            <a:br>
              <a:rPr lang="hu-HU" sz="1800"/>
            </a:br>
            <a:endParaRPr lang="hu-HU" sz="1800"/>
          </a:p>
          <a:p>
            <a:r>
              <a:rPr lang="hu-HU" sz="1800"/>
              <a:t>Célzottan gyűjt adatokat a webhelyekről</a:t>
            </a:r>
            <a:br>
              <a:rPr lang="hu-HU" sz="1800"/>
            </a:br>
            <a:r>
              <a:rPr lang="en-US" sz="1400"/>
              <a:t>Collects targeted data from websites</a:t>
            </a:r>
            <a:endParaRPr lang="hu-HU" sz="1800"/>
          </a:p>
          <a:p>
            <a:r>
              <a:rPr lang="hu-HU" sz="1800"/>
              <a:t>Csak a menteni kívánt adatokat tartalmazó oldalakat járja be</a:t>
            </a:r>
            <a:br>
              <a:rPr lang="hu-HU" sz="1800"/>
            </a:br>
            <a:r>
              <a:rPr lang="hu-HU" sz="1400"/>
              <a:t>Crawls</a:t>
            </a:r>
            <a:r>
              <a:rPr lang="en-US" sz="1400"/>
              <a:t> only the pages containing the data </a:t>
            </a:r>
            <a:r>
              <a:rPr lang="hu-HU" sz="1400"/>
              <a:t>wanted to be saved</a:t>
            </a:r>
            <a:endParaRPr lang="hu-HU" sz="1800"/>
          </a:p>
          <a:p>
            <a:r>
              <a:rPr lang="hu-HU" sz="1800"/>
              <a:t>Tömeges és kisléptékű is lehet</a:t>
            </a:r>
            <a:br>
              <a:rPr lang="hu-HU" sz="1800"/>
            </a:br>
            <a:r>
              <a:rPr lang="hu-HU" sz="1400"/>
              <a:t>Can be both large and small scale</a:t>
            </a:r>
            <a:br>
              <a:rPr lang="hu-HU" sz="1800"/>
            </a:br>
            <a:endParaRPr lang="hu-HU" sz="1800"/>
          </a:p>
          <a:p>
            <a:r>
              <a:rPr lang="hu-HU" sz="1800"/>
              <a:t>Legfeljebb adatdeduplikáció és/vagy -tisztítás történik</a:t>
            </a:r>
            <a:br>
              <a:rPr lang="hu-HU" sz="1800"/>
            </a:br>
            <a:r>
              <a:rPr lang="en-US" sz="1400"/>
              <a:t>At most, data duplication and/or cleaning is performed</a:t>
            </a:r>
            <a:endParaRPr lang="hu-HU" sz="1800"/>
          </a:p>
          <a:p>
            <a:r>
              <a:rPr lang="hu-HU" sz="1800"/>
              <a:t>Crawler és parser szükséges hozzá</a:t>
            </a:r>
            <a:br>
              <a:rPr lang="hu-HU" sz="1800"/>
            </a:br>
            <a:r>
              <a:rPr lang="hu-HU" sz="1400"/>
              <a:t>A crawler and a parser needed</a:t>
            </a:r>
            <a:endParaRPr lang="hu-HU" sz="1800"/>
          </a:p>
          <a:p>
            <a:endParaRPr lang="hu-HU" sz="1800"/>
          </a:p>
          <a:p>
            <a:endParaRPr lang="hu-HU" sz="1800"/>
          </a:p>
          <a:p>
            <a:endParaRPr lang="hu-HU" sz="1800"/>
          </a:p>
          <a:p>
            <a:endParaRPr lang="hu-HU" sz="1800"/>
          </a:p>
          <a:p>
            <a:pPr marL="0" indent="0">
              <a:buNone/>
            </a:pPr>
            <a:endParaRPr lang="hu-HU" sz="1800"/>
          </a:p>
          <a:p>
            <a:pPr marL="0" indent="0">
              <a:buNone/>
            </a:pPr>
            <a:endParaRPr lang="hu-HU" sz="1800" dirty="0"/>
          </a:p>
        </p:txBody>
      </p:sp>
      <p:sp>
        <p:nvSpPr>
          <p:cNvPr id="7" name="Alcím 2">
            <a:extLst>
              <a:ext uri="{FF2B5EF4-FFF2-40B4-BE49-F238E27FC236}">
                <a16:creationId xmlns:a16="http://schemas.microsoft.com/office/drawing/2014/main" id="{AB2D142E-90F7-44B0-B0CF-97C33346109A}"/>
              </a:ext>
            </a:extLst>
          </p:cNvPr>
          <p:cNvSpPr txBox="1">
            <a:spLocks/>
          </p:cNvSpPr>
          <p:nvPr/>
        </p:nvSpPr>
        <p:spPr>
          <a:xfrm>
            <a:off x="6244281" y="1690688"/>
            <a:ext cx="5109522" cy="4669772"/>
          </a:xfrm>
          <a:prstGeom prst="rect">
            <a:avLst/>
          </a:prstGeom>
          <a:solidFill>
            <a:schemeClr val="bg1">
              <a:alpha val="7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hu-HU" sz="1800" b="1"/>
              <a:t>Webarchiválás (Web archiving)</a:t>
            </a:r>
            <a:br>
              <a:rPr lang="hu-HU" sz="1800"/>
            </a:br>
            <a:endParaRPr lang="hu-HU" sz="1800"/>
          </a:p>
          <a:p>
            <a:r>
              <a:rPr lang="hu-HU" sz="1800"/>
              <a:t>Teljes weboldalakat v. webhelyeket ment</a:t>
            </a:r>
            <a:br>
              <a:rPr lang="hu-HU" sz="1800"/>
            </a:br>
            <a:r>
              <a:rPr lang="hu-HU" sz="1400"/>
              <a:t>Saves full web pages or web sites</a:t>
            </a:r>
            <a:endParaRPr lang="hu-HU" sz="1800"/>
          </a:p>
          <a:p>
            <a:r>
              <a:rPr lang="hu-HU" sz="1800"/>
              <a:t>Bejárja a teljes webhelyet a beállításoknak megfelelően</a:t>
            </a:r>
            <a:br>
              <a:rPr lang="hu-HU" sz="1800"/>
            </a:br>
            <a:r>
              <a:rPr lang="hu-HU" sz="1400"/>
              <a:t>Crawls entire web sites according to the settings</a:t>
            </a:r>
            <a:endParaRPr lang="hu-HU" sz="1800"/>
          </a:p>
          <a:p>
            <a:r>
              <a:rPr lang="hu-HU" sz="1800"/>
              <a:t>Általában tömeges (nagyszámú seed URL-lel dolgozik)</a:t>
            </a:r>
            <a:br>
              <a:rPr lang="hu-HU" sz="1800"/>
            </a:br>
            <a:r>
              <a:rPr lang="hu-HU" sz="1400"/>
              <a:t>Usually bulk </a:t>
            </a:r>
            <a:r>
              <a:rPr lang="en-US" sz="1400"/>
              <a:t>(works with a large number of seed URLs)</a:t>
            </a:r>
            <a:endParaRPr lang="hu-HU" sz="1800"/>
          </a:p>
          <a:p>
            <a:r>
              <a:rPr lang="hu-HU" sz="1800"/>
              <a:t>Általában tartalmi deduplikációval történik a mentés</a:t>
            </a:r>
            <a:br>
              <a:rPr lang="hu-HU" sz="1800"/>
            </a:br>
            <a:r>
              <a:rPr lang="en-US" sz="1400"/>
              <a:t>Usually saved using content deduplication</a:t>
            </a:r>
            <a:r>
              <a:rPr lang="en-US" sz="1800"/>
              <a:t> </a:t>
            </a:r>
            <a:endParaRPr lang="hu-HU" sz="1800"/>
          </a:p>
          <a:p>
            <a:r>
              <a:rPr lang="hu-HU" sz="1800"/>
              <a:t>Crawler szükséges hozzá</a:t>
            </a:r>
            <a:br>
              <a:rPr lang="hu-HU" sz="1800"/>
            </a:br>
            <a:r>
              <a:rPr lang="hu-HU" sz="1400"/>
              <a:t>A crawler needed</a:t>
            </a:r>
            <a:endParaRPr lang="hu-HU" sz="1800"/>
          </a:p>
          <a:p>
            <a:pPr marL="0" indent="0">
              <a:buNone/>
            </a:pPr>
            <a:endParaRPr lang="hu-HU" sz="1800"/>
          </a:p>
          <a:p>
            <a:pPr marL="0" indent="0">
              <a:buNone/>
            </a:pPr>
            <a:endParaRPr lang="hu-HU" sz="1800" dirty="0"/>
          </a:p>
        </p:txBody>
      </p:sp>
    </p:spTree>
    <p:extLst>
      <p:ext uri="{BB962C8B-B14F-4D97-AF65-F5344CB8AC3E}">
        <p14:creationId xmlns:p14="http://schemas.microsoft.com/office/powerpoint/2010/main" val="1870619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pic>
        <p:nvPicPr>
          <p:cNvPr id="4" name="Tartalom helye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5" name="Cím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u-HU" sz="3000">
                <a:solidFill>
                  <a:schemeClr val="tx2"/>
                </a:solidFill>
                <a:latin typeface="+mn-lt"/>
              </a:rPr>
              <a:t>Hol a helye a scrape-elésnek a webarchiválásban?</a:t>
            </a:r>
            <a:br>
              <a:rPr lang="hu-HU" sz="3000">
                <a:solidFill>
                  <a:schemeClr val="tx2"/>
                </a:solidFill>
                <a:latin typeface="+mn-lt"/>
              </a:rPr>
            </a:br>
            <a:r>
              <a:rPr lang="en-US" sz="1800">
                <a:solidFill>
                  <a:schemeClr val="tx2"/>
                </a:solidFill>
                <a:latin typeface="+mn-lt"/>
              </a:rPr>
              <a:t>Where does scraping fit into web archiving?</a:t>
            </a:r>
            <a:endParaRPr lang="hu-HU" sz="1800" dirty="0">
              <a:solidFill>
                <a:schemeClr val="tx2"/>
              </a:solidFill>
              <a:latin typeface="+mn-lt"/>
            </a:endParaRPr>
          </a:p>
        </p:txBody>
      </p:sp>
      <p:sp>
        <p:nvSpPr>
          <p:cNvPr id="6" name="Alcím 2"/>
          <p:cNvSpPr txBox="1">
            <a:spLocks/>
          </p:cNvSpPr>
          <p:nvPr/>
        </p:nvSpPr>
        <p:spPr>
          <a:xfrm>
            <a:off x="838200" y="1690688"/>
            <a:ext cx="10515600" cy="4669772"/>
          </a:xfrm>
          <a:prstGeom prst="rect">
            <a:avLst/>
          </a:prstGeom>
          <a:solidFill>
            <a:schemeClr val="bg1">
              <a:alpha val="70000"/>
            </a:schemeClr>
          </a:solidFill>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hu-HU"/>
              <a:t>Az OSZK 2017-ben kezdett el webarchiválással foglalkozni, ami elsősorban tömeges webaratást jelent a Heritrix szoftverrel. A magyar webtér és a tematikusan válogatott részgyűjtemények aratása mellett kisebb mennyiségben, de minél jobb minőségre törekedve mentünk egyedi webhelyeket, webhelyrészeket, vagy akár egyedi weboldalakat és egyéb fájlokat is, például fontosabb országos vagy nemzetközi eseményekhez kapcsolódva. Ezeknél böngészőn keresztül archiváló eszközöket is használunk, hogy minél jobb minőségben meg tudjuk őrizni tartalom mellett a külalakot és amennyire lehetséges, a funkcionalitást is. </a:t>
            </a:r>
            <a:br>
              <a:rPr lang="hu-HU"/>
            </a:br>
            <a:r>
              <a:rPr lang="en-US" sz="2100"/>
              <a:t>The NSZL started web archiving in 2017, which mainly means broad web archiving with Heritrix software. We also save individual websites, parts of websites, or even individual web pages and other files, for example related to important national or international events. For these we also use archiving tools to preserve the look and feel of the content and, as far as possible, the functionality.</a:t>
            </a:r>
            <a:endParaRPr lang="hu-HU" sz="1800"/>
          </a:p>
          <a:p>
            <a:pPr fontAlgn="base"/>
            <a:r>
              <a:rPr lang="hu-HU"/>
              <a:t>Ugyanakkor vannak olyan esetek, amikor nem lehet vagy nem szükséges az eredeti felületet archiválni és megjeleníteni, hanem elegendő csak a releváns tartalmat és bizonyos metaadatokat begyűjteni ún. web scraping módszerrel. Ilyen feladat lehet például a webarchívum podkasztállományának bővítése, cikkek begyűjtése szövegkorpuszok építéséhez, vagy a Digitális Képarchívum gyarapítása szabadon felhasználható digitális fotókkal. </a:t>
            </a:r>
            <a:br>
              <a:rPr lang="hu-HU"/>
            </a:br>
            <a:r>
              <a:rPr lang="en-US" sz="2300"/>
              <a:t>At the same time, there are cases where it is not possible or necessary to archive and display the original interface, but only to collect the relevant content and some metadata by web scraping. Such a task could be, for example, </a:t>
            </a:r>
            <a:r>
              <a:rPr lang="hu-HU" sz="2300"/>
              <a:t>enhancing </a:t>
            </a:r>
            <a:r>
              <a:rPr lang="en-US" sz="2300"/>
              <a:t>the web archive's podcast collection, collecting articles for building text corpus, or enriching the D</a:t>
            </a:r>
            <a:r>
              <a:rPr lang="hu-HU" sz="2300"/>
              <a:t>igital Image Archive</a:t>
            </a:r>
            <a:r>
              <a:rPr lang="en-US" sz="2300"/>
              <a:t> with freely usable digital photos.</a:t>
            </a:r>
            <a:endParaRPr lang="hu-HU" sz="1800" b="0" i="0">
              <a:effectLst/>
            </a:endParaRPr>
          </a:p>
        </p:txBody>
      </p:sp>
    </p:spTree>
    <p:extLst>
      <p:ext uri="{BB962C8B-B14F-4D97-AF65-F5344CB8AC3E}">
        <p14:creationId xmlns:p14="http://schemas.microsoft.com/office/powerpoint/2010/main" val="3473587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pic>
        <p:nvPicPr>
          <p:cNvPr id="9" name="Tartalom helye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36831" y="1825625"/>
            <a:ext cx="6518338" cy="4351338"/>
          </a:xfrm>
        </p:spPr>
      </p:pic>
      <p:pic>
        <p:nvPicPr>
          <p:cNvPr id="4" name="Tartalom hely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Kép 4">
            <a:extLst>
              <a:ext uri="{FF2B5EF4-FFF2-40B4-BE49-F238E27FC236}">
                <a16:creationId xmlns:a16="http://schemas.microsoft.com/office/drawing/2014/main" id="{A36A1E25-53D3-4B2F-A602-BDB14102C0B7}"/>
              </a:ext>
            </a:extLst>
          </p:cNvPr>
          <p:cNvPicPr>
            <a:picLocks noChangeAspect="1"/>
          </p:cNvPicPr>
          <p:nvPr/>
        </p:nvPicPr>
        <p:blipFill>
          <a:blip r:embed="rId4"/>
          <a:stretch>
            <a:fillRect/>
          </a:stretch>
        </p:blipFill>
        <p:spPr>
          <a:xfrm>
            <a:off x="944355" y="0"/>
            <a:ext cx="10303290" cy="6858000"/>
          </a:xfrm>
          <a:prstGeom prst="rect">
            <a:avLst/>
          </a:prstGeom>
        </p:spPr>
      </p:pic>
    </p:spTree>
    <p:extLst>
      <p:ext uri="{BB962C8B-B14F-4D97-AF65-F5344CB8AC3E}">
        <p14:creationId xmlns:p14="http://schemas.microsoft.com/office/powerpoint/2010/main" val="3414255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pic>
        <p:nvPicPr>
          <p:cNvPr id="4" name="Tartalom helye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5" name="Cím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u-HU" sz="3000">
                <a:solidFill>
                  <a:schemeClr val="tx2"/>
                </a:solidFill>
                <a:latin typeface="+mn-lt"/>
              </a:rPr>
              <a:t>A Digitális Képarchívum</a:t>
            </a:r>
            <a:br>
              <a:rPr lang="hu-HU" sz="3000">
                <a:solidFill>
                  <a:schemeClr val="tx2"/>
                </a:solidFill>
                <a:latin typeface="+mn-lt"/>
              </a:rPr>
            </a:br>
            <a:r>
              <a:rPr lang="hu-HU" sz="1800">
                <a:solidFill>
                  <a:schemeClr val="tx2"/>
                </a:solidFill>
                <a:latin typeface="+mn-lt"/>
              </a:rPr>
              <a:t>The Digital Image Archive</a:t>
            </a:r>
            <a:endParaRPr lang="hu-HU" sz="1800" dirty="0">
              <a:solidFill>
                <a:schemeClr val="tx2"/>
              </a:solidFill>
              <a:latin typeface="+mn-lt"/>
            </a:endParaRPr>
          </a:p>
        </p:txBody>
      </p:sp>
      <p:sp>
        <p:nvSpPr>
          <p:cNvPr id="6" name="Alcím 2"/>
          <p:cNvSpPr txBox="1">
            <a:spLocks/>
          </p:cNvSpPr>
          <p:nvPr/>
        </p:nvSpPr>
        <p:spPr>
          <a:xfrm>
            <a:off x="838200" y="1690688"/>
            <a:ext cx="10515600" cy="4669772"/>
          </a:xfrm>
          <a:prstGeom prst="rect">
            <a:avLst/>
          </a:prstGeom>
          <a:solidFill>
            <a:schemeClr val="bg1">
              <a:alpha val="70000"/>
            </a:schemeClr>
          </a:solidFill>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hu-HU"/>
              <a:t>A Digitális Képarchívum (DKA) az Országos Széchényi Könyvtár 2007-ben létrehozott nyilvános online szolgáltatása.</a:t>
            </a:r>
            <a:br>
              <a:rPr lang="hu-HU"/>
            </a:br>
            <a:r>
              <a:rPr lang="en-US" sz="2100"/>
              <a:t>The Digital Image Archive (DKA) is a public online service of the National Széchényi Library, established in 2007.</a:t>
            </a:r>
            <a:endParaRPr lang="hu-HU"/>
          </a:p>
          <a:p>
            <a:pPr fontAlgn="base"/>
            <a:r>
              <a:rPr lang="hu-HU"/>
              <a:t>A DKA egy hibrid gyűjtemény, melyben vegyesen vannak digitalizált kisnyomtatványok, régi könyvek és újságok illusztrációi, illetve modern digitális fotók.</a:t>
            </a:r>
            <a:br>
              <a:rPr lang="hu-HU"/>
            </a:br>
            <a:r>
              <a:rPr lang="en-US" sz="2100"/>
              <a:t>The DKA is a hybrid collection of digitised small prints, illustrations from old books and newspapers, and modern digital photographs.</a:t>
            </a:r>
            <a:endParaRPr lang="hu-HU" sz="2100"/>
          </a:p>
          <a:p>
            <a:pPr fontAlgn="base"/>
            <a:r>
              <a:rPr lang="hu-HU"/>
              <a:t>Utóbbiak olyan forrásokból származnak, mint például művészek honlapjai, a Wikipédia, vagy képmegosztó portálok.</a:t>
            </a:r>
            <a:br>
              <a:rPr lang="hu-HU"/>
            </a:br>
            <a:r>
              <a:rPr lang="en-US" sz="1900"/>
              <a:t>The latter come from sources such as artists' websites, Wikipedia and image-sharing portals.</a:t>
            </a:r>
            <a:endParaRPr lang="hu-HU" sz="1900"/>
          </a:p>
          <a:p>
            <a:pPr fontAlgn="base"/>
            <a:r>
              <a:rPr lang="hu-HU"/>
              <a:t>A képek többféle felbontásban, részletes metaadatokkal ellátva böngészhetők.</a:t>
            </a:r>
            <a:br>
              <a:rPr lang="hu-HU"/>
            </a:br>
            <a:r>
              <a:rPr lang="en-US" sz="1900"/>
              <a:t>The images can be browsed at various resolutions, with detailed metadata.</a:t>
            </a:r>
            <a:endParaRPr lang="hu-HU" sz="1900"/>
          </a:p>
        </p:txBody>
      </p:sp>
    </p:spTree>
    <p:extLst>
      <p:ext uri="{BB962C8B-B14F-4D97-AF65-F5344CB8AC3E}">
        <p14:creationId xmlns:p14="http://schemas.microsoft.com/office/powerpoint/2010/main" val="579734512"/>
      </p:ext>
    </p:extLst>
  </p:cSld>
  <p:clrMapOvr>
    <a:masterClrMapping/>
  </p:clrMapOvr>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5ba430e-bca0-4211-b156-10f6297b6da3">
      <Terms xmlns="http://schemas.microsoft.com/office/infopath/2007/PartnerControls"/>
    </lcf76f155ced4ddcb4097134ff3c332f>
    <TaxCatchAll xmlns="a1cf89ef-f0b4-455b-9f6b-70e19379c44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um" ma:contentTypeID="0x0101006ECBEBA42F1CBD48A34C85AF35FA8616" ma:contentTypeVersion="16" ma:contentTypeDescription="Új dokumentum létrehozása." ma:contentTypeScope="" ma:versionID="fec2d90f3b3905d3403fea3db6ce5e97">
  <xsd:schema xmlns:xsd="http://www.w3.org/2001/XMLSchema" xmlns:xs="http://www.w3.org/2001/XMLSchema" xmlns:p="http://schemas.microsoft.com/office/2006/metadata/properties" xmlns:ns2="a5ba430e-bca0-4211-b156-10f6297b6da3" xmlns:ns3="a1cf89ef-f0b4-455b-9f6b-70e19379c44a" targetNamespace="http://schemas.microsoft.com/office/2006/metadata/properties" ma:root="true" ma:fieldsID="73cfe772cfe91f20cd7a2158b25dbaba" ns2:_="" ns3:_="">
    <xsd:import namespace="a5ba430e-bca0-4211-b156-10f6297b6da3"/>
    <xsd:import namespace="a1cf89ef-f0b4-455b-9f6b-70e19379c44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ba430e-bca0-4211-b156-10f6297b6da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Képcímkék" ma:readOnly="false" ma:fieldId="{5cf76f15-5ced-4ddc-b409-7134ff3c332f}" ma:taxonomyMulti="true" ma:sspId="59951ad8-fa53-4395-b2e0-9b93736b1c9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1cf89ef-f0b4-455b-9f6b-70e19379c44a" elementFormDefault="qualified">
    <xsd:import namespace="http://schemas.microsoft.com/office/2006/documentManagement/types"/>
    <xsd:import namespace="http://schemas.microsoft.com/office/infopath/2007/PartnerControls"/>
    <xsd:element name="SharedWithUsers" ma:index="10" nillable="true" ma:displayName="Résztvevők"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Megosztva részletekkel" ma:internalName="SharedWithDetails" ma:readOnly="true">
      <xsd:simpleType>
        <xsd:restriction base="dms:Note">
          <xsd:maxLength value="255"/>
        </xsd:restriction>
      </xsd:simpleType>
    </xsd:element>
    <xsd:element name="TaxCatchAll" ma:index="22" nillable="true" ma:displayName="Taxonomy Catch All Column" ma:hidden="true" ma:list="{fb1f1dec-07a9-4b7a-b497-5b7eae386f1e}" ma:internalName="TaxCatchAll" ma:showField="CatchAllData" ma:web="a1cf89ef-f0b4-455b-9f6b-70e19379c44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artalomtípus"/>
        <xsd:element ref="dc:title" minOccurs="0" maxOccurs="1" ma:index="4" ma:displayName="Cím"/>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E3EAF31-5C58-49E6-9613-790C083D8942}">
  <ds:schemaRefs>
    <ds:schemaRef ds:uri="http://schemas.microsoft.com/office/2006/metadata/properties"/>
    <ds:schemaRef ds:uri="7f83365a-3906-42c3-8cfe-a15e6626e87f"/>
    <ds:schemaRef ds:uri="http://purl.org/dc/dcmitype/"/>
    <ds:schemaRef ds:uri="http://schemas.microsoft.com/office/2006/documentManagement/types"/>
    <ds:schemaRef ds:uri="http://schemas.microsoft.com/office/infopath/2007/PartnerControls"/>
    <ds:schemaRef ds:uri="http://www.w3.org/XML/1998/namespace"/>
    <ds:schemaRef ds:uri="http://purl.org/dc/elements/1.1/"/>
    <ds:schemaRef ds:uri="http://schemas.openxmlformats.org/package/2006/metadata/core-properties"/>
    <ds:schemaRef ds:uri="ea8dc284-01fc-430f-a302-9e68753a5470"/>
    <ds:schemaRef ds:uri="http://purl.org/dc/terms/"/>
  </ds:schemaRefs>
</ds:datastoreItem>
</file>

<file path=customXml/itemProps2.xml><?xml version="1.0" encoding="utf-8"?>
<ds:datastoreItem xmlns:ds="http://schemas.openxmlformats.org/officeDocument/2006/customXml" ds:itemID="{57EC6D0C-E360-47DF-9804-90B13231E59B}">
  <ds:schemaRefs>
    <ds:schemaRef ds:uri="http://schemas.microsoft.com/sharepoint/v3/contenttype/forms"/>
  </ds:schemaRefs>
</ds:datastoreItem>
</file>

<file path=customXml/itemProps3.xml><?xml version="1.0" encoding="utf-8"?>
<ds:datastoreItem xmlns:ds="http://schemas.openxmlformats.org/officeDocument/2006/customXml" ds:itemID="{B815482A-6843-471F-A2E3-9C660633077D}"/>
</file>

<file path=docProps/app.xml><?xml version="1.0" encoding="utf-8"?>
<Properties xmlns="http://schemas.openxmlformats.org/officeDocument/2006/extended-properties" xmlns:vt="http://schemas.openxmlformats.org/officeDocument/2006/docPropsVTypes">
  <TotalTime>800</TotalTime>
  <Words>2735</Words>
  <Application>Microsoft Office PowerPoint</Application>
  <PresentationFormat>Szélesvásznú</PresentationFormat>
  <Paragraphs>87</Paragraphs>
  <Slides>22</Slides>
  <Notes>0</Notes>
  <HiddenSlides>0</HiddenSlides>
  <MMClips>0</MMClips>
  <ScaleCrop>false</ScaleCrop>
  <HeadingPairs>
    <vt:vector size="6" baseType="variant">
      <vt:variant>
        <vt:lpstr>Használt betűtípusok</vt:lpstr>
      </vt:variant>
      <vt:variant>
        <vt:i4>3</vt:i4>
      </vt:variant>
      <vt:variant>
        <vt:lpstr>Téma</vt:lpstr>
      </vt:variant>
      <vt:variant>
        <vt:i4>1</vt:i4>
      </vt:variant>
      <vt:variant>
        <vt:lpstr>Diacímek</vt:lpstr>
      </vt:variant>
      <vt:variant>
        <vt:i4>22</vt:i4>
      </vt:variant>
    </vt:vector>
  </HeadingPairs>
  <TitlesOfParts>
    <vt:vector size="26" baseType="lpstr">
      <vt:lpstr>Arial</vt:lpstr>
      <vt:lpstr>Calibri</vt:lpstr>
      <vt:lpstr>Calibri Light</vt:lpstr>
      <vt:lpstr>Office-téma</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PowerPoint-bemutató</dc:title>
  <dc:creator>user</dc:creator>
  <cp:lastModifiedBy>Kalcsó Gyula, dr.</cp:lastModifiedBy>
  <cp:revision>82</cp:revision>
  <dcterms:created xsi:type="dcterms:W3CDTF">2021-04-22T08:34:32Z</dcterms:created>
  <dcterms:modified xsi:type="dcterms:W3CDTF">2023-11-28T13:48:11Z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0x0101006ECBEBA42F1CBD48A34C85AF35FA8616</vt:lpwstr>
  </property>
  <property fmtid="{D5CDD505-2E9C-101B-9397-08002B2CF9AE}" pid="3" name="MediaServiceImageTags">
    <vt:lpwstr/>
  </property>
</Properties>
</file>