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78" r:id="rId13"/>
    <p:sldId id="282" r:id="rId14"/>
    <p:sldId id="283" r:id="rId15"/>
    <p:sldId id="285" r:id="rId16"/>
    <p:sldId id="286" r:id="rId17"/>
    <p:sldId id="287" r:id="rId18"/>
    <p:sldId id="281" r:id="rId19"/>
    <p:sldId id="288" r:id="rId20"/>
    <p:sldId id="272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63F"/>
    <a:srgbClr val="96C0C0"/>
    <a:srgbClr val="CF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09492563429571"/>
          <c:y val="0.19895851560221639"/>
          <c:w val="0.84734951881014875"/>
          <c:h val="0.592368401866433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hanganyag</c:v>
                </c:pt>
              </c:strCache>
            </c:strRef>
          </c:tx>
          <c:spPr>
            <a:solidFill>
              <a:schemeClr val="accent5">
                <a:shade val="65000"/>
                <a:alpha val="85000"/>
              </a:schemeClr>
            </a:solidFill>
            <a:ln w="9525" cap="flat" cmpd="sng" algn="ctr">
              <a:solidFill>
                <a:schemeClr val="accent5">
                  <a:shade val="65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65000"/>
                  <a:lumMod val="75000"/>
                </a:schemeClr>
              </a:contourClr>
            </a:sp3d>
          </c:spPr>
          <c:invertIfNegative val="0"/>
          <c:cat>
            <c:numRef>
              <c:f>Munka1!$B$1:$C$1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Munka1!$B$2:$C$2</c:f>
              <c:numCache>
                <c:formatCode>General</c:formatCode>
                <c:ptCount val="2"/>
                <c:pt idx="0">
                  <c:v>0.16</c:v>
                </c:pt>
                <c:pt idx="1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F-4A31-AC22-C65E102AEFBA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kép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numRef>
              <c:f>Munka1!$B$1:$C$1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Munka1!$B$3:$C$3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F-4A31-AC22-C65E102AEFBA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videó</c:v>
                </c:pt>
              </c:strCache>
            </c:strRef>
          </c:tx>
          <c:spPr>
            <a:solidFill>
              <a:schemeClr val="accent5">
                <a:tint val="65000"/>
                <a:alpha val="85000"/>
              </a:schemeClr>
            </a:solidFill>
            <a:ln w="9525" cap="flat" cmpd="sng" algn="ctr">
              <a:solidFill>
                <a:schemeClr val="accent5">
                  <a:tint val="65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tint val="65000"/>
                  <a:lumMod val="75000"/>
                </a:schemeClr>
              </a:contourClr>
            </a:sp3d>
          </c:spPr>
          <c:invertIfNegative val="0"/>
          <c:cat>
            <c:numRef>
              <c:f>Munka1!$B$1:$C$1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Munka1!$B$4:$C$4</c:f>
              <c:numCache>
                <c:formatCode>General</c:formatCode>
                <c:ptCount val="2"/>
                <c:pt idx="0">
                  <c:v>23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CF-4A31-AC22-C65E102AE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75314671"/>
        <c:axId val="675315087"/>
        <c:axId val="665805215"/>
      </c:bar3DChart>
      <c:catAx>
        <c:axId val="67531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5315087"/>
        <c:crosses val="autoZero"/>
        <c:auto val="1"/>
        <c:lblAlgn val="ctr"/>
        <c:lblOffset val="100"/>
        <c:noMultiLvlLbl val="0"/>
      </c:catAx>
      <c:valAx>
        <c:axId val="67531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GB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5314671"/>
        <c:crosses val="autoZero"/>
        <c:crossBetween val="between"/>
      </c:valAx>
      <c:serAx>
        <c:axId val="665805215"/>
        <c:scaling>
          <c:orientation val="minMax"/>
        </c:scaling>
        <c:delete val="1"/>
        <c:axPos val="b"/>
        <c:majorTickMark val="none"/>
        <c:minorTickMark val="none"/>
        <c:tickLblPos val="low"/>
        <c:crossAx val="675315087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BA06-5DB3-41F7-84DC-DF9B880C69C5}" type="datetimeFigureOut">
              <a:rPr lang="hu-HU" smtClean="0"/>
              <a:t>2023.11.28.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9FB2-CC7C-4A37-99B8-C1CC450F84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77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0A54-EE00-470F-BCD6-BEDF6CBFE2CA}" type="datetimeFigureOut">
              <a:rPr lang="hu-HU" smtClean="0"/>
              <a:t>2023.11.28.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D60BF-D110-44A7-83A2-9156961575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82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265715" y="1340077"/>
            <a:ext cx="8040914" cy="2387600"/>
          </a:xfrm>
        </p:spPr>
        <p:txBody>
          <a:bodyPr anchor="b"/>
          <a:lstStyle>
            <a:lvl1pPr algn="l">
              <a:defRPr sz="6000">
                <a:solidFill>
                  <a:srgbClr val="16263F"/>
                </a:solidFill>
              </a:defRPr>
            </a:lvl1pPr>
          </a:lstStyle>
          <a:p>
            <a:r>
              <a:rPr lang="hu-HU" sz="4000" b="1" dirty="0" smtClean="0"/>
              <a:t>Címdia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65715" y="4269694"/>
            <a:ext cx="8040914" cy="2116591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1626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z="3200" b="1" dirty="0" smtClean="0"/>
              <a:t>Alcím</a:t>
            </a:r>
            <a:endParaRPr lang="hu-HU" sz="2400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öszönöm a fiygelm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2909584"/>
            <a:ext cx="10515600" cy="1325563"/>
          </a:xfrm>
        </p:spPr>
        <p:txBody>
          <a:bodyPr/>
          <a:lstStyle>
            <a:lvl1pPr algn="ctr"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091543" y="1709738"/>
            <a:ext cx="8255907" cy="2852737"/>
          </a:xfrm>
        </p:spPr>
        <p:txBody>
          <a:bodyPr anchor="b"/>
          <a:lstStyle>
            <a:lvl1pPr>
              <a:defRPr sz="6000" baseline="0"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Szakaszfejléc dia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91543" y="4589463"/>
            <a:ext cx="82559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Cím és tartalom dia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64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1008217"/>
            <a:ext cx="10515600" cy="1325563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2 tartalomrész dia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2464409"/>
            <a:ext cx="5181600" cy="3712554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2464409"/>
            <a:ext cx="5181600" cy="3712554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365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1085222"/>
            <a:ext cx="10515600" cy="823964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Összehasonlítás dia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909187"/>
            <a:ext cx="5157787" cy="5958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26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909187"/>
            <a:ext cx="5183188" cy="5958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26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  <a:lvl2pPr>
              <a:defRPr>
                <a:solidFill>
                  <a:srgbClr val="16263F"/>
                </a:solidFill>
              </a:defRPr>
            </a:lvl2pPr>
            <a:lvl3pPr>
              <a:defRPr>
                <a:solidFill>
                  <a:srgbClr val="16263F"/>
                </a:solidFill>
              </a:defRPr>
            </a:lvl3pPr>
            <a:lvl4pPr>
              <a:defRPr>
                <a:solidFill>
                  <a:srgbClr val="16263F"/>
                </a:solidFill>
              </a:defRPr>
            </a:lvl4pPr>
            <a:lvl5pPr>
              <a:defRPr>
                <a:solidFill>
                  <a:srgbClr val="16263F"/>
                </a:solidFill>
              </a:defRPr>
            </a:lvl5pPr>
          </a:lstStyle>
          <a:p>
            <a:pPr lvl="0"/>
            <a:r>
              <a:rPr lang="hu-HU" dirty="0" smtClean="0"/>
              <a:t>Mintaszöveg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525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Csak cím dia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57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1161142"/>
            <a:ext cx="3932237" cy="1393371"/>
          </a:xfrm>
        </p:spPr>
        <p:txBody>
          <a:bodyPr anchor="b"/>
          <a:lstStyle>
            <a:lvl1pPr>
              <a:defRPr sz="3200" baseline="0"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Tartalomrész képaláírással dia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1161143"/>
            <a:ext cx="6172200" cy="4699907"/>
          </a:xfrm>
        </p:spPr>
        <p:txBody>
          <a:bodyPr/>
          <a:lstStyle>
            <a:lvl1pPr>
              <a:defRPr sz="3200">
                <a:solidFill>
                  <a:srgbClr val="16263F"/>
                </a:solidFill>
              </a:defRPr>
            </a:lvl1pPr>
            <a:lvl2pPr>
              <a:defRPr sz="2800">
                <a:solidFill>
                  <a:srgbClr val="16263F"/>
                </a:solidFill>
              </a:defRPr>
            </a:lvl2pPr>
            <a:lvl3pPr>
              <a:defRPr sz="2400">
                <a:solidFill>
                  <a:srgbClr val="16263F"/>
                </a:solidFill>
              </a:defRPr>
            </a:lvl3pPr>
            <a:lvl4pPr>
              <a:defRPr sz="2000">
                <a:solidFill>
                  <a:srgbClr val="16263F"/>
                </a:solidFill>
              </a:defRPr>
            </a:lvl4pPr>
            <a:lvl5pPr>
              <a:defRPr sz="2000">
                <a:solidFill>
                  <a:srgbClr val="16263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685143"/>
            <a:ext cx="3932237" cy="3183844"/>
          </a:xfrm>
        </p:spPr>
        <p:txBody>
          <a:bodyPr/>
          <a:lstStyle>
            <a:lvl1pPr marL="0" indent="0">
              <a:buNone/>
              <a:defRPr sz="1600">
                <a:solidFill>
                  <a:srgbClr val="1626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842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1190171"/>
            <a:ext cx="3932237" cy="1378858"/>
          </a:xfrm>
        </p:spPr>
        <p:txBody>
          <a:bodyPr anchor="b"/>
          <a:lstStyle>
            <a:lvl1pPr>
              <a:defRPr sz="3200" baseline="0">
                <a:solidFill>
                  <a:srgbClr val="16263F"/>
                </a:solidFill>
              </a:defRPr>
            </a:lvl1pPr>
          </a:lstStyle>
          <a:p>
            <a:r>
              <a:rPr lang="hu-HU" dirty="0" smtClean="0"/>
              <a:t>Kép képaláírással dia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1190171"/>
            <a:ext cx="6172200" cy="4670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670629"/>
            <a:ext cx="3932237" cy="3198358"/>
          </a:xfrm>
        </p:spPr>
        <p:txBody>
          <a:bodyPr/>
          <a:lstStyle>
            <a:lvl1pPr marL="0" indent="0">
              <a:buNone/>
              <a:defRPr sz="1600">
                <a:solidFill>
                  <a:srgbClr val="1626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1082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6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56000">
              <a:srgbClr val="96C0C0"/>
            </a:gs>
            <a:gs pos="86000">
              <a:srgbClr val="96C0C0">
                <a:alpha val="89000"/>
                <a:lumMod val="49000"/>
                <a:lumOff val="51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1388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Cím és tartalom dia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2641147"/>
            <a:ext cx="10515600" cy="353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962109"/>
          </a:xfrm>
          <a:prstGeom prst="rect">
            <a:avLst/>
          </a:prstGeom>
          <a:solidFill>
            <a:srgbClr val="16263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74" y="0"/>
            <a:ext cx="2380952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0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6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mediateka.ek.szte.hu/exhibits/show/kariko_katalin_szte/bevezeto" TargetMode="External"/><Relationship Id="rId7" Type="http://schemas.openxmlformats.org/officeDocument/2006/relationships/hyperlink" Target="https://mediateka.ek.szte.hu/exhibits/show/katalin_kariko_ger/bi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mediateka.ek.szte.hu/exhibits/show/katalin_kariko_eng/bio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g"/><Relationship Id="rId9" Type="http://schemas.openxmlformats.org/officeDocument/2006/relationships/hyperlink" Target="https://mediateka.ek.szte.hu/exhibits/show/katalin_kariko_fr/bi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89454" y="1262959"/>
            <a:ext cx="8040914" cy="2890400"/>
          </a:xfrm>
        </p:spPr>
        <p:txBody>
          <a:bodyPr>
            <a:normAutofit/>
          </a:bodyPr>
          <a:lstStyle/>
          <a:p>
            <a:pPr algn="ctr"/>
            <a:r>
              <a:rPr lang="hu-HU" sz="5200" b="1" dirty="0" smtClean="0">
                <a:latin typeface="Georgia" panose="02040502050405020303" pitchFamily="18" charset="0"/>
              </a:rPr>
              <a:t>Megvalósult álmok</a:t>
            </a:r>
            <a:endParaRPr lang="hu-HU" sz="5200" dirty="0">
              <a:latin typeface="Georgia" panose="02040502050405020303" pitchFamily="18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3352906" y="4610559"/>
            <a:ext cx="4914009" cy="6427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Helyzetjelentés a </a:t>
            </a:r>
            <a:r>
              <a:rPr lang="hu-HU" dirty="0" smtClean="0">
                <a:latin typeface="Georgia" panose="02040502050405020303" pitchFamily="18" charset="0"/>
              </a:rPr>
              <a:t>szegedi</a:t>
            </a:r>
            <a:br>
              <a:rPr lang="hu-HU" dirty="0" smtClean="0">
                <a:latin typeface="Georgia" panose="02040502050405020303" pitchFamily="18" charset="0"/>
              </a:rPr>
            </a:br>
            <a:r>
              <a:rPr lang="hu-HU" dirty="0" err="1" smtClean="0">
                <a:latin typeface="Georgia" panose="02040502050405020303" pitchFamily="18" charset="0"/>
              </a:rPr>
              <a:t>Karikó</a:t>
            </a:r>
            <a:r>
              <a:rPr lang="hu-HU" dirty="0" smtClean="0">
                <a:latin typeface="Georgia" panose="02040502050405020303" pitchFamily="18" charset="0"/>
              </a:rPr>
              <a:t>-webarchiválásról</a:t>
            </a:r>
            <a:endParaRPr lang="hu-HU" b="1" dirty="0">
              <a:latin typeface="Georgia" panose="02040502050405020303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636923" y="5960225"/>
            <a:ext cx="3017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16263F"/>
                </a:solidFill>
                <a:latin typeface="Georgia" panose="02040502050405020303" pitchFamily="18" charset="0"/>
              </a:rPr>
              <a:t>404 konferencia</a:t>
            </a:r>
          </a:p>
          <a:p>
            <a:pPr algn="ctr"/>
            <a:r>
              <a:rPr lang="hu-HU" sz="1600" dirty="0" smtClean="0">
                <a:solidFill>
                  <a:srgbClr val="16263F"/>
                </a:solidFill>
                <a:latin typeface="Georgia" panose="02040502050405020303" pitchFamily="18" charset="0"/>
              </a:rPr>
              <a:t>2023. November 29.</a:t>
            </a:r>
            <a:endParaRPr lang="hu-HU" sz="1600" dirty="0">
              <a:solidFill>
                <a:srgbClr val="16263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Együttműködés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0"/>
            <a:ext cx="10534388" cy="237250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„c) az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OSZK archiválja a KKK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Karikó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-gyűjteményt tartalmazó webhelyét (https://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mediateka.ek.szte.hu/exhibits/show/kariko_katalin_szte és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https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://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u-szeged.hu/karikokatalin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), valamint a KKK által gyűjtött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seedlista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(webcímek) tartalmait,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továbbá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– amennyiben lehetséges – a már nyilvántartott webcímeket továbbiakkal egészíti ki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;”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91276" y="5036550"/>
            <a:ext cx="5129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1120 oldal – több mint 20 GB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687433" y="5067327"/>
            <a:ext cx="78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Szeptember elején megtörténik az első aratás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3201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0"/>
            <a:ext cx="10636471" cy="2995791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lista előkészítése a Klebelsberg Könyvtárban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virtuális kiállításban szereplő linkek kigyűjtése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Duplumszűrés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Megosztás – az OSZK archiválás fülön dátummal ellátva </a:t>
            </a:r>
          </a:p>
          <a:p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Seedlista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188000"/>
            <a:ext cx="11258743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0"/>
            <a:ext cx="10636471" cy="2995791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megosztott lista átnézése, ellenőrzése 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már elérhetetlen tartalmak, esetleges duplumok kiszűrése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mentett verziók ellenőrzése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mentési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vagy megjelenítési hibák és hiányok feljegyzése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/>
              <a:t>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66586" y="1011926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Seedlista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188000"/>
            <a:ext cx="11232000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0"/>
            <a:ext cx="10636471" cy="2995791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címlista bővítése – OSZK gyűjtés munkalap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főként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hírportálokon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használt címkék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Wikipédia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szócikkekben található linkek 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speciális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Google-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és Bing-keresések  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Seedlista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188000"/>
            <a:ext cx="11218653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476000"/>
            <a:ext cx="10636471" cy="2995791"/>
          </a:xfrm>
        </p:spPr>
        <p:txBody>
          <a:bodyPr>
            <a:noAutofit/>
          </a:bodyPr>
          <a:lstStyle/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Seedlista</a:t>
            </a:r>
            <a:r>
              <a:rPr lang="hu-HU" sz="2400" b="1" dirty="0" smtClean="0">
                <a:solidFill>
                  <a:schemeClr val="bg1"/>
                </a:solidFill>
              </a:rPr>
              <a:t> – a jelenlegi állapot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188000"/>
            <a:ext cx="11265425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0"/>
            <a:ext cx="10534388" cy="3713784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webarchiválásban való részvétel gondolata –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Szegedikum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Karikó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Katalin kiállítás ötlete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Anyaggyűjtés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elindulása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Virtuális kiállítás megnyitója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kiállítás kapcsán egy webarchívum kialakítása – ötletelés, részletek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Az OSZK és az SZTE közötti megállapodás létrejötte - 2023. július 18.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Karikó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Katalin személyéhez köthető anyagok első aratása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Nobel - díj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Időrendi áttekintés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914400" y="6327352"/>
            <a:ext cx="651353" cy="175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257305" y="5693913"/>
            <a:ext cx="70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2019                    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565753" y="6327352"/>
            <a:ext cx="1769118" cy="175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965077" y="5693913"/>
            <a:ext cx="7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2021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3334871" y="6327352"/>
            <a:ext cx="369794" cy="175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3704665" y="6327352"/>
            <a:ext cx="531159" cy="175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3572956" y="5693913"/>
            <a:ext cx="142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2021.05.21.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4235824" y="6327352"/>
            <a:ext cx="537882" cy="175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4773706" y="6327352"/>
            <a:ext cx="2675965" cy="175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6683190" y="5693913"/>
            <a:ext cx="14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2023.07.18.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7449671" y="6327352"/>
            <a:ext cx="636018" cy="175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7274860" y="6502717"/>
            <a:ext cx="141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2023.09.07.</a:t>
            </a:r>
            <a:endParaRPr lang="hu-HU" dirty="0"/>
          </a:p>
        </p:txBody>
      </p:sp>
      <p:sp>
        <p:nvSpPr>
          <p:cNvPr id="17" name="Lekerekített téglalap 16"/>
          <p:cNvSpPr/>
          <p:nvPr/>
        </p:nvSpPr>
        <p:spPr>
          <a:xfrm>
            <a:off x="8085689" y="6327352"/>
            <a:ext cx="345617" cy="175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7980830" y="5693913"/>
            <a:ext cx="148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2023.10.02.</a:t>
            </a:r>
            <a:endParaRPr lang="hu-HU" dirty="0"/>
          </a:p>
        </p:txBody>
      </p:sp>
      <p:sp>
        <p:nvSpPr>
          <p:cNvPr id="19" name="Jobbra nyíl 18"/>
          <p:cNvSpPr/>
          <p:nvPr/>
        </p:nvSpPr>
        <p:spPr>
          <a:xfrm>
            <a:off x="8431306" y="6238610"/>
            <a:ext cx="2662517" cy="360000"/>
          </a:xfrm>
          <a:prstGeom prst="rightArrow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2708581" y="6488668"/>
            <a:ext cx="162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2021 tavasza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311286" y="6502717"/>
            <a:ext cx="169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2021 nyár-ősz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07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0"/>
            <a:ext cx="10799310" cy="4348621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Újabb oldalak feltérképezése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Válogatás után bekerül a kiállítás anyagai közé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Minden eddig nem szereplő cím felkerül a megosztott táblázatba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Visszakeresési lehetőség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WARC-fájlokban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tárolt tartalomhoz teljes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szövegű keresőfelület készül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nem nyilvános archivált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oldalak csak az OSZK által erre a célra dedikált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gépeiről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nézhetők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kereső beágyazása a  virtuális kiállításba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További tervek, feladatok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981200" y="5714999"/>
            <a:ext cx="272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Kiss Márta Éva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marta.kiss@ek.szte.hu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750628" y="5714998"/>
            <a:ext cx="272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Pálfy Anna</a:t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anna.palfy@ek.szte.hu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47780" y="1944000"/>
            <a:ext cx="7244219" cy="44226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Hagyományos kiállítások – tárlók, vitrinek dokumentumok, fényképek, tárgyak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Virtuális kiállítás – szöveges anyagok, képek, linkek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Egyetemünk korábban élt kiemelkedő tudósainak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bemutatása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Szegedhez köthető jelesebb személyiségek (Baka István, Szent-Györgyi Albert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Évfordulók kapcsán készült kiállítások, egyetemi, tanszéki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vonatkozásokkal</a:t>
            </a:r>
            <a:b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(Dante 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halálának 700. évfordulója)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</a:rPr>
              <a:t>Karikó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 Katalin kiállítás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Előzmények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" y="2017019"/>
            <a:ext cx="4784331" cy="460631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" y="1983918"/>
            <a:ext cx="4818712" cy="463941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4" y="1983918"/>
            <a:ext cx="4810307" cy="46063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4" y="1944001"/>
            <a:ext cx="4780450" cy="41609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1" y="1944000"/>
            <a:ext cx="4773706" cy="46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" y="1913120"/>
            <a:ext cx="5654829" cy="4185212"/>
          </a:xfrm>
          <a:prstGeom prst="rect">
            <a:avLst/>
          </a:prstGeom>
        </p:spPr>
      </p:pic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5868000" y="1944000"/>
            <a:ext cx="6327732" cy="43486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anyagok gyűjtése, gondozása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Újszászi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Ilona (SZTE Nemzetközi és Közkapcsolati Igazgatóság) kezdeményezéséből valósult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2021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május 21-ei szegedi díszpolgári cím elnyerése volt az apropója a kiállítás létrejöttének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A kiállítás létrejöttének kezdetei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914400" y="6292621"/>
            <a:ext cx="109171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A kiállítás elérhetősége: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Contenta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Repozitóriumok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oldala/SZTE Képtár és Médiatéka/Kiállítások</a:t>
            </a:r>
          </a:p>
          <a:p>
            <a:endParaRPr lang="hu-HU" dirty="0"/>
          </a:p>
        </p:txBody>
      </p:sp>
      <p:pic>
        <p:nvPicPr>
          <p:cNvPr id="3" name="Kép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45" y="5486571"/>
            <a:ext cx="908075" cy="508443"/>
          </a:xfrm>
          <a:prstGeom prst="rect">
            <a:avLst/>
          </a:prstGeom>
        </p:spPr>
      </p:pic>
      <p:pic>
        <p:nvPicPr>
          <p:cNvPr id="5" name="Kép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72" y="5478744"/>
            <a:ext cx="916277" cy="508443"/>
          </a:xfrm>
          <a:prstGeom prst="rect">
            <a:avLst/>
          </a:prstGeom>
        </p:spPr>
      </p:pic>
      <p:pic>
        <p:nvPicPr>
          <p:cNvPr id="8" name="Kép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34" y="5478945"/>
            <a:ext cx="881422" cy="523897"/>
          </a:xfrm>
          <a:prstGeom prst="rect">
            <a:avLst/>
          </a:prstGeom>
        </p:spPr>
      </p:pic>
      <p:pic>
        <p:nvPicPr>
          <p:cNvPr id="10" name="Kép 9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850" y="5478744"/>
            <a:ext cx="1051741" cy="5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0"/>
            <a:ext cx="10534388" cy="4348621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2023-as év jellemzője: a kapott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ill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archivált  anyagok főleg internetes forrásokból (képek, videók (főleg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Youtube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), hanganyagok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Eredmény: hanganyagok, videók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felhasználása - beágyazással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szerzői jogok kérdése egyelőre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kikerülve</a:t>
            </a: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Képek felhasználása: főleg egy-egy díjátadóhoz, eseményhez kapcsolódva (forrásuk zöme még 2021-2022 folyamán közvetlenül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Karikó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Katalintól -– rendkívül gazdag, exkluzív anyag – feldolgozásuk folyamatban – készülőben egy Album c. fejezet)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Az idei munka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1"/>
            <a:ext cx="5043600" cy="4618164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Karikó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Katalin sajtóarchívum elérhetővé vált a kiállítás kapcsolódó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fejezetében</a:t>
            </a:r>
            <a:endParaRPr lang="hu-HU" sz="1800" dirty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előzménye:</a:t>
            </a:r>
          </a:p>
          <a:p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Contenta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UnivHistória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részeként: önálló sajtóarchívum létrehozása a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Karikó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Katalinról szóló online és nyomtatott cikkek, hírek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összegyűjtésére 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 kiállítás újdonságai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44001"/>
            <a:ext cx="6021782" cy="44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0"/>
            <a:ext cx="10534388" cy="4744899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nemzetközi sajtóorgánumok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Google News (angol/német/francia/olasz/spanyol)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SZTE híreinek forrásait alapul véve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hazai sajtóorgánumok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folyamatos kigyűjtés az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önálló sajtóarchívumból (alapja az Egyetem által naponta megküldött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sajtófigyelés) -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Contenta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</a:rPr>
              <a:t>UnivHist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u-H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képek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szerzői jogi kérdések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egyelőre csak az archiválás a cél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Jelenlegi megoldások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900000" y="1944000"/>
            <a:ext cx="10799310" cy="4348621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2021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. április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</a:rPr>
              <a:t>22. - 2023. november 14.</a:t>
            </a:r>
            <a:endParaRPr lang="hu-H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- felhasználók összesen: 7034</a:t>
            </a:r>
            <a:br>
              <a:rPr lang="hu-H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- megtekintés összesen: 31865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megnyitása óta 61 országból már közel 32.000 megtekintés. </a:t>
            </a: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leglátogatottabb a magyar nyelvű oldal, közel 28.000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megtekintéssel,</a:t>
            </a:r>
          </a:p>
          <a:p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ennek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az adatnak közel 40%-a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2023. október 2-a 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utáni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adat!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Látogatottsági statisztika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idx="1"/>
          </p:nvPr>
        </p:nvSpPr>
        <p:spPr>
          <a:xfrm>
            <a:off x="5864268" y="1944000"/>
            <a:ext cx="6223348" cy="4348621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Karikó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-meghajtó jelenlegi adatai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videó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: 41 GB (2022-es adat: 23 GB)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képek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: 11 GB (2022-es adat: 9 GB)</a:t>
            </a: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</a:rPr>
              <a:t>hanganyag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: 274 MB (2022-es adat: 160MB)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 kiállítás anyagai</a:t>
            </a:r>
            <a:endParaRPr lang="hu-H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464019"/>
              </p:ext>
            </p:extLst>
          </p:nvPr>
        </p:nvGraphicFramePr>
        <p:xfrm>
          <a:off x="77550" y="1358153"/>
          <a:ext cx="5786718" cy="462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6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/>
          <p:cNvSpPr txBox="1">
            <a:spLocks/>
          </p:cNvSpPr>
          <p:nvPr/>
        </p:nvSpPr>
        <p:spPr>
          <a:xfrm>
            <a:off x="5711868" y="2492679"/>
            <a:ext cx="5635582" cy="419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1476000"/>
            <a:ext cx="5757144" cy="42609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50" y="1476000"/>
            <a:ext cx="5757144" cy="426093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14400" y="300625"/>
            <a:ext cx="809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Méltatások</a:t>
            </a:r>
            <a:endParaRPr lang="hu-H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Könyvtár téma - logo job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6" ma:contentTypeDescription="Új dokumentum létrehozása." ma:contentTypeScope="" ma:versionID="fec2d90f3b3905d3403fea3db6ce5e97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73cfe772cfe91f20cd7a2158b25dbaba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Props1.xml><?xml version="1.0" encoding="utf-8"?>
<ds:datastoreItem xmlns:ds="http://schemas.openxmlformats.org/officeDocument/2006/customXml" ds:itemID="{3A4801CE-7312-4EF5-BBA9-45FA90AB0D36}"/>
</file>

<file path=customXml/itemProps2.xml><?xml version="1.0" encoding="utf-8"?>
<ds:datastoreItem xmlns:ds="http://schemas.openxmlformats.org/officeDocument/2006/customXml" ds:itemID="{B95E3833-5D49-405C-A38A-C7725923F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B648A7-145C-4E6E-82BF-D8A0899C1B5A}">
  <ds:schemaRefs>
    <ds:schemaRef ds:uri="a1cf89ef-f0b4-455b-9f6b-70e19379c44a"/>
    <ds:schemaRef ds:uri="http://www.w3.org/XML/1998/namespace"/>
    <ds:schemaRef ds:uri="http://purl.org/dc/elements/1.1/"/>
    <ds:schemaRef ds:uri="http://schemas.microsoft.com/office/2006/documentManagement/types"/>
    <ds:schemaRef ds:uri="a5ba430e-bca0-4211-b156-10f6297b6da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542</Words>
  <Application>Microsoft Office PowerPoint</Application>
  <PresentationFormat>Szélesvásznú</PresentationFormat>
  <Paragraphs>111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Georgia</vt:lpstr>
      <vt:lpstr>1. Könyvtár téma - logo jobb</vt:lpstr>
      <vt:lpstr>Megvalósult álmok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Köszönjük a figyelmet!</vt:lpstr>
    </vt:vector>
  </TitlesOfParts>
  <Company>SZTE Klebelsberg Könyvtár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 Dóra</dc:creator>
  <cp:lastModifiedBy>User</cp:lastModifiedBy>
  <cp:revision>177</cp:revision>
  <dcterms:created xsi:type="dcterms:W3CDTF">2019-07-30T09:22:21Z</dcterms:created>
  <dcterms:modified xsi:type="dcterms:W3CDTF">2023-11-28T15:02:47Z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</Properties>
</file>