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330" r:id="rId7"/>
    <p:sldId id="331" r:id="rId8"/>
    <p:sldId id="309" r:id="rId9"/>
    <p:sldId id="268" r:id="rId10"/>
    <p:sldId id="267" r:id="rId11"/>
    <p:sldId id="287" r:id="rId12"/>
    <p:sldId id="258" r:id="rId13"/>
    <p:sldId id="310" r:id="rId14"/>
    <p:sldId id="334" r:id="rId15"/>
    <p:sldId id="311" r:id="rId16"/>
    <p:sldId id="336" r:id="rId17"/>
    <p:sldId id="335" r:id="rId18"/>
    <p:sldId id="312" r:id="rId19"/>
    <p:sldId id="348" r:id="rId20"/>
    <p:sldId id="313" r:id="rId21"/>
    <p:sldId id="337" r:id="rId22"/>
    <p:sldId id="338" r:id="rId23"/>
    <p:sldId id="346" r:id="rId24"/>
    <p:sldId id="347" r:id="rId25"/>
    <p:sldId id="314" r:id="rId26"/>
    <p:sldId id="340" r:id="rId27"/>
    <p:sldId id="341" r:id="rId28"/>
    <p:sldId id="339" r:id="rId29"/>
    <p:sldId id="344" r:id="rId30"/>
    <p:sldId id="342" r:id="rId31"/>
    <p:sldId id="343" r:id="rId32"/>
    <p:sldId id="319" r:id="rId33"/>
    <p:sldId id="288" r:id="rId34"/>
    <p:sldId id="345" r:id="rId35"/>
    <p:sldId id="289" r:id="rId36"/>
    <p:sldId id="260" r:id="rId37"/>
    <p:sldId id="270" r:id="rId38"/>
    <p:sldId id="261" r:id="rId39"/>
    <p:sldId id="272" r:id="rId40"/>
    <p:sldId id="271" r:id="rId41"/>
    <p:sldId id="321" r:id="rId42"/>
    <p:sldId id="262" r:id="rId43"/>
    <p:sldId id="290" r:id="rId44"/>
    <p:sldId id="291" r:id="rId45"/>
    <p:sldId id="275" r:id="rId46"/>
    <p:sldId id="292" r:id="rId47"/>
    <p:sldId id="293" r:id="rId48"/>
    <p:sldId id="274" r:id="rId49"/>
    <p:sldId id="322" r:id="rId50"/>
    <p:sldId id="325" r:id="rId51"/>
    <p:sldId id="326" r:id="rId52"/>
    <p:sldId id="327" r:id="rId53"/>
    <p:sldId id="328" r:id="rId54"/>
    <p:sldId id="329" r:id="rId55"/>
    <p:sldId id="284" r:id="rId56"/>
    <p:sldId id="332" r:id="rId57"/>
    <p:sldId id="306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F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08" y="2037805"/>
            <a:ext cx="7535092" cy="1472157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108" y="3602038"/>
            <a:ext cx="7077892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2CFE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055C-B8EF-4026-B75A-85180180F870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03E3-4E2F-4648-AD05-E4F702401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C4C5-0093-4C5E-96C6-E46B0876D7C5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17FF-AD79-4B11-9567-0554368CB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108" y="1825625"/>
            <a:ext cx="359174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2787-1EE5-43B2-AEA1-68F07BC4AB11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10A6-EA08-4AA3-9F57-58A42296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107" y="196554"/>
            <a:ext cx="7593433" cy="10169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106" y="1681163"/>
            <a:ext cx="3575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106" y="2505075"/>
            <a:ext cx="3575075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6378-ADD1-42ED-B97D-17441C5739DE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8158-F69C-4D30-96AD-9814FBFD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BDB9-F984-48C6-BE6A-8AA9A9D2B05D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3B90-991F-48E8-B525-7D5DFBF1E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EDFA-6C72-41F2-AD65-05C283AEEF6F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59F8-D095-4629-964C-6E1F4096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22338" y="200025"/>
            <a:ext cx="75930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2338" y="1825625"/>
            <a:ext cx="75930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338" y="6356350"/>
            <a:ext cx="1763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EDCBE-FAD7-42C7-AF5B-4D762A11C6A5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7E4E8-DEAD-4DF7-B750-DD25A779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recorder/browsertrix-crawler" TargetMode="External"/><Relationship Id="rId2" Type="http://schemas.openxmlformats.org/officeDocument/2006/relationships/hyperlink" Target="https://github.com/webrecorder/browsertrix-clou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uppeteer/puppetee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omasdondorf/puppeteer-cluster" TargetMode="External"/><Relationship Id="rId2" Type="http://schemas.openxmlformats.org/officeDocument/2006/relationships/hyperlink" Target="https://github.com/puppeteer/puppete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browsertrix.clou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brecorder/browsertrix-behavior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brecorder/browsertrix-behavio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brecorder/browsertrix-behavior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brecorder/browsertrix-behavior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actus.woodee.lu/belle_etoile/flipbook/17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rowsertrix.cloud/api/docs" TargetMode="External"/><Relationship Id="rId2" Type="http://schemas.openxmlformats.org/officeDocument/2006/relationships/hyperlink" Target="https://github.com/natliblux/browsertrix-api-clien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Browsertrix Workshop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endParaRPr lang="en-US" smtClean="0">
              <a:cs typeface="Arial" charset="0"/>
            </a:endParaRPr>
          </a:p>
          <a:p>
            <a:pPr algn="ctr"/>
            <a:r>
              <a:rPr lang="en-US" smtClean="0">
                <a:cs typeface="Arial" charset="0"/>
              </a:rPr>
              <a:t>László Tóth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idővonal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6025"/>
            <a:ext cx="113252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idővonal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1225" y="2505075"/>
            <a:ext cx="113252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Browsertrix “ökoszisztéma”: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Browsertrix</a:t>
            </a:r>
            <a:r>
              <a:rPr lang="en-US" dirty="0"/>
              <a:t> “</a:t>
            </a:r>
            <a:r>
              <a:rPr lang="en-US" dirty="0" err="1"/>
              <a:t>ökoszisztéma</a:t>
            </a:r>
            <a:r>
              <a:rPr lang="en-US" dirty="0"/>
              <a:t>”: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Browsertrix</a:t>
            </a:r>
            <a:r>
              <a:rPr lang="en-US" dirty="0"/>
              <a:t> Cloud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elegánsan</a:t>
            </a:r>
            <a:r>
              <a:rPr lang="en-US" dirty="0"/>
              <a:t> </a:t>
            </a:r>
            <a:r>
              <a:rPr lang="en-US" dirty="0" err="1"/>
              <a:t>kinéző</a:t>
            </a:r>
            <a:r>
              <a:rPr lang="en-US" dirty="0"/>
              <a:t> program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backenddel</a:t>
            </a:r>
            <a:r>
              <a:rPr lang="en-US" dirty="0"/>
              <a:t>, </a:t>
            </a:r>
            <a:r>
              <a:rPr lang="en-US" dirty="0" err="1"/>
              <a:t>frontenddel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adatbázissal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Browsertrix</a:t>
            </a:r>
            <a:r>
              <a:rPr lang="en-US" dirty="0"/>
              <a:t> “</a:t>
            </a:r>
            <a:r>
              <a:rPr lang="en-US" dirty="0" err="1"/>
              <a:t>ökoszisztéma</a:t>
            </a:r>
            <a:r>
              <a:rPr lang="en-US" dirty="0"/>
              <a:t>”: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Browsertrix</a:t>
            </a:r>
            <a:r>
              <a:rPr lang="en-US" dirty="0"/>
              <a:t> Cloud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elegánsan</a:t>
            </a:r>
            <a:r>
              <a:rPr lang="en-US" dirty="0"/>
              <a:t> </a:t>
            </a:r>
            <a:r>
              <a:rPr lang="en-US" dirty="0" err="1"/>
              <a:t>kinéző</a:t>
            </a:r>
            <a:r>
              <a:rPr lang="en-US" dirty="0"/>
              <a:t> program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backenddel</a:t>
            </a:r>
            <a:r>
              <a:rPr lang="en-US" dirty="0"/>
              <a:t>, </a:t>
            </a:r>
            <a:r>
              <a:rPr lang="en-US" dirty="0" err="1"/>
              <a:t>frontenddel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adatbázissal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Browsertrix</a:t>
            </a:r>
            <a:r>
              <a:rPr lang="en-US" dirty="0"/>
              <a:t> Crawler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Maga</a:t>
            </a:r>
            <a:r>
              <a:rPr lang="en-US" dirty="0"/>
              <a:t> a </a:t>
            </a:r>
            <a:r>
              <a:rPr lang="en-US" dirty="0" err="1"/>
              <a:t>webcrawler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a </a:t>
            </a:r>
            <a:r>
              <a:rPr lang="en-US" dirty="0" err="1"/>
              <a:t>munkát</a:t>
            </a:r>
            <a:r>
              <a:rPr lang="en-US" dirty="0"/>
              <a:t> </a:t>
            </a:r>
            <a:r>
              <a:rPr lang="en-US" dirty="0" err="1"/>
              <a:t>végzi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Browsertrix Cloud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hlinkClick r:id="rId2"/>
              </a:rPr>
              <a:t>https://github.com/webrecorder/browsertrix-cloud</a:t>
            </a:r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  <a:p>
            <a:r>
              <a:rPr lang="en-US" smtClean="0">
                <a:latin typeface="Arial" charset="0"/>
                <a:cs typeface="Arial" charset="0"/>
              </a:rPr>
              <a:t>Browsertrix Crawler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hlinkClick r:id="rId3"/>
              </a:rPr>
              <a:t>https://github.com/webrecorder/browsertrix-crawler</a:t>
            </a:r>
            <a:endParaRPr lang="en-US" smtClean="0">
              <a:latin typeface="Arial" charset="0"/>
              <a:cs typeface="Arial" charset="0"/>
            </a:endParaRPr>
          </a:p>
          <a:p>
            <a:pPr lvl="1"/>
            <a:endParaRPr lang="en-US" smtClean="0">
              <a:latin typeface="Arial" charset="0"/>
              <a:cs typeface="Arial" charset="0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Browsertrix Kód:</a:t>
            </a:r>
            <a:br>
              <a:rPr lang="en-US" smtClean="0"/>
            </a:br>
            <a:r>
              <a:rPr lang="en-US" smtClean="0"/>
              <a:t>Gyors Demó</a:t>
            </a:r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r>
              <a:rPr lang="en-US" smtClean="0"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 Browsertrix Cloud a következő elemekből áll: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Frontend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Webcrawlerek kezelése és beállítása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 Browsertrix Cloud a következő elemekből áll: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Frontend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Webcrawlerek kezelése és beállítása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Backend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Kettős cél: kezeli az adatbázist és crawlereket hoz létre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 </a:t>
            </a:r>
            <a:r>
              <a:rPr lang="en-US" dirty="0" err="1"/>
              <a:t>Browsertrix</a:t>
            </a:r>
            <a:r>
              <a:rPr lang="en-US" dirty="0"/>
              <a:t> Cloud a </a:t>
            </a:r>
            <a:r>
              <a:rPr lang="en-US" dirty="0" err="1"/>
              <a:t>következő</a:t>
            </a:r>
            <a:r>
              <a:rPr lang="en-US" dirty="0"/>
              <a:t> </a:t>
            </a:r>
            <a:r>
              <a:rPr lang="en-US" dirty="0" err="1"/>
              <a:t>elemekből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Frontend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Webcrawlerek</a:t>
            </a:r>
            <a:r>
              <a:rPr lang="en-US" dirty="0"/>
              <a:t> </a:t>
            </a:r>
            <a:r>
              <a:rPr lang="en-US" dirty="0" err="1"/>
              <a:t>kezelése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beállítása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Backend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Kettős</a:t>
            </a:r>
            <a:r>
              <a:rPr lang="en-US" dirty="0"/>
              <a:t> </a:t>
            </a:r>
            <a:r>
              <a:rPr lang="en-US" dirty="0" err="1"/>
              <a:t>cél</a:t>
            </a:r>
            <a:r>
              <a:rPr lang="en-US" dirty="0"/>
              <a:t>: </a:t>
            </a:r>
            <a:r>
              <a:rPr lang="en-US" dirty="0" err="1"/>
              <a:t>kezeli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adatbázist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crawlereket</a:t>
            </a:r>
            <a:r>
              <a:rPr lang="en-US" dirty="0"/>
              <a:t> </a:t>
            </a:r>
            <a:r>
              <a:rPr lang="en-US" dirty="0" err="1"/>
              <a:t>hoz</a:t>
            </a:r>
            <a:r>
              <a:rPr lang="en-US" dirty="0"/>
              <a:t> </a:t>
            </a:r>
            <a:r>
              <a:rPr lang="en-US" dirty="0" err="1"/>
              <a:t>létre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Adatbázis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Minden </a:t>
            </a:r>
            <a:r>
              <a:rPr lang="en-US" dirty="0" err="1"/>
              <a:t>felhasználói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crawlerhez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informaciót</a:t>
            </a:r>
            <a:r>
              <a:rPr lang="en-US" dirty="0"/>
              <a:t> </a:t>
            </a:r>
            <a:r>
              <a:rPr lang="en-US" dirty="0" err="1"/>
              <a:t>tartalmaz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használjuk Luxemburgban a Browsertrix-et?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 Browsertrix Crawler a Puppeteer könyvtárat haszálja a böngészéshez:</a:t>
            </a:r>
          </a:p>
          <a:p>
            <a:pPr marL="0" indent="0">
              <a:buFont typeface="Arial" charset="0"/>
              <a:buNone/>
            </a:pP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  <a:hlinkClick r:id="rId2"/>
              </a:rPr>
              <a:t>https://github.com/puppeteer/puppeteer</a:t>
            </a: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 Browsertrix Crawler a Puppeteer könyvtárat haszálja a böngészéshez:</a:t>
            </a:r>
          </a:p>
          <a:p>
            <a:pPr marL="0" indent="0">
              <a:buFont typeface="Arial" charset="0"/>
              <a:buNone/>
            </a:pP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  <a:hlinkClick r:id="rId2"/>
              </a:rPr>
              <a:t>https://github.com/puppeteer/puppeteer</a:t>
            </a: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lb-LU" smtClean="0">
                <a:latin typeface="Arial" charset="0"/>
                <a:cs typeface="Arial" charset="0"/>
              </a:rPr>
              <a:t>Konkrétabban, a Cluster verziót:</a:t>
            </a:r>
          </a:p>
          <a:p>
            <a:pPr marL="0" indent="0">
              <a:buFont typeface="Arial" charset="0"/>
              <a:buNone/>
            </a:pP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  <a:hlinkClick r:id="rId3"/>
              </a:rPr>
              <a:t>https://github.com/thomasdondorf/puppeteer-cluster</a:t>
            </a: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Amikor a Browsertrix Cloud elindít egy új harvest-et, egy új Browsertrix Crawler indul be a háttérben.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Amikor a Browsertrix Cloud elindít egy új harvest-et, egy új Browsertrix Crawler indul be a háttérben.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Honnan jön ez az új Crawler?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Amikor a Browsertrix Cloud elindít egy új harvest-et, egy új Browsertrix Crawler indul be a háttérben.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Honnan jön ez az új Crawler?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Docker Hub (automatikus letöltéssel)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Amikor a Browsertrix Cloud elindít egy új harvest-et, egy új Browsertrix Crawler indul be a háttérben.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Honnan jön ez az új Crawler?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Docker Hub (automatikus letöltéssel)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Helyi Docker registry (“in-house” verzió)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Ezek szerint több, mint egy konfiguráció lehetséges: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, mint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konfiguráció</a:t>
            </a:r>
            <a:r>
              <a:rPr lang="en-US" dirty="0"/>
              <a:t> </a:t>
            </a:r>
            <a:r>
              <a:rPr lang="en-US" dirty="0" err="1"/>
              <a:t>lehetséges</a:t>
            </a:r>
            <a:r>
              <a:rPr lang="en-US" dirty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“Default” </a:t>
            </a:r>
            <a:r>
              <a:rPr lang="en-US" dirty="0" err="1"/>
              <a:t>konfiguráció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</a:t>
            </a:r>
            <a:r>
              <a:rPr lang="en-US" dirty="0" err="1"/>
              <a:t>Browsertrix</a:t>
            </a:r>
            <a:r>
              <a:rPr lang="en-US" dirty="0"/>
              <a:t> Cloud </a:t>
            </a:r>
            <a:r>
              <a:rPr lang="en-US" dirty="0" err="1"/>
              <a:t>hivatalos</a:t>
            </a:r>
            <a:r>
              <a:rPr lang="en-US" dirty="0"/>
              <a:t> </a:t>
            </a:r>
            <a:r>
              <a:rPr lang="en-US" dirty="0" err="1"/>
              <a:t>dokumentáció</a:t>
            </a:r>
            <a:r>
              <a:rPr lang="en-US" dirty="0"/>
              <a:t> </a:t>
            </a:r>
            <a:r>
              <a:rPr lang="en-US" dirty="0" err="1"/>
              <a:t>szerinti</a:t>
            </a:r>
            <a:r>
              <a:rPr lang="en-US" dirty="0"/>
              <a:t> </a:t>
            </a:r>
            <a:r>
              <a:rPr lang="en-US" dirty="0" err="1"/>
              <a:t>beállítása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Ezek szerint több, mint egy konfiguráció lehetséges: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Georgia" pitchFamily="18" charset="0"/>
              <a:buAutoNum type="arabicPeriod"/>
            </a:pPr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“Default” konfiguráció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 Browsertrix Cloud hivatalos dokumentáció szerinti beállítása</a:t>
            </a:r>
          </a:p>
          <a:p>
            <a:pPr marL="0" indent="0">
              <a:buFont typeface="Georgia" pitchFamily="18" charset="0"/>
              <a:buAutoNum type="arabicPeriod"/>
            </a:pPr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Egyéni konfiguráció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Ha több funkcióra van szükség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Egyéni crawler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Egyéni interface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– kód áttekintése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Hogy tudunk egy egyéni Crawler-t használni egy egyéni Cloud-dal?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Luxemburgban: Podman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Jelenlegi verzió: Kubernetes</a:t>
            </a:r>
          </a:p>
          <a:p>
            <a:pPr marL="0" indent="0"/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lb-LU" smtClean="0">
                <a:latin typeface="Arial" charset="0"/>
                <a:cs typeface="Arial" charset="0"/>
              </a:rPr>
              <a:t>Docs: </a:t>
            </a:r>
            <a:r>
              <a:rPr lang="lb-LU" smtClean="0">
                <a:latin typeface="Arial" charset="0"/>
                <a:cs typeface="Arial" charset="0"/>
                <a:hlinkClick r:id="rId2"/>
              </a:rPr>
              <a:t>https://docs.browsertrix.cloud/</a:t>
            </a:r>
            <a:endParaRPr lang="lb-L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használjuk Luxemburgban a Browsertrix-et?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nem használunk egy meglévő technológiát?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Heritrix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Brozzler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Luxemburgban több újdonságot fejlesztettünk az alapverzióba: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69900" y="1617663"/>
            <a:ext cx="7593013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Luxemburgban több újdonságot fejlesztettünk az alapverzióba: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Cross-crawl deduplikáció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Teljes ágak eltávolítása a frontier-ből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Crawl sokkal hamarabb végez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Viszont muszáj minden oldalhoz hash-t számolni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Luxemburgban több újdonságot fejlesztettünk az alapverzióba: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Cross-crawl deduplikáció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Teljes ágak eltávolítása a frontier-ből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Crawl sokkal hamarabb végez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Viszont muszáj minden oldalhoz hash-t számolni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Browsertrix-behaviors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Oldalak speciális elemeinek betöltése/hozzáférése</a:t>
            </a:r>
          </a:p>
          <a:p>
            <a:pPr lvl="2"/>
            <a:r>
              <a:rPr lang="en-US" smtClean="0">
                <a:latin typeface="Arial" charset="0"/>
                <a:cs typeface="Arial" charset="0"/>
              </a:rPr>
              <a:t>Podcast, flipbook, …</a:t>
            </a:r>
          </a:p>
          <a:p>
            <a:pPr lvl="2"/>
            <a:r>
              <a:rPr lang="en-US" u="sng" smtClean="0">
                <a:latin typeface="Arial" charset="0"/>
                <a:cs typeface="Arial" charset="0"/>
                <a:hlinkClick r:id="rId2"/>
              </a:rPr>
              <a:t>browsertrix-behaviors</a:t>
            </a: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Cross-crawl deduplikáció</a:t>
            </a:r>
          </a:p>
        </p:txBody>
      </p:sp>
      <p:pic>
        <p:nvPicPr>
          <p:cNvPr id="4096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2365375"/>
            <a:ext cx="783113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419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Cross-crawl deduplikáció - részletesebben</a:t>
            </a:r>
          </a:p>
        </p:txBody>
      </p:sp>
      <p:pic>
        <p:nvPicPr>
          <p:cNvPr id="419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559050"/>
            <a:ext cx="8421688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Cross-crawl deduplikáció – hogyan </a:t>
            </a:r>
            <a:r>
              <a:rPr lang="hu-HU" smtClean="0">
                <a:latin typeface="Arial" charset="0"/>
                <a:cs typeface="Arial" charset="0"/>
              </a:rPr>
              <a:t>működik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3089275"/>
            <a:ext cx="80375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77875" y="1825625"/>
            <a:ext cx="7593013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Cross-crawl deduplikáció – hogyan </a:t>
            </a:r>
            <a:r>
              <a:rPr lang="hu-HU" smtClean="0">
                <a:latin typeface="Arial" charset="0"/>
                <a:cs typeface="Arial" charset="0"/>
              </a:rPr>
              <a:t>működik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--crossCrawlDeduplicationPolicy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“None” : no deduplication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“Curl” : uses curl to fetch page contents (fast)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“Crawl” : uses puppeteer.page.goto() (slower)</a:t>
            </a:r>
          </a:p>
          <a:p>
            <a:pPr lvl="2"/>
            <a:r>
              <a:rPr lang="en-US" sz="1600" smtClean="0">
                <a:latin typeface="Arial" charset="0"/>
                <a:cs typeface="Arial" charset="0"/>
              </a:rPr>
              <a:t>Custom behaviors are not taken into account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3078163"/>
            <a:ext cx="8029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Cross-crawl deduplikáció – hogyan </a:t>
            </a:r>
            <a:r>
              <a:rPr lang="hu-HU" smtClean="0">
                <a:latin typeface="Arial" charset="0"/>
                <a:cs typeface="Arial" charset="0"/>
              </a:rPr>
              <a:t>működik</a:t>
            </a:r>
            <a:r>
              <a:rPr lang="en-US" smtClean="0">
                <a:latin typeface="Arial" charset="0"/>
                <a:cs typeface="Arial" charset="0"/>
              </a:rPr>
              <a:t>?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--redisStoreUrl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Hozzáférés egy Redis-adatbázishoz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&lt;url,hash&gt; párokat tartalmaz</a:t>
            </a:r>
          </a:p>
          <a:p>
            <a:pPr lvl="2"/>
            <a:r>
              <a:rPr lang="en-US" sz="1600" smtClean="0">
                <a:latin typeface="Arial" charset="0"/>
                <a:cs typeface="Arial" charset="0"/>
              </a:rPr>
              <a:t>Részletesebben, &lt;method:url,hash&gt; párokat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505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767013"/>
            <a:ext cx="8029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Browsertrix Deduplikáció: </a:t>
            </a:r>
            <a:br>
              <a:rPr lang="en-US" smtClean="0"/>
            </a:br>
            <a:r>
              <a:rPr lang="en-US" smtClean="0"/>
              <a:t>Kód Demó</a:t>
            </a:r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r>
              <a:rPr lang="en-US" smtClean="0"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Webrecorder: </a:t>
            </a:r>
            <a:r>
              <a:rPr lang="en-US" u="sng" smtClean="0">
                <a:latin typeface="Arial" charset="0"/>
                <a:cs typeface="Arial" charset="0"/>
                <a:hlinkClick r:id="rId2"/>
              </a:rPr>
              <a:t>browsertrix-behaviors</a:t>
            </a:r>
            <a:endParaRPr lang="en-US" u="sng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használjuk Luxemburgban a Browsertrix-et?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nem használunk egy meglévő technológiát?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Heritrix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Brozzler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Miért nem használunk egy külső szolgáltatót?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Archive-It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Internet Archive</a:t>
            </a: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Webrecorder: </a:t>
            </a:r>
            <a:r>
              <a:rPr lang="en-US" u="sng" smtClean="0">
                <a:latin typeface="Arial" charset="0"/>
                <a:cs typeface="Arial" charset="0"/>
                <a:hlinkClick r:id="rId2"/>
              </a:rPr>
              <a:t>browsertrix-behaviors</a:t>
            </a:r>
            <a:endParaRPr lang="en-US" u="sng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Lehetővé teszi javascript beszúrását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Webrecorder: </a:t>
            </a:r>
            <a:r>
              <a:rPr lang="en-US" u="sng" smtClean="0">
                <a:latin typeface="Arial" charset="0"/>
                <a:cs typeface="Arial" charset="0"/>
                <a:hlinkClick r:id="rId2"/>
              </a:rPr>
              <a:t>browsertrix-behaviors</a:t>
            </a:r>
            <a:endParaRPr lang="en-US" u="sng" smtClean="0">
              <a:latin typeface="Arial" charset="0"/>
              <a:cs typeface="Arial" charset="0"/>
            </a:endParaRP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Lehetővé teszi javascript beszúrását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Alap</a:t>
            </a:r>
            <a:r>
              <a:rPr lang="hu-HU" smtClean="0">
                <a:latin typeface="Arial" charset="0"/>
                <a:cs typeface="Arial" charset="0"/>
              </a:rPr>
              <a:t>művelet</a:t>
            </a:r>
            <a:r>
              <a:rPr lang="en-US" smtClean="0">
                <a:latin typeface="Arial" charset="0"/>
                <a:cs typeface="Arial" charset="0"/>
              </a:rPr>
              <a:t>ek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Autoscroll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Autofetch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Autoplay</a:t>
            </a: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Speciális oldalak és adatok esetében más taktikát kell alkalmazni</a:t>
            </a:r>
          </a:p>
          <a:p>
            <a:pPr marL="0" indent="0"/>
            <a:endParaRPr lang="en-US" smtClean="0">
              <a:latin typeface="Arial" charset="0"/>
              <a:cs typeface="Arial" charset="0"/>
            </a:endParaRPr>
          </a:p>
          <a:p>
            <a:pPr marL="0" indent="0"/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Speciális oldalak és adatok esetében más taktikát kell alkalmazni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Flipbook-ok, podcast-ok, különleges video-lejátszók</a:t>
            </a:r>
          </a:p>
          <a:p>
            <a:pPr marL="0" indent="0"/>
            <a:endParaRPr lang="en-US" smtClean="0">
              <a:latin typeface="Arial" charset="0"/>
              <a:cs typeface="Arial" charset="0"/>
            </a:endParaRPr>
          </a:p>
          <a:p>
            <a:pPr marL="0" indent="0"/>
            <a:endParaRPr lang="en-US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749425"/>
            <a:ext cx="7591425" cy="435133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Egyéni </a:t>
            </a:r>
            <a:r>
              <a:rPr lang="hu-HU" smtClean="0">
                <a:latin typeface="Arial" charset="0"/>
                <a:cs typeface="Arial" charset="0"/>
              </a:rPr>
              <a:t>böngésző művelet</a:t>
            </a:r>
            <a:r>
              <a:rPr lang="en-US" smtClean="0">
                <a:latin typeface="Arial" charset="0"/>
                <a:cs typeface="Arial" charset="0"/>
              </a:rPr>
              <a:t>ek: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Speciális oldalak és adatok esetében más taktikát kell alkalmazni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Flipbook-ok, podcast-ok, különleges video-lejátszók</a:t>
            </a:r>
          </a:p>
          <a:p>
            <a:pPr marL="0" indent="0"/>
            <a:r>
              <a:rPr lang="hu-H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Browsertrix-Crawler “siteSpecific” zászlajával lehet beindítani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Demó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https://cactus.woodee.lu/belle_etoile/flipbook/174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5325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88" y="2790825"/>
            <a:ext cx="261461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Browsertrix Behaviors:</a:t>
            </a:r>
            <a:br>
              <a:rPr lang="en-US" smtClean="0"/>
            </a:br>
            <a:r>
              <a:rPr lang="en-US" smtClean="0"/>
              <a:t>Demó</a:t>
            </a:r>
          </a:p>
        </p:txBody>
      </p:sp>
      <p:sp>
        <p:nvSpPr>
          <p:cNvPr id="54274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r>
              <a:rPr lang="en-US" smtClean="0"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/>
              <a:t>Browsertrix</a:t>
            </a:r>
            <a:r>
              <a:rPr lang="en-US" sz="2400" dirty="0"/>
              <a:t> Cloud API </a:t>
            </a:r>
            <a:r>
              <a:rPr lang="en-US" sz="2400" dirty="0" err="1"/>
              <a:t>kommunikáció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Luxemburgban</a:t>
            </a:r>
            <a:r>
              <a:rPr lang="en-US" sz="2000" dirty="0"/>
              <a:t> </a:t>
            </a:r>
            <a:r>
              <a:rPr lang="en-US" sz="2000" dirty="0" err="1"/>
              <a:t>kifejlesztettünk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Java </a:t>
            </a:r>
            <a:r>
              <a:rPr lang="en-US" sz="2000" dirty="0" err="1"/>
              <a:t>kliens</a:t>
            </a:r>
            <a:r>
              <a:rPr lang="en-US" sz="2000" dirty="0"/>
              <a:t>-et a </a:t>
            </a:r>
            <a:r>
              <a:rPr lang="en-US" sz="2000" dirty="0" err="1"/>
              <a:t>Browsertrix</a:t>
            </a:r>
            <a:r>
              <a:rPr lang="en-US" sz="2000" dirty="0"/>
              <a:t> Cloud-dal </a:t>
            </a:r>
            <a:r>
              <a:rPr lang="en-US" sz="2000" dirty="0" err="1"/>
              <a:t>való</a:t>
            </a:r>
            <a:r>
              <a:rPr lang="en-US" sz="2000" dirty="0"/>
              <a:t> </a:t>
            </a:r>
            <a:r>
              <a:rPr lang="en-US" sz="2000" dirty="0" err="1"/>
              <a:t>kommunikálásra</a:t>
            </a: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/>
              <a:t>Browsertrix</a:t>
            </a:r>
            <a:r>
              <a:rPr lang="en-US" sz="2400" dirty="0"/>
              <a:t> Cloud API </a:t>
            </a:r>
            <a:r>
              <a:rPr lang="en-US" sz="2400" dirty="0" err="1"/>
              <a:t>kommunikáció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Luxemburgban</a:t>
            </a:r>
            <a:r>
              <a:rPr lang="en-US" sz="2000" dirty="0"/>
              <a:t> </a:t>
            </a:r>
            <a:r>
              <a:rPr lang="en-US" sz="2000" dirty="0" err="1"/>
              <a:t>kifejlesztettünk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Java </a:t>
            </a:r>
            <a:r>
              <a:rPr lang="en-US" sz="2000" dirty="0" err="1"/>
              <a:t>kliens</a:t>
            </a:r>
            <a:r>
              <a:rPr lang="en-US" sz="2000" dirty="0"/>
              <a:t>-et a </a:t>
            </a:r>
            <a:r>
              <a:rPr lang="en-US" sz="2000" dirty="0" err="1"/>
              <a:t>Browsertrix</a:t>
            </a:r>
            <a:r>
              <a:rPr lang="en-US" sz="2000" dirty="0"/>
              <a:t> Cloud-dal </a:t>
            </a:r>
            <a:r>
              <a:rPr lang="en-US" sz="2000" dirty="0" err="1"/>
              <a:t>való</a:t>
            </a:r>
            <a:r>
              <a:rPr lang="en-US" sz="2000" dirty="0"/>
              <a:t> </a:t>
            </a:r>
            <a:r>
              <a:rPr lang="en-US" sz="2000" dirty="0" err="1"/>
              <a:t>kommunikálásra</a:t>
            </a: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Egyszer</a:t>
            </a:r>
            <a:r>
              <a:rPr lang="hu-HU" sz="2000" dirty="0"/>
              <a:t>ű</a:t>
            </a:r>
            <a:r>
              <a:rPr lang="en-US" sz="2000" dirty="0"/>
              <a:t> </a:t>
            </a:r>
            <a:r>
              <a:rPr lang="en-US" sz="2000" dirty="0" err="1"/>
              <a:t>kommunikáció</a:t>
            </a:r>
            <a:r>
              <a:rPr lang="en-US" sz="2000" dirty="0"/>
              <a:t> a </a:t>
            </a:r>
            <a:r>
              <a:rPr lang="en-US" sz="2000" dirty="0" err="1"/>
              <a:t>szerverrel</a:t>
            </a:r>
            <a:r>
              <a:rPr lang="en-US" sz="2000" dirty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529013"/>
            <a:ext cx="821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/>
              <a:t>Browsertrix</a:t>
            </a:r>
            <a:r>
              <a:rPr lang="en-US" sz="2400" dirty="0"/>
              <a:t> Cloud API </a:t>
            </a:r>
            <a:r>
              <a:rPr lang="en-US" sz="2400" dirty="0" err="1"/>
              <a:t>kommunikáció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 have developed a Java client for communicating with </a:t>
            </a:r>
            <a:r>
              <a:rPr lang="en-US" sz="2000" dirty="0" err="1"/>
              <a:t>Browsertrix</a:t>
            </a:r>
            <a:r>
              <a:rPr lang="en-US" sz="2000" dirty="0"/>
              <a:t> Cloud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Egyszer</a:t>
            </a:r>
            <a:r>
              <a:rPr lang="hu-HU" sz="2000" dirty="0"/>
              <a:t>ű</a:t>
            </a:r>
            <a:r>
              <a:rPr lang="en-US" sz="2000" dirty="0"/>
              <a:t> </a:t>
            </a:r>
            <a:r>
              <a:rPr lang="en-US" sz="2000" dirty="0" err="1"/>
              <a:t>kommunikáció</a:t>
            </a:r>
            <a:r>
              <a:rPr lang="en-US" sz="2000" dirty="0"/>
              <a:t> a </a:t>
            </a:r>
            <a:r>
              <a:rPr lang="en-US" sz="2000" dirty="0" err="1"/>
              <a:t>szerverrel</a:t>
            </a:r>
            <a:r>
              <a:rPr lang="en-US" sz="2000" dirty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Szolgáltatás-alapú</a:t>
            </a:r>
            <a:r>
              <a:rPr lang="en-US" sz="2000" dirty="0"/>
              <a:t> workflow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529013"/>
            <a:ext cx="821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897438"/>
            <a:ext cx="8210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A Luxemburgi Nemzeti Könyvtár már eleve használja mindezt!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Archive-It</a:t>
            </a:r>
          </a:p>
          <a:p>
            <a:pPr marL="0" indent="0"/>
            <a:r>
              <a:rPr lang="en-US" sz="2400" smtClean="0">
                <a:latin typeface="Arial" charset="0"/>
                <a:cs typeface="Arial" charset="0"/>
              </a:rPr>
              <a:t>Tematikus archiválás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Híroldalak archiválása</a:t>
            </a: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Internet Archive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Domain archiválás (.lu, négyszer évente)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-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/>
              <a:t>Browsertrix</a:t>
            </a:r>
            <a:r>
              <a:rPr lang="en-US" sz="2400" dirty="0"/>
              <a:t> Cloud API </a:t>
            </a:r>
            <a:r>
              <a:rPr lang="en-US" sz="2400" dirty="0" err="1"/>
              <a:t>kommunikáció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 have developed a Java client for communicating with </a:t>
            </a:r>
            <a:r>
              <a:rPr lang="en-US" sz="2000" dirty="0" err="1"/>
              <a:t>Browsertrix</a:t>
            </a:r>
            <a:r>
              <a:rPr lang="en-US" sz="2000" dirty="0"/>
              <a:t> Cloud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Egyszer</a:t>
            </a:r>
            <a:r>
              <a:rPr lang="hu-HU" sz="2000" dirty="0"/>
              <a:t>ű</a:t>
            </a:r>
            <a:r>
              <a:rPr lang="en-US" sz="2000" dirty="0"/>
              <a:t> </a:t>
            </a:r>
            <a:r>
              <a:rPr lang="en-US" sz="2000" dirty="0" err="1"/>
              <a:t>kommunikáció</a:t>
            </a:r>
            <a:r>
              <a:rPr lang="en-US" sz="2000" dirty="0"/>
              <a:t> a </a:t>
            </a:r>
            <a:r>
              <a:rPr lang="en-US" sz="2000" dirty="0" err="1"/>
              <a:t>szerverrel</a:t>
            </a:r>
            <a:r>
              <a:rPr lang="en-US" sz="2000" dirty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Szolgáltatás-alapú</a:t>
            </a:r>
            <a:r>
              <a:rPr lang="en-US" sz="2000" dirty="0"/>
              <a:t> workflow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3529013"/>
            <a:ext cx="821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897438"/>
            <a:ext cx="8210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5567363"/>
            <a:ext cx="8258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-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Browsertrix Cloud API kommunikáció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Public Github repository:</a:t>
            </a: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  <a:hlinkClick r:id="rId2"/>
              </a:rPr>
              <a:t>https://github.com/natliblux/browsertrix-api-client</a:t>
            </a:r>
            <a:endParaRPr lang="en-US" sz="200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 marL="0" indent="0"/>
            <a:endParaRPr lang="lb-LU" sz="2400" smtClean="0">
              <a:latin typeface="Arial" charset="0"/>
              <a:cs typeface="Arial" charset="0"/>
            </a:endParaRP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lb-LU" sz="2400" smtClean="0">
                <a:latin typeface="Arial" charset="0"/>
                <a:cs typeface="Arial" charset="0"/>
              </a:rPr>
              <a:t>Hivatalos API dokumantáció: 	</a:t>
            </a:r>
            <a:r>
              <a:rPr lang="lb-LU" sz="2400" smtClean="0">
                <a:latin typeface="Arial" charset="0"/>
                <a:cs typeface="Arial" charset="0"/>
                <a:hlinkClick r:id="rId3"/>
              </a:rPr>
              <a:t>https://dev.browsertrix.cloud/api/docs</a:t>
            </a:r>
            <a:endParaRPr lang="lb-LU" sz="2400" smtClean="0">
              <a:latin typeface="Arial" charset="0"/>
              <a:cs typeface="Arial" charset="0"/>
            </a:endParaRP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– BnL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/>
              <a:t>Hogyan</a:t>
            </a:r>
            <a:r>
              <a:rPr lang="en-US" sz="2400" dirty="0"/>
              <a:t> </a:t>
            </a:r>
            <a:r>
              <a:rPr lang="en-US" sz="2400" dirty="0" err="1"/>
              <a:t>épül</a:t>
            </a:r>
            <a:r>
              <a:rPr lang="en-US" sz="2400" dirty="0"/>
              <a:t> a </a:t>
            </a:r>
            <a:r>
              <a:rPr lang="en-US" sz="2400" dirty="0" err="1"/>
              <a:t>Browsertrix</a:t>
            </a:r>
            <a:r>
              <a:rPr lang="en-US" sz="2400" dirty="0"/>
              <a:t> a </a:t>
            </a:r>
            <a:r>
              <a:rPr lang="en-US" sz="2400" dirty="0" err="1"/>
              <a:t>BnL</a:t>
            </a:r>
            <a:r>
              <a:rPr lang="en-US" sz="2400" dirty="0"/>
              <a:t> workflow-</a:t>
            </a:r>
            <a:r>
              <a:rPr lang="en-US" sz="2400" dirty="0" err="1"/>
              <a:t>jába</a:t>
            </a:r>
            <a:r>
              <a:rPr lang="en-US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2552700"/>
            <a:ext cx="88471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Workflow – BnL QA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en-US" sz="2400" smtClean="0">
                <a:latin typeface="Arial" charset="0"/>
                <a:cs typeface="Arial" charset="0"/>
              </a:rPr>
              <a:t>Harvest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Browsertrix Cloud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Browsertrix Crawler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Podman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US" sz="2400" smtClean="0">
                <a:latin typeface="Arial" charset="0"/>
                <a:cs typeface="Arial" charset="0"/>
              </a:rPr>
              <a:t>Ingest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Camunda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OutbackCDX-indexer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en-US" sz="2400" smtClean="0">
                <a:latin typeface="Arial" charset="0"/>
                <a:cs typeface="Arial" charset="0"/>
              </a:rPr>
              <a:t>Playback</a:t>
            </a:r>
          </a:p>
          <a:p>
            <a:pPr lvl="1"/>
            <a:r>
              <a:rPr lang="en-US" sz="2000" smtClean="0">
                <a:latin typeface="Arial" charset="0"/>
                <a:cs typeface="Arial" charset="0"/>
              </a:rPr>
              <a:t>PyWb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ctrTitle"/>
          </p:nvPr>
        </p:nvSpPr>
        <p:spPr>
          <a:xfrm>
            <a:off x="922338" y="2038350"/>
            <a:ext cx="7535862" cy="1471613"/>
          </a:xfrm>
        </p:spPr>
        <p:txBody>
          <a:bodyPr/>
          <a:lstStyle/>
          <a:p>
            <a:pPr algn="ctr"/>
            <a:r>
              <a:rPr lang="en-US" smtClean="0"/>
              <a:t>Kérdések?</a:t>
            </a:r>
          </a:p>
        </p:txBody>
      </p:sp>
      <p:sp>
        <p:nvSpPr>
          <p:cNvPr id="62466" name="Subtitle 2"/>
          <p:cNvSpPr>
            <a:spLocks noGrp="1"/>
          </p:cNvSpPr>
          <p:nvPr>
            <p:ph type="subTitle" idx="1"/>
          </p:nvPr>
        </p:nvSpPr>
        <p:spPr>
          <a:xfrm>
            <a:off x="922338" y="3602038"/>
            <a:ext cx="7078662" cy="1655762"/>
          </a:xfrm>
        </p:spPr>
        <p:txBody>
          <a:bodyPr/>
          <a:lstStyle/>
          <a:p>
            <a:pPr algn="ctr"/>
            <a:endParaRPr lang="en-US" smtClean="0">
              <a:cs typeface="Arial" charset="0"/>
            </a:endParaRPr>
          </a:p>
          <a:p>
            <a:pPr algn="ctr"/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922338" y="1862138"/>
            <a:ext cx="7593012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Probléma: hogyan tudnánk a fizetőfalak mögötti oldalakat archiválni?</a:t>
            </a: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2774950"/>
            <a:ext cx="38560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Ez azt jelenti, hogy: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Külső eszközöket (pl. Archive-It) nem lehet használni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  <a:cs typeface="Arial" charset="0"/>
              </a:rPr>
              <a:t>Kénytelenek vagyunk egy “in-house” megoldást találni</a:t>
            </a: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  <a:p>
            <a:pPr lvl="1"/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Bevezetés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Ez azt jelenti, hogy: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Külső eszközöket (pl. Archive-It) nem lehet használni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smtClean="0">
                <a:latin typeface="Arial" charset="0"/>
                <a:cs typeface="Arial" charset="0"/>
              </a:rPr>
              <a:t>Kénytelenek vagyunk egy “in-house” megoldást találni</a:t>
            </a:r>
          </a:p>
          <a:p>
            <a:pPr marL="0" indent="0"/>
            <a:endParaRPr lang="en-US" sz="2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Megoldás: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IP-whitelisting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Egy külön webcrawler használata</a:t>
            </a:r>
          </a:p>
          <a:p>
            <a:pPr marL="0" indent="0"/>
            <a:r>
              <a:rPr lang="hu-H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Egy belső workflow fejlesztése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Browsertrix Luxemburgban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Webcrawler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Browsertrix Crawler, Browsertrix Cloud</a:t>
            </a:r>
          </a:p>
          <a:p>
            <a:r>
              <a:rPr lang="en-US" smtClean="0">
                <a:latin typeface="Arial" charset="0"/>
                <a:cs typeface="Arial" charset="0"/>
              </a:rPr>
              <a:t>Indexelés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OutbackCDX</a:t>
            </a:r>
          </a:p>
          <a:p>
            <a:r>
              <a:rPr lang="en-US" smtClean="0">
                <a:latin typeface="Arial" charset="0"/>
                <a:cs typeface="Arial" charset="0"/>
              </a:rPr>
              <a:t>Lejátszás (QA)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PyWb</a:t>
            </a:r>
          </a:p>
          <a:p>
            <a:r>
              <a:rPr lang="en-US" smtClean="0">
                <a:latin typeface="Arial" charset="0"/>
                <a:cs typeface="Arial" charset="0"/>
              </a:rPr>
              <a:t>Workflow kezelés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Camunda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L">
      <a:dk1>
        <a:srgbClr val="3A3939"/>
      </a:dk1>
      <a:lt1>
        <a:sysClr val="window" lastClr="FFFFFF"/>
      </a:lt1>
      <a:dk2>
        <a:srgbClr val="928F8F"/>
      </a:dk2>
      <a:lt2>
        <a:srgbClr val="E7E6E6"/>
      </a:lt2>
      <a:accent1>
        <a:srgbClr val="006DA1"/>
      </a:accent1>
      <a:accent2>
        <a:srgbClr val="8C6239"/>
      </a:accent2>
      <a:accent3>
        <a:srgbClr val="C9AD7D"/>
      </a:accent3>
      <a:accent4>
        <a:srgbClr val="AC3E33"/>
      </a:accent4>
      <a:accent5>
        <a:srgbClr val="87B700"/>
      </a:accent5>
      <a:accent6>
        <a:srgbClr val="3A3939"/>
      </a:accent6>
      <a:hlink>
        <a:srgbClr val="006DA1"/>
      </a:hlink>
      <a:folHlink>
        <a:srgbClr val="8C6239"/>
      </a:folHlink>
    </a:clrScheme>
    <a:fontScheme name="Bn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6" ma:contentTypeDescription="Új dokumentum létrehozása." ma:contentTypeScope="" ma:versionID="fec2d90f3b3905d3403fea3db6ce5e97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73cfe772cfe91f20cd7a2158b25dbaba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4154AE-F395-45CD-9F67-274ED47CC041}">
  <ds:schemaRefs>
    <ds:schemaRef ds:uri="http://schemas.microsoft.com/office/2006/metadata/properties"/>
    <ds:schemaRef ds:uri="http://schemas.microsoft.com/office/infopath/2007/PartnerControls"/>
    <ds:schemaRef ds:uri="a5ba430e-bca0-4211-b156-10f6297b6da3"/>
    <ds:schemaRef ds:uri="a1cf89ef-f0b4-455b-9f6b-70e19379c44a"/>
  </ds:schemaRefs>
</ds:datastoreItem>
</file>

<file path=customXml/itemProps2.xml><?xml version="1.0" encoding="utf-8"?>
<ds:datastoreItem xmlns:ds="http://schemas.openxmlformats.org/officeDocument/2006/customXml" ds:itemID="{167C30C2-1F13-4B6A-A75C-4E8736558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A4F5F0-1BD4-4202-9819-7B57BE53D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842</Words>
  <Application>Microsoft Office PowerPoint</Application>
  <PresentationFormat>On-screen Show (4:3)</PresentationFormat>
  <Paragraphs>312</Paragraphs>
  <Slides>54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54</vt:i4>
      </vt:variant>
    </vt:vector>
  </HeadingPairs>
  <TitlesOfParts>
    <vt:vector size="61" baseType="lpstr">
      <vt:lpstr>Arial</vt:lpstr>
      <vt:lpstr>Georgia</vt:lpstr>
      <vt:lpstr>Calibri</vt:lpstr>
      <vt:lpstr>Wingdings</vt:lpstr>
      <vt:lpstr>Courier New</vt:lpstr>
      <vt:lpstr>Office Theme</vt:lpstr>
      <vt:lpstr>Office Theme</vt:lpstr>
      <vt:lpstr>Browsertrix Workshop</vt:lpstr>
      <vt:lpstr>Bevezetés</vt:lpstr>
      <vt:lpstr>Bevezetés</vt:lpstr>
      <vt:lpstr>Bevezetés</vt:lpstr>
      <vt:lpstr>Bevezetés</vt:lpstr>
      <vt:lpstr>Bevezetés</vt:lpstr>
      <vt:lpstr>Bevezetés</vt:lpstr>
      <vt:lpstr>Bevezetés</vt:lpstr>
      <vt:lpstr>Browsertrix Luxemburgban</vt:lpstr>
      <vt:lpstr>Browsertrix – idővonal</vt:lpstr>
      <vt:lpstr>Browsertrix – idővonal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Kód: Gyors Demó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Browsertrix – kód áttekintése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Workflow</vt:lpstr>
      <vt:lpstr>Browsertrix Deduplikáció:  Kód Demó</vt:lpstr>
      <vt:lpstr>Workflow</vt:lpstr>
      <vt:lpstr>Workflow - Crawling</vt:lpstr>
      <vt:lpstr>Workflow - Crawling</vt:lpstr>
      <vt:lpstr>Workflow</vt:lpstr>
      <vt:lpstr>Workflow</vt:lpstr>
      <vt:lpstr>Workflow</vt:lpstr>
      <vt:lpstr>Workflow</vt:lpstr>
      <vt:lpstr>Browsertrix Behaviors: Demó</vt:lpstr>
      <vt:lpstr>Workflow - API</vt:lpstr>
      <vt:lpstr>Workflow - API</vt:lpstr>
      <vt:lpstr>Workflow - API</vt:lpstr>
      <vt:lpstr>Workflow - API</vt:lpstr>
      <vt:lpstr>Browsertrix - API</vt:lpstr>
      <vt:lpstr>Workflow – BnL</vt:lpstr>
      <vt:lpstr>Workflow – BnL QA</vt:lpstr>
      <vt:lpstr>Kérdések?</vt:lpstr>
    </vt:vector>
  </TitlesOfParts>
  <Company>CTIE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Muhlen</dc:creator>
  <cp:lastModifiedBy>DL</cp:lastModifiedBy>
  <cp:revision>266</cp:revision>
  <dcterms:created xsi:type="dcterms:W3CDTF">2022-06-09T12:21:25Z</dcterms:created>
  <dcterms:modified xsi:type="dcterms:W3CDTF">2023-11-30T10:28:26Z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