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331" r:id="rId6"/>
    <p:sldId id="338" r:id="rId7"/>
    <p:sldId id="337" r:id="rId8"/>
    <p:sldId id="329" r:id="rId9"/>
    <p:sldId id="313" r:id="rId10"/>
    <p:sldId id="330" r:id="rId11"/>
    <p:sldId id="334" r:id="rId12"/>
    <p:sldId id="339" r:id="rId13"/>
    <p:sldId id="335" r:id="rId14"/>
    <p:sldId id="333" r:id="rId15"/>
    <p:sldId id="317" r:id="rId16"/>
    <p:sldId id="332" r:id="rId17"/>
    <p:sldId id="30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4C5025-5789-4C3F-9D7D-24417F929D94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EB73A2-8C88-482A-9927-F9039B32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Recherche plein texte</a:t>
            </a:r>
          </a:p>
          <a:p>
            <a:pPr>
              <a:spcBef>
                <a:spcPct val="0"/>
              </a:spcBef>
            </a:pPr>
            <a:r>
              <a:rPr lang="en-US" smtClean="0"/>
              <a:t>Recherche par facettes</a:t>
            </a:r>
          </a:p>
          <a:p>
            <a:pPr>
              <a:spcBef>
                <a:spcPct val="0"/>
              </a:spcBef>
            </a:pPr>
            <a:r>
              <a:rPr lang="en-US" smtClean="0"/>
              <a:t>Filtrage par type de fichier</a:t>
            </a:r>
          </a:p>
          <a:p>
            <a:pPr>
              <a:spcBef>
                <a:spcPct val="0"/>
              </a:spcBef>
            </a:pPr>
            <a:r>
              <a:rPr lang="en-US" smtClean="0"/>
              <a:t>Recherche par géolocalisation (add slide)</a:t>
            </a:r>
          </a:p>
          <a:p>
            <a:pPr>
              <a:spcBef>
                <a:spcPct val="0"/>
              </a:spcBef>
            </a:pPr>
            <a:r>
              <a:rPr lang="en-US" smtClean="0"/>
              <a:t>Options de visualisation avancées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949E97-4992-4937-ABD9-F7912AFEB2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Recherche plein texte</a:t>
            </a:r>
          </a:p>
          <a:p>
            <a:pPr>
              <a:spcBef>
                <a:spcPct val="0"/>
              </a:spcBef>
            </a:pPr>
            <a:r>
              <a:rPr lang="en-US" smtClean="0"/>
              <a:t>Recherche par facettes</a:t>
            </a:r>
          </a:p>
          <a:p>
            <a:pPr>
              <a:spcBef>
                <a:spcPct val="0"/>
              </a:spcBef>
            </a:pPr>
            <a:r>
              <a:rPr lang="en-US" smtClean="0"/>
              <a:t>Filtrage par type de fichier</a:t>
            </a:r>
          </a:p>
          <a:p>
            <a:pPr>
              <a:spcBef>
                <a:spcPct val="0"/>
              </a:spcBef>
            </a:pPr>
            <a:r>
              <a:rPr lang="en-US" smtClean="0"/>
              <a:t>Recherche par géolocalisation (add slide)</a:t>
            </a:r>
          </a:p>
          <a:p>
            <a:pPr>
              <a:spcBef>
                <a:spcPct val="0"/>
              </a:spcBef>
            </a:pPr>
            <a:r>
              <a:rPr lang="en-US" smtClean="0"/>
              <a:t>Options de visualisation avancées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317A5C-2340-4616-94EB-3D7D69828C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08" y="2037805"/>
            <a:ext cx="7535092" cy="147215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108" y="3602038"/>
            <a:ext cx="7077892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A2CFE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C466-91A9-418F-A804-9332A7FE3F8F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DDE8-6CF0-478F-9403-F86BAA413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59A6-72A5-447C-A425-501F8D7145AF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104B-AFA5-4ADA-BC28-C75FC97C9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108" y="1825625"/>
            <a:ext cx="359174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87E8-C6B4-4DC8-A870-F051154F70E1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8D9A-8396-4B38-A9AD-D3C122687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07" y="196554"/>
            <a:ext cx="7593433" cy="10169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106" y="1681163"/>
            <a:ext cx="3575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106" y="2505075"/>
            <a:ext cx="357507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EDBD-5DD1-4671-A1B4-157E56090371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DB3B-4AB9-4F18-BA5D-740CB400E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0F36-1DE0-4957-BDB0-C1EDFEAEF16D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EA5A-1159-4F6E-AF68-2144CA688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DB5B-F508-4C45-BDFB-F068952187C7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5624-4F2D-4574-A219-3A58EA61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22338" y="200025"/>
            <a:ext cx="75930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2338" y="1825625"/>
            <a:ext cx="75930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338" y="6356350"/>
            <a:ext cx="1763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BBDC4-F229-441A-9552-430DD4D53DEC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61E7C-3709-4A84-A4D8-CCE185C3C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lu/" TargetMode="External"/><Relationship Id="rId2" Type="http://schemas.openxmlformats.org/officeDocument/2006/relationships/hyperlink" Target="http://wayback.bnl.l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archive.l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ayback.bnl.l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Webarchiválás Luxemburgban</a:t>
            </a: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endParaRPr lang="en-US" smtClean="0">
              <a:cs typeface="Arial" charset="0"/>
            </a:endParaRPr>
          </a:p>
          <a:p>
            <a:pPr algn="ctr"/>
            <a:r>
              <a:rPr lang="en-US" smtClean="0">
                <a:cs typeface="Arial" charset="0"/>
              </a:rPr>
              <a:t>László Tóth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Wayback machine – PyWb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1433513"/>
            <a:ext cx="909478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Wayback machine – PyWb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338" y="1758950"/>
            <a:ext cx="7593012" cy="499110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Viszont a PyWb (egyedül) még egy kortátozott rendszer: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u-HU" sz="2600" smtClean="0">
                <a:latin typeface="Arial" charset="0"/>
                <a:cs typeface="Arial" charset="0"/>
              </a:rPr>
              <a:t> </a:t>
            </a:r>
            <a:r>
              <a:rPr lang="en-US" sz="2600" smtClean="0">
                <a:latin typeface="Arial" charset="0"/>
                <a:cs typeface="Arial" charset="0"/>
              </a:rPr>
              <a:t>A felhasználóknak tudniuk kell a kereséshez szükséges </a:t>
            </a:r>
            <a:r>
              <a:rPr lang="en-US" sz="2600" b="1" smtClean="0">
                <a:latin typeface="Arial" charset="0"/>
                <a:cs typeface="Arial" charset="0"/>
              </a:rPr>
              <a:t>pontos</a:t>
            </a:r>
            <a:r>
              <a:rPr lang="en-US" sz="2600" smtClean="0">
                <a:latin typeface="Arial" charset="0"/>
                <a:cs typeface="Arial" charset="0"/>
              </a:rPr>
              <a:t> URL-t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u-HU" sz="2600" smtClean="0">
                <a:latin typeface="Arial" charset="0"/>
                <a:cs typeface="Arial" charset="0"/>
              </a:rPr>
              <a:t> </a:t>
            </a:r>
            <a:r>
              <a:rPr lang="en-US" sz="2600" smtClean="0">
                <a:latin typeface="Arial" charset="0"/>
                <a:cs typeface="Arial" charset="0"/>
              </a:rPr>
              <a:t>Nincsenek keresési lehetőségek (az URL-en kívül)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en-US" sz="2600" smtClean="0">
              <a:latin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Új keresőmotor projekt (SolrWayback):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u-HU" sz="2600" smtClean="0">
                <a:latin typeface="Arial" charset="0"/>
                <a:cs typeface="Arial" charset="0"/>
              </a:rPr>
              <a:t> </a:t>
            </a:r>
            <a:r>
              <a:rPr lang="en-US" sz="2600" smtClean="0">
                <a:latin typeface="Arial" charset="0"/>
                <a:cs typeface="Arial" charset="0"/>
              </a:rPr>
              <a:t>Plain-text search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u-HU" sz="2600" smtClean="0">
                <a:latin typeface="Arial" charset="0"/>
                <a:cs typeface="Arial" charset="0"/>
              </a:rPr>
              <a:t> </a:t>
            </a:r>
            <a:r>
              <a:rPr lang="en-US" sz="2600" smtClean="0">
                <a:latin typeface="Arial" charset="0"/>
                <a:cs typeface="Arial" charset="0"/>
              </a:rPr>
              <a:t>Faceted search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u-HU" sz="2600" smtClean="0">
                <a:latin typeface="Arial" charset="0"/>
                <a:cs typeface="Arial" charset="0"/>
              </a:rPr>
              <a:t> </a:t>
            </a:r>
            <a:r>
              <a:rPr lang="en-US" sz="2600" smtClean="0">
                <a:latin typeface="Arial" charset="0"/>
                <a:cs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SolrWayback project - 2024</a:t>
            </a: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5888" y="1554163"/>
            <a:ext cx="8870950" cy="50863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Más projektek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22338" y="2111375"/>
            <a:ext cx="7593012" cy="4351338"/>
          </a:xfrm>
        </p:spPr>
        <p:txBody>
          <a:bodyPr/>
          <a:lstStyle/>
          <a:p>
            <a:pPr marL="514350" indent="-514350">
              <a:buFont typeface="Georgia" pitchFamily="18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Egy új seed/collection management szoftver kifejlesztése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Harvest tervezés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Seed kategorizálás</a:t>
            </a:r>
          </a:p>
          <a:p>
            <a:pPr lvl="1"/>
            <a:endParaRPr lang="en-US" smtClean="0">
              <a:latin typeface="Arial" charset="0"/>
              <a:cs typeface="Arial" charset="0"/>
            </a:endParaRP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Automatikus QA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Jelenleg manuális QA létezik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Nagyon sok mindent kell kontrollálni</a:t>
            </a:r>
          </a:p>
          <a:p>
            <a:pPr lvl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Kérdések?</a:t>
            </a:r>
          </a:p>
        </p:txBody>
      </p:sp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endParaRPr lang="en-US" smtClean="0">
              <a:cs typeface="Arial" charset="0"/>
            </a:endParaRPr>
          </a:p>
          <a:p>
            <a:pPr algn="ctr"/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Webarchiválás Luxemburgban</a:t>
            </a:r>
          </a:p>
        </p:txBody>
      </p:sp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341313" y="1671638"/>
            <a:ext cx="8358187" cy="5581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smtClean="0">
                <a:latin typeface="Arial" charset="0"/>
                <a:cs typeface="Arial" charset="0"/>
              </a:rPr>
              <a:t> 3 harvest módszer:</a:t>
            </a:r>
          </a:p>
          <a:p>
            <a:pPr marL="0" indent="0">
              <a:buFont typeface="Arial" charset="0"/>
              <a:buNone/>
            </a:pPr>
            <a:endParaRPr lang="en-US" sz="3200" smtClean="0">
              <a:latin typeface="Arial" charset="0"/>
              <a:cs typeface="Arial" charset="0"/>
            </a:endParaRPr>
          </a:p>
          <a:p>
            <a:pPr marL="971550" lvl="1" indent="-514350">
              <a:buFont typeface="Georgia" pitchFamily="18" charset="0"/>
              <a:buAutoNum type="arabicPeriod"/>
            </a:pPr>
            <a:r>
              <a:rPr lang="en-US" sz="2800" smtClean="0">
                <a:latin typeface="Arial" charset="0"/>
                <a:cs typeface="Arial" charset="0"/>
              </a:rPr>
              <a:t>Domain harvest: .lu</a:t>
            </a:r>
          </a:p>
          <a:p>
            <a:pPr marL="971550" lvl="1" indent="-514350">
              <a:buFont typeface="Georgia" pitchFamily="18" charset="0"/>
              <a:buAutoNum type="arabicPeriod"/>
            </a:pPr>
            <a:r>
              <a:rPr lang="en-US" sz="2800" smtClean="0">
                <a:latin typeface="Arial" charset="0"/>
                <a:cs typeface="Arial" charset="0"/>
              </a:rPr>
              <a:t>Sp</a:t>
            </a:r>
            <a:r>
              <a:rPr lang="hu-HU" sz="2800" smtClean="0">
                <a:latin typeface="Arial" charset="0"/>
                <a:cs typeface="Arial" charset="0"/>
              </a:rPr>
              <a:t>e</a:t>
            </a:r>
            <a:r>
              <a:rPr lang="en-US" sz="2800" smtClean="0">
                <a:latin typeface="Arial" charset="0"/>
                <a:cs typeface="Arial" charset="0"/>
              </a:rPr>
              <a:t>ciális harvest</a:t>
            </a:r>
          </a:p>
          <a:p>
            <a:pPr marL="971550" lvl="1" indent="-514350">
              <a:buFont typeface="Georgia" pitchFamily="18" charset="0"/>
              <a:buAutoNum type="arabicPeriod"/>
            </a:pPr>
            <a:r>
              <a:rPr lang="en-US" sz="2800" smtClean="0">
                <a:latin typeface="Arial" charset="0"/>
                <a:cs typeface="Arial" charset="0"/>
              </a:rPr>
              <a:t>Tematikus harvest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Paywall mögötti harvest</a:t>
            </a:r>
          </a:p>
          <a:p>
            <a:pPr marL="971550" lvl="1" indent="-514350">
              <a:buFont typeface="Georgia" pitchFamily="18" charset="0"/>
              <a:buAutoNum type="arabicPeriod"/>
            </a:pPr>
            <a:endParaRPr lang="en-US" sz="2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Hogyan történik mindez?</a:t>
            </a:r>
          </a:p>
          <a:p>
            <a:pPr marL="971550" lvl="1" indent="-514350">
              <a:buFont typeface="Georgia" pitchFamily="18" charset="0"/>
              <a:buAutoNum type="arabicPeriod"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Webarchiválás Luxemburgban</a:t>
            </a:r>
          </a:p>
        </p:txBody>
      </p:sp>
      <p:sp>
        <p:nvSpPr>
          <p:cNvPr id="11266" name="Content Placeholder 5"/>
          <p:cNvSpPr>
            <a:spLocks noGrp="1"/>
          </p:cNvSpPr>
          <p:nvPr>
            <p:ph idx="1"/>
          </p:nvPr>
        </p:nvSpPr>
        <p:spPr>
          <a:xfrm>
            <a:off x="341313" y="1671638"/>
            <a:ext cx="8358187" cy="5581650"/>
          </a:xfrm>
        </p:spPr>
        <p:txBody>
          <a:bodyPr/>
          <a:lstStyle/>
          <a:p>
            <a:pPr marL="971550" lvl="1" indent="-514350">
              <a:buFont typeface="Georgia" pitchFamily="18" charset="0"/>
              <a:buAutoNum type="arabicPeriod"/>
            </a:pPr>
            <a:r>
              <a:rPr lang="en-US" sz="2800" smtClean="0">
                <a:latin typeface="Arial" charset="0"/>
                <a:cs typeface="Arial" charset="0"/>
              </a:rPr>
              <a:t>Domain harvest: .lu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Internet Archive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Négyszer évente</a:t>
            </a:r>
          </a:p>
          <a:p>
            <a:pPr lvl="2"/>
            <a:endParaRPr lang="en-US" sz="2400" smtClean="0">
              <a:latin typeface="Arial" charset="0"/>
              <a:cs typeface="Arial" charset="0"/>
            </a:endParaRPr>
          </a:p>
          <a:p>
            <a:pPr marL="971550" lvl="1" indent="-514350">
              <a:buFont typeface="Georgia" pitchFamily="18" charset="0"/>
              <a:buAutoNum type="arabicPeriod"/>
            </a:pPr>
            <a:r>
              <a:rPr lang="en-US" sz="2800" smtClean="0">
                <a:latin typeface="Arial" charset="0"/>
                <a:cs typeface="Arial" charset="0"/>
              </a:rPr>
              <a:t>Tematikus harvest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Archive-It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Igény szerint</a:t>
            </a:r>
          </a:p>
          <a:p>
            <a:pPr lvl="2"/>
            <a:endParaRPr lang="en-US" sz="2400" smtClean="0">
              <a:latin typeface="Arial" charset="0"/>
              <a:cs typeface="Arial" charset="0"/>
            </a:endParaRPr>
          </a:p>
          <a:p>
            <a:pPr marL="971550" lvl="1" indent="-514350">
              <a:buFont typeface="Georgia" pitchFamily="18" charset="0"/>
              <a:buAutoNum type="arabicPeriod"/>
            </a:pPr>
            <a:r>
              <a:rPr lang="en-US" sz="2800" smtClean="0">
                <a:latin typeface="Arial" charset="0"/>
                <a:cs typeface="Arial" charset="0"/>
              </a:rPr>
              <a:t>Paywall mögötti harvest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Naponta</a:t>
            </a:r>
          </a:p>
          <a:p>
            <a:pPr lvl="2"/>
            <a:r>
              <a:rPr lang="en-US" sz="2400" smtClean="0">
                <a:latin typeface="Arial" charset="0"/>
                <a:cs typeface="Arial" charset="0"/>
              </a:rPr>
              <a:t>Browsertrix Cloud/Crawler</a:t>
            </a:r>
          </a:p>
          <a:p>
            <a:pPr marL="971550" lvl="1" indent="-514350">
              <a:buFont typeface="Georgia" pitchFamily="18" charset="0"/>
              <a:buAutoNum type="arabicPeriod"/>
            </a:pPr>
            <a:endParaRPr lang="en-US" sz="2800" smtClean="0">
              <a:latin typeface="Arial" charset="0"/>
              <a:cs typeface="Arial" charset="0"/>
            </a:endParaRPr>
          </a:p>
          <a:p>
            <a:pPr marL="971550" lvl="1" indent="-514350">
              <a:buFont typeface="Georgia" pitchFamily="18" charset="0"/>
              <a:buAutoNum type="arabicPeriod"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Webarchiválás Luxemburgban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Paywall </a:t>
            </a:r>
            <a:r>
              <a:rPr lang="en-US" dirty="0" err="1"/>
              <a:t>mögötti</a:t>
            </a:r>
            <a:r>
              <a:rPr lang="en-US" dirty="0"/>
              <a:t> </a:t>
            </a:r>
            <a:r>
              <a:rPr lang="en-US" dirty="0" err="1"/>
              <a:t>hírlapok</a:t>
            </a:r>
            <a:r>
              <a:rPr lang="en-US" dirty="0"/>
              <a:t> </a:t>
            </a:r>
            <a:r>
              <a:rPr lang="en-US" dirty="0" err="1"/>
              <a:t>archiválása</a:t>
            </a:r>
            <a:r>
              <a:rPr lang="en-US" dirty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Minden nap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teljes</a:t>
            </a:r>
            <a:r>
              <a:rPr lang="en-US" dirty="0"/>
              <a:t> harvest (</a:t>
            </a:r>
            <a:r>
              <a:rPr lang="en-US" dirty="0" err="1"/>
              <a:t>Browsertrix</a:t>
            </a:r>
            <a:r>
              <a:rPr lang="en-US" dirty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Reporter, Journal, </a:t>
            </a:r>
            <a:r>
              <a:rPr lang="en-US" dirty="0" err="1"/>
              <a:t>Wort</a:t>
            </a:r>
            <a:r>
              <a:rPr lang="en-US" dirty="0"/>
              <a:t>+, Virgule, </a:t>
            </a:r>
            <a:r>
              <a:rPr lang="en-US" dirty="0" err="1"/>
              <a:t>Contacto</a:t>
            </a:r>
            <a:r>
              <a:rPr lang="en-US" dirty="0"/>
              <a:t>, 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Különleges</a:t>
            </a:r>
            <a:r>
              <a:rPr lang="en-US" dirty="0"/>
              <a:t> </a:t>
            </a:r>
            <a:r>
              <a:rPr lang="en-US" dirty="0" err="1"/>
              <a:t>esetek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Luxprivat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Woodee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Universitéit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Hozzáférés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Könyvtári számitógépekkel fel lehet keresni:</a:t>
            </a:r>
          </a:p>
          <a:p>
            <a:pPr lvl="1"/>
            <a:r>
              <a:rPr lang="en-US" smtClean="0">
                <a:latin typeface="Arial" charset="0"/>
                <a:cs typeface="Arial" charset="0"/>
                <a:hlinkClick r:id="rId2"/>
              </a:rPr>
              <a:t>http://wayback.bnl.lu</a:t>
            </a:r>
            <a:endParaRPr lang="en-US" smtClean="0">
              <a:latin typeface="Arial" charset="0"/>
              <a:cs typeface="Arial" charset="0"/>
            </a:endParaRP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OpenWayback (2023 Decemberig)</a:t>
            </a:r>
          </a:p>
          <a:p>
            <a:r>
              <a:rPr lang="en-US" smtClean="0">
                <a:latin typeface="Arial" charset="0"/>
                <a:cs typeface="Arial" charset="0"/>
              </a:rPr>
              <a:t>Internet Archive:</a:t>
            </a:r>
          </a:p>
          <a:p>
            <a:pPr lvl="1"/>
            <a:r>
              <a:rPr lang="en-US" smtClean="0">
                <a:latin typeface="Arial" charset="0"/>
                <a:cs typeface="Arial" charset="0"/>
                <a:hlinkClick r:id="rId3"/>
              </a:rPr>
              <a:t>https://web.archive.lu</a:t>
            </a:r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Dokumentáció:</a:t>
            </a:r>
          </a:p>
          <a:p>
            <a:pPr lvl="1"/>
            <a:r>
              <a:rPr lang="en-US" smtClean="0">
                <a:latin typeface="Arial" charset="0"/>
                <a:cs typeface="Arial" charset="0"/>
                <a:hlinkClick r:id="rId4"/>
              </a:rPr>
              <a:t>https://webarchive.lu</a:t>
            </a:r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Kutatási projectekhez külön hozzáférést tudunk adni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Wayback</a:t>
            </a:r>
            <a:r>
              <a:rPr lang="en-US" dirty="0"/>
              <a:t> machine - </a:t>
            </a:r>
            <a:r>
              <a:rPr lang="en-US" dirty="0" err="1"/>
              <a:t>OpenWayback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  <a:hlinkClick r:id="rId2"/>
              </a:rPr>
              <a:t>http://wayback.bnl.lu</a:t>
            </a: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1"/>
            <a:endParaRPr lang="en-US" sz="2800" smtClean="0">
              <a:latin typeface="Arial" charset="0"/>
              <a:cs typeface="Arial" charset="0"/>
            </a:endParaRPr>
          </a:p>
          <a:p>
            <a:pPr lvl="1"/>
            <a:r>
              <a:rPr lang="en-US" sz="2800" smtClean="0">
                <a:latin typeface="Arial" charset="0"/>
                <a:cs typeface="Arial" charset="0"/>
              </a:rPr>
              <a:t>W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2670175"/>
            <a:ext cx="850265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Wayback</a:t>
            </a:r>
            <a:r>
              <a:rPr lang="en-US" dirty="0"/>
              <a:t> machine - </a:t>
            </a:r>
            <a:r>
              <a:rPr lang="en-US" dirty="0" err="1"/>
              <a:t>OpenWayback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>
              <a:latin typeface="Arial" charset="0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1654175"/>
            <a:ext cx="78406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Wayback machine – PyWb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Új webarchívum-platform:</a:t>
            </a:r>
          </a:p>
          <a:p>
            <a:pPr marL="265113" indent="-265113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265113" indent="-265113"/>
            <a:r>
              <a:rPr lang="en-US" smtClean="0">
                <a:latin typeface="Arial" charset="0"/>
                <a:cs typeface="Arial" charset="0"/>
              </a:rPr>
              <a:t>2023 December 4-e</a:t>
            </a:r>
          </a:p>
          <a:p>
            <a:pPr marL="265113" indent="-265113"/>
            <a:r>
              <a:rPr lang="en-US" smtClean="0">
                <a:latin typeface="Arial" charset="0"/>
                <a:cs typeface="Arial" charset="0"/>
              </a:rPr>
              <a:t>Teljesen helyettesíti a jelenlegi OpenWayback rendszert</a:t>
            </a:r>
          </a:p>
          <a:p>
            <a:pPr marL="265113" indent="-265113"/>
            <a:r>
              <a:rPr lang="en-US" smtClean="0">
                <a:latin typeface="Arial" charset="0"/>
                <a:cs typeface="Arial" charset="0"/>
              </a:rPr>
              <a:t>WARC fájlok S3-Bucketben fekszenek</a:t>
            </a:r>
          </a:p>
          <a:p>
            <a:pPr marL="265113" indent="-265113"/>
            <a:r>
              <a:rPr lang="en-US" smtClean="0">
                <a:latin typeface="Arial" charset="0"/>
                <a:cs typeface="Arial" charset="0"/>
              </a:rPr>
              <a:t>Sokkal gyorsabb visszajátszás és hozzáférés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Wayback machine – PyWb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Új webarchívum-platform: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360 TB WARC fájl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4 új szerver. Szerverenként: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96 processzor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768 GB RAM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Szoftverek: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PyWb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OutbackCDX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L">
      <a:dk1>
        <a:srgbClr val="3A3939"/>
      </a:dk1>
      <a:lt1>
        <a:sysClr val="window" lastClr="FFFFFF"/>
      </a:lt1>
      <a:dk2>
        <a:srgbClr val="928F8F"/>
      </a:dk2>
      <a:lt2>
        <a:srgbClr val="E7E6E6"/>
      </a:lt2>
      <a:accent1>
        <a:srgbClr val="006DA1"/>
      </a:accent1>
      <a:accent2>
        <a:srgbClr val="8C6239"/>
      </a:accent2>
      <a:accent3>
        <a:srgbClr val="C9AD7D"/>
      </a:accent3>
      <a:accent4>
        <a:srgbClr val="AC3E33"/>
      </a:accent4>
      <a:accent5>
        <a:srgbClr val="87B700"/>
      </a:accent5>
      <a:accent6>
        <a:srgbClr val="3A3939"/>
      </a:accent6>
      <a:hlink>
        <a:srgbClr val="006DA1"/>
      </a:hlink>
      <a:folHlink>
        <a:srgbClr val="8C6239"/>
      </a:folHlink>
    </a:clrScheme>
    <a:fontScheme name="Bn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6" ma:contentTypeDescription="Új dokumentum létrehozása." ma:contentTypeScope="" ma:versionID="fec2d90f3b3905d3403fea3db6ce5e97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73cfe772cfe91f20cd7a2158b25dbaba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014468-3E95-4677-BC39-75CB64594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31D2F-D59D-44B3-9A69-F5F4CE817105}">
  <ds:schemaRefs>
    <ds:schemaRef ds:uri="http://schemas.microsoft.com/office/2006/metadata/properties"/>
    <ds:schemaRef ds:uri="http://schemas.microsoft.com/office/infopath/2007/PartnerControls"/>
    <ds:schemaRef ds:uri="a5ba430e-bca0-4211-b156-10f6297b6da3"/>
    <ds:schemaRef ds:uri="a1cf89ef-f0b4-455b-9f6b-70e19379c44a"/>
  </ds:schemaRefs>
</ds:datastoreItem>
</file>

<file path=customXml/itemProps3.xml><?xml version="1.0" encoding="utf-8"?>
<ds:datastoreItem xmlns:ds="http://schemas.openxmlformats.org/officeDocument/2006/customXml" ds:itemID="{AB5F6730-5CA6-4614-BFE8-1A742E607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249</Words>
  <Application>Microsoft Office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Georgia</vt:lpstr>
      <vt:lpstr>Calibri</vt:lpstr>
      <vt:lpstr>Office Theme</vt:lpstr>
      <vt:lpstr>Office Theme</vt:lpstr>
      <vt:lpstr>Webarchiválás Luxemburgban</vt:lpstr>
      <vt:lpstr>Webarchiválás Luxemburgban</vt:lpstr>
      <vt:lpstr>Webarchiválás Luxemburgban</vt:lpstr>
      <vt:lpstr>Webarchiválás Luxemburgban</vt:lpstr>
      <vt:lpstr>Hozzáférés</vt:lpstr>
      <vt:lpstr>Wayback machine - OpenWayback</vt:lpstr>
      <vt:lpstr>Wayback machine - OpenWayback</vt:lpstr>
      <vt:lpstr>Wayback machine – PyWb</vt:lpstr>
      <vt:lpstr>Wayback machine – PyWb</vt:lpstr>
      <vt:lpstr>Wayback machine – PyWb</vt:lpstr>
      <vt:lpstr>Wayback machine – PyWb</vt:lpstr>
      <vt:lpstr>SolrWayback project - 2024</vt:lpstr>
      <vt:lpstr>Más projektek</vt:lpstr>
      <vt:lpstr>Kérdések?</vt:lpstr>
    </vt:vector>
  </TitlesOfParts>
  <Company>CTIE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Muhlen</dc:creator>
  <cp:lastModifiedBy>DL</cp:lastModifiedBy>
  <cp:revision>288</cp:revision>
  <dcterms:created xsi:type="dcterms:W3CDTF">2022-06-09T12:21:25Z</dcterms:created>
  <dcterms:modified xsi:type="dcterms:W3CDTF">2023-11-30T10:20:58Z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