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8" r:id="rId5"/>
    <p:sldId id="262" r:id="rId6"/>
    <p:sldId id="276" r:id="rId7"/>
    <p:sldId id="281" r:id="rId8"/>
    <p:sldId id="272" r:id="rId9"/>
    <p:sldId id="280" r:id="rId10"/>
    <p:sldId id="266" r:id="rId11"/>
    <p:sldId id="294" r:id="rId12"/>
    <p:sldId id="295" r:id="rId13"/>
    <p:sldId id="290" r:id="rId14"/>
    <p:sldId id="291" r:id="rId15"/>
    <p:sldId id="277" r:id="rId16"/>
    <p:sldId id="288" r:id="rId17"/>
    <p:sldId id="284" r:id="rId18"/>
    <p:sldId id="289" r:id="rId19"/>
    <p:sldId id="270" r:id="rId20"/>
    <p:sldId id="274" r:id="rId21"/>
    <p:sldId id="267" r:id="rId22"/>
    <p:sldId id="275" r:id="rId23"/>
    <p:sldId id="287" r:id="rId24"/>
    <p:sldId id="269" r:id="rId25"/>
    <p:sldId id="300" r:id="rId26"/>
    <p:sldId id="292" r:id="rId27"/>
    <p:sldId id="296" r:id="rId28"/>
    <p:sldId id="298" r:id="rId29"/>
    <p:sldId id="299" r:id="rId30"/>
    <p:sldId id="301" r:id="rId31"/>
    <p:sldId id="293" r:id="rId32"/>
    <p:sldId id="297" r:id="rId33"/>
    <p:sldId id="283" r:id="rId34"/>
    <p:sldId id="278" r:id="rId35"/>
    <p:sldId id="285" r:id="rId36"/>
    <p:sldId id="303" r:id="rId37"/>
    <p:sldId id="302" r:id="rId38"/>
    <p:sldId id="304" r:id="rId39"/>
    <p:sldId id="264" r:id="rId4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4ED957-1C90-EE3B-1A13-1A59EB9B8B8F}" v="10" dt="2024-04-02T08:58:21.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2ED4C706-CD9D-4583-A935-22B39AB35A1E}" type="datetimeFigureOut">
              <a:rPr lang="hu-HU" smtClean="0"/>
              <a:t>2024. 04. 02.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62952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2ED4C706-CD9D-4583-A935-22B39AB35A1E}" type="datetimeFigureOut">
              <a:rPr lang="hu-HU" smtClean="0"/>
              <a:t>2024. 04. 02.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271611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2ED4C706-CD9D-4583-A935-22B39AB35A1E}" type="datetimeFigureOut">
              <a:rPr lang="hu-HU" smtClean="0"/>
              <a:t>2024. 04. 02.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89315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2ED4C706-CD9D-4583-A935-22B39AB35A1E}" type="datetimeFigureOut">
              <a:rPr lang="hu-HU" smtClean="0"/>
              <a:t>2024. 04. 02.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77456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2ED4C706-CD9D-4583-A935-22B39AB35A1E}" type="datetimeFigureOut">
              <a:rPr lang="hu-HU" smtClean="0"/>
              <a:t>2024. 04. 02.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3909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2ED4C706-CD9D-4583-A935-22B39AB35A1E}" type="datetimeFigureOut">
              <a:rPr lang="hu-HU" smtClean="0"/>
              <a:t>2024. 04. 02.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97105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2ED4C706-CD9D-4583-A935-22B39AB35A1E}" type="datetimeFigureOut">
              <a:rPr lang="hu-HU" smtClean="0"/>
              <a:t>2024. 04. 02.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56634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2ED4C706-CD9D-4583-A935-22B39AB35A1E}" type="datetimeFigureOut">
              <a:rPr lang="hu-HU" smtClean="0"/>
              <a:t>2024. 04. 02.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33249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2ED4C706-CD9D-4583-A935-22B39AB35A1E}" type="datetimeFigureOut">
              <a:rPr lang="hu-HU" smtClean="0"/>
              <a:t>2024. 04. 02.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94921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2ED4C706-CD9D-4583-A935-22B39AB35A1E}" type="datetimeFigureOut">
              <a:rPr lang="hu-HU" smtClean="0"/>
              <a:t>2024. 04. 02.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67473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2ED4C706-CD9D-4583-A935-22B39AB35A1E}" type="datetimeFigureOut">
              <a:rPr lang="hu-HU" smtClean="0"/>
              <a:t>2024. 04. 02.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15652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4C706-CD9D-4583-A935-22B39AB35A1E}" type="datetimeFigureOut">
              <a:rPr lang="hu-HU" smtClean="0"/>
              <a:t>2024. 04. 02.</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942F4-7C9B-445F-A07F-288174DF386B}" type="slidenum">
              <a:rPr lang="hu-HU" smtClean="0"/>
              <a:t>‹#›</a:t>
            </a:fld>
            <a:endParaRPr lang="hu-HU"/>
          </a:p>
        </p:txBody>
      </p:sp>
    </p:spTree>
    <p:extLst>
      <p:ext uri="{BB962C8B-B14F-4D97-AF65-F5344CB8AC3E}">
        <p14:creationId xmlns:p14="http://schemas.microsoft.com/office/powerpoint/2010/main" val="893035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7719BEB1-813C-4640-93C8-290269099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1"/>
            <a:ext cx="12192000" cy="6851149"/>
          </a:xfrm>
          <a:prstGeom prst="rect">
            <a:avLst/>
          </a:prstGeom>
        </p:spPr>
      </p:pic>
      <p:sp>
        <p:nvSpPr>
          <p:cNvPr id="5" name="Cím 1"/>
          <p:cNvSpPr txBox="1">
            <a:spLocks/>
          </p:cNvSpPr>
          <p:nvPr/>
        </p:nvSpPr>
        <p:spPr>
          <a:xfrm>
            <a:off x="1524000" y="1325167"/>
            <a:ext cx="9144000" cy="1880286"/>
          </a:xfrm>
          <a:prstGeom prst="rect">
            <a:avLst/>
          </a:prstGeom>
          <a:solidFill>
            <a:schemeClr val="bg1">
              <a:alpha val="70000"/>
            </a:schemeClr>
          </a:solidFill>
          <a:ln>
            <a:no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hu-HU" b="1"/>
          </a:p>
          <a:p>
            <a:pPr algn="ctr"/>
            <a:r>
              <a:rPr lang="hu-HU" b="1"/>
              <a:t>Képek és metaadataik gyűjteményezése scrapingtechnológiával közösségi képmegosztó oldalról</a:t>
            </a:r>
            <a:endParaRPr lang="en-US" sz="5400" b="1"/>
          </a:p>
          <a:p>
            <a:pPr algn="ctr"/>
            <a:endParaRPr lang="hu-HU" sz="3000">
              <a:solidFill>
                <a:schemeClr val="tx2">
                  <a:lumMod val="50000"/>
                </a:schemeClr>
              </a:solidFill>
            </a:endParaRPr>
          </a:p>
        </p:txBody>
      </p:sp>
      <p:sp>
        <p:nvSpPr>
          <p:cNvPr id="6" name="Alcím 2"/>
          <p:cNvSpPr txBox="1">
            <a:spLocks/>
          </p:cNvSpPr>
          <p:nvPr/>
        </p:nvSpPr>
        <p:spPr>
          <a:xfrm>
            <a:off x="1524000" y="3783035"/>
            <a:ext cx="9144000" cy="2449822"/>
          </a:xfrm>
          <a:prstGeom prst="rect">
            <a:avLst/>
          </a:prstGeom>
          <a:solidFill>
            <a:schemeClr val="bg1">
              <a:alpha val="70000"/>
            </a:schemeClr>
          </a:solidFill>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hu-HU" sz="6400" b="1"/>
          </a:p>
          <a:p>
            <a:pPr marL="0" indent="0" algn="ctr">
              <a:buNone/>
            </a:pPr>
            <a:r>
              <a:rPr lang="hu-HU" sz="6400" b="1"/>
              <a:t>Networkshop</a:t>
            </a:r>
            <a:endParaRPr lang="hu-HU" sz="6400"/>
          </a:p>
          <a:p>
            <a:pPr marL="0" indent="0" algn="ctr">
              <a:buNone/>
            </a:pPr>
            <a:r>
              <a:rPr lang="hu-HU" sz="6400" b="1"/>
              <a:t>2024. április 3–5., Eger</a:t>
            </a:r>
            <a:endParaRPr lang="hu-HU" sz="6400"/>
          </a:p>
          <a:p>
            <a:pPr marL="0" indent="0" algn="ctr">
              <a:buNone/>
            </a:pPr>
            <a:br>
              <a:rPr lang="hu-HU" sz="6400"/>
            </a:br>
            <a:r>
              <a:rPr lang="hu-HU" sz="6400"/>
              <a:t>Dr. Kalcsó Gyula</a:t>
            </a:r>
          </a:p>
          <a:p>
            <a:pPr marL="0" indent="0" algn="ctr">
              <a:buNone/>
            </a:pPr>
            <a:r>
              <a:rPr lang="hu-HU" sz="6400" b="1"/>
              <a:t>Országos Széchényi Könyvtár Digitális Bölcsészeti Központ</a:t>
            </a:r>
            <a:br>
              <a:rPr lang="hu-HU" sz="6400" b="1"/>
            </a:br>
            <a:r>
              <a:rPr lang="hu-HU" sz="6400" b="1"/>
              <a:t>Digitális Filológiai és Webarchiválási Osztály</a:t>
            </a:r>
            <a:endParaRPr lang="hu-HU" sz="6400"/>
          </a:p>
          <a:p>
            <a:pPr marL="0" indent="0" algn="ctr">
              <a:buNone/>
            </a:pPr>
            <a:endParaRPr lang="hu-HU" sz="6400"/>
          </a:p>
          <a:p>
            <a:pPr marL="0" indent="0" algn="ctr">
              <a:buNone/>
            </a:pPr>
            <a:endParaRPr lang="hu-HU">
              <a:solidFill>
                <a:schemeClr val="tx2">
                  <a:lumMod val="50000"/>
                </a:schemeClr>
              </a:solidFill>
              <a:latin typeface="+mj-lt"/>
            </a:endParaRPr>
          </a:p>
        </p:txBody>
      </p:sp>
    </p:spTree>
    <p:extLst>
      <p:ext uri="{BB962C8B-B14F-4D97-AF65-F5344CB8AC3E}">
        <p14:creationId xmlns:p14="http://schemas.microsoft.com/office/powerpoint/2010/main" val="265410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2B53DD5C-D2CA-406E-875E-6CB190746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025"/>
            <a:ext cx="12192000" cy="5949950"/>
          </a:xfrm>
          <a:prstGeom prst="rect">
            <a:avLst/>
          </a:prstGeom>
        </p:spPr>
      </p:pic>
    </p:spTree>
    <p:extLst>
      <p:ext uri="{BB962C8B-B14F-4D97-AF65-F5344CB8AC3E}">
        <p14:creationId xmlns:p14="http://schemas.microsoft.com/office/powerpoint/2010/main" val="1934205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6B80150-4300-49EA-B4A4-6E33E7691710}"/>
              </a:ext>
            </a:extLst>
          </p:cNvPr>
          <p:cNvPicPr>
            <a:picLocks noChangeAspect="1"/>
          </p:cNvPicPr>
          <p:nvPr/>
        </p:nvPicPr>
        <p:blipFill>
          <a:blip r:embed="rId2"/>
          <a:stretch>
            <a:fillRect/>
          </a:stretch>
        </p:blipFill>
        <p:spPr>
          <a:xfrm>
            <a:off x="0" y="503591"/>
            <a:ext cx="12192000" cy="5850817"/>
          </a:xfrm>
          <a:prstGeom prst="rect">
            <a:avLst/>
          </a:prstGeom>
        </p:spPr>
      </p:pic>
    </p:spTree>
    <p:extLst>
      <p:ext uri="{BB962C8B-B14F-4D97-AF65-F5344CB8AC3E}">
        <p14:creationId xmlns:p14="http://schemas.microsoft.com/office/powerpoint/2010/main" val="374126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ép 4">
            <a:extLst>
              <a:ext uri="{FF2B5EF4-FFF2-40B4-BE49-F238E27FC236}">
                <a16:creationId xmlns:a16="http://schemas.microsoft.com/office/drawing/2014/main" id="{A36A1E25-53D3-4B2F-A602-BDB14102C0B7}"/>
              </a:ext>
            </a:extLst>
          </p:cNvPr>
          <p:cNvPicPr>
            <a:picLocks noChangeAspect="1"/>
          </p:cNvPicPr>
          <p:nvPr/>
        </p:nvPicPr>
        <p:blipFill>
          <a:blip r:embed="rId4"/>
          <a:stretch>
            <a:fillRect/>
          </a:stretch>
        </p:blipFill>
        <p:spPr>
          <a:xfrm>
            <a:off x="944355" y="0"/>
            <a:ext cx="10303290" cy="6858000"/>
          </a:xfrm>
          <a:prstGeom prst="rect">
            <a:avLst/>
          </a:prstGeom>
        </p:spPr>
      </p:pic>
    </p:spTree>
    <p:extLst>
      <p:ext uri="{BB962C8B-B14F-4D97-AF65-F5344CB8AC3E}">
        <p14:creationId xmlns:p14="http://schemas.microsoft.com/office/powerpoint/2010/main" val="341425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A Digitális Képarchívum</a:t>
            </a:r>
            <a:br>
              <a:rPr lang="hu-HU" sz="3000">
                <a:solidFill>
                  <a:schemeClr val="tx2"/>
                </a:solidFill>
                <a:latin typeface="+mn-lt"/>
              </a:rPr>
            </a:br>
            <a:endParaRPr lang="hu-HU" sz="1800">
              <a:solidFill>
                <a:schemeClr val="tx2"/>
              </a:solidFill>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hu-HU"/>
              <a:t>A Digitális Képarchívum (DKA) az Országos Széchényi Könyvtár 2007-ben létrehozott nyilvános online szolgáltatása.</a:t>
            </a:r>
            <a:br>
              <a:rPr lang="hu-HU"/>
            </a:br>
            <a:endParaRPr lang="hu-HU"/>
          </a:p>
          <a:p>
            <a:pPr fontAlgn="base"/>
            <a:r>
              <a:rPr lang="hu-HU"/>
              <a:t>A DKA egy hibrid gyűjtemény, melyben vegyesen vannak digitalizált kisnyomtatványok, régi könyvek és újságok illusztrációi, illetve modern digitális fotók.</a:t>
            </a:r>
            <a:br>
              <a:rPr lang="hu-HU"/>
            </a:br>
            <a:endParaRPr lang="hu-HU" sz="2100"/>
          </a:p>
          <a:p>
            <a:pPr fontAlgn="base"/>
            <a:r>
              <a:rPr lang="hu-HU"/>
              <a:t>Utóbbiak olyan forrásokból származnak, mint például művészek honlapjai, a Wikipédia, vagy képmegosztó portálok.</a:t>
            </a:r>
            <a:br>
              <a:rPr lang="hu-HU"/>
            </a:br>
            <a:endParaRPr lang="hu-HU" sz="1900"/>
          </a:p>
          <a:p>
            <a:pPr fontAlgn="base"/>
            <a:r>
              <a:rPr lang="hu-HU"/>
              <a:t>A képek többféle felbontásban, részletes metaadatokkal ellátva böngészhetők.</a:t>
            </a:r>
            <a:br>
              <a:rPr lang="hu-HU"/>
            </a:br>
            <a:endParaRPr lang="hu-HU" sz="1900"/>
          </a:p>
        </p:txBody>
      </p:sp>
    </p:spTree>
    <p:extLst>
      <p:ext uri="{BB962C8B-B14F-4D97-AF65-F5344CB8AC3E}">
        <p14:creationId xmlns:p14="http://schemas.microsoft.com/office/powerpoint/2010/main" val="579734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A kozterkep.hu scrape-elése</a:t>
            </a:r>
            <a:br>
              <a:rPr lang="hu-HU" sz="3000">
                <a:latin typeface="+mn-lt"/>
              </a:rPr>
            </a:br>
            <a:endParaRPr lang="hu-HU" sz="1800">
              <a:solidFill>
                <a:schemeClr val="tx2"/>
              </a:solidFill>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hu-HU"/>
              <a:t>A kozterkep.hu közterek és közösségi terek művészi alkotásainak szubjektív bemutatására vállalkozó független és önkéntes munkára épülő webes közösség és adatbázis. Az oldalon jelenleg majd 43 ezer</a:t>
            </a:r>
            <a:r>
              <a:rPr lang="hu-HU" b="1"/>
              <a:t> </a:t>
            </a:r>
            <a:r>
              <a:rPr lang="hu-HU"/>
              <a:t>műlap (l. alább) található, közel félmillió fotón megörökítve.</a:t>
            </a:r>
            <a:br>
              <a:rPr lang="hu-HU"/>
            </a:br>
            <a:r>
              <a:rPr lang="en-US" sz="1900"/>
              <a:t> </a:t>
            </a:r>
            <a:endParaRPr lang="hu-HU"/>
          </a:p>
          <a:p>
            <a:pPr fontAlgn="base"/>
            <a:r>
              <a:rPr lang="hu-HU"/>
              <a:t>Egy-egy alkotás ún. műlapokon van leírva, amely metaadatokat és szöveges leírásokat tartalmaz. Az oldal remek forrása a Digitális Képarchívum bővítésének a scrape-elés segítségével. Azért szükséges a scrape-elés, mert csak bizonyos adatokat szeretnénk menteni, valamint folyamatosan szeretnénk az új tartalmakat is archiválni.</a:t>
            </a:r>
            <a:br>
              <a:rPr lang="hu-HU"/>
            </a:br>
            <a:endParaRPr lang="hu-HU" sz="1900" b="0" i="0">
              <a:effectLst/>
            </a:endParaRPr>
          </a:p>
        </p:txBody>
      </p:sp>
    </p:spTree>
    <p:extLst>
      <p:ext uri="{BB962C8B-B14F-4D97-AF65-F5344CB8AC3E}">
        <p14:creationId xmlns:p14="http://schemas.microsoft.com/office/powerpoint/2010/main" val="377685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7F13566-E068-4853-B173-33B72DE4F8BB}"/>
              </a:ext>
            </a:extLst>
          </p:cNvPr>
          <p:cNvPicPr>
            <a:picLocks noChangeAspect="1"/>
          </p:cNvPicPr>
          <p:nvPr/>
        </p:nvPicPr>
        <p:blipFill>
          <a:blip r:embed="rId2"/>
          <a:stretch>
            <a:fillRect/>
          </a:stretch>
        </p:blipFill>
        <p:spPr>
          <a:xfrm>
            <a:off x="0" y="374409"/>
            <a:ext cx="12192000" cy="6109181"/>
          </a:xfrm>
          <a:prstGeom prst="rect">
            <a:avLst/>
          </a:prstGeom>
        </p:spPr>
      </p:pic>
    </p:spTree>
    <p:extLst>
      <p:ext uri="{BB962C8B-B14F-4D97-AF65-F5344CB8AC3E}">
        <p14:creationId xmlns:p14="http://schemas.microsoft.com/office/powerpoint/2010/main" val="4199550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DE41E724-DDE9-495F-841C-2A189C4327A7}"/>
              </a:ext>
            </a:extLst>
          </p:cNvPr>
          <p:cNvPicPr>
            <a:picLocks noChangeAspect="1"/>
          </p:cNvPicPr>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492004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Jogi kérdések</a:t>
            </a:r>
          </a:p>
          <a:p>
            <a:pPr algn="ctr"/>
            <a:endParaRPr lang="hu-HU" sz="2000">
              <a:latin typeface="+mn-lt"/>
            </a:endParaRPr>
          </a:p>
        </p:txBody>
      </p:sp>
      <p:sp>
        <p:nvSpPr>
          <p:cNvPr id="6" name="Alcím 2"/>
          <p:cNvSpPr txBox="1">
            <a:spLocks/>
          </p:cNvSpPr>
          <p:nvPr/>
        </p:nvSpPr>
        <p:spPr>
          <a:xfrm>
            <a:off x="838200" y="1690688"/>
            <a:ext cx="4615249" cy="4669772"/>
          </a:xfrm>
          <a:prstGeom prst="rect">
            <a:avLst/>
          </a:prstGeom>
          <a:solidFill>
            <a:schemeClr val="bg1">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1400"/>
              <a:t>A scrape-elés esetében számos jogi és etikai kérdés merül fel.</a:t>
            </a:r>
            <a:br>
              <a:rPr lang="hu-HU" sz="1400"/>
            </a:br>
            <a:br>
              <a:rPr lang="hu-HU" sz="1400"/>
            </a:br>
            <a:r>
              <a:rPr lang="hu-HU" sz="1400"/>
              <a:t>(Krotov et</a:t>
            </a:r>
            <a:r>
              <a:rPr lang="en-US" sz="1400"/>
              <a:t> </a:t>
            </a:r>
            <a:r>
              <a:rPr lang="hu-HU" sz="1400"/>
              <a:t>al</a:t>
            </a:r>
            <a:r>
              <a:rPr lang="en-US" sz="1400"/>
              <a:t>., „Legality and Ethics of Web Scraping”, </a:t>
            </a:r>
            <a:r>
              <a:rPr lang="en-US" sz="1400" i="1"/>
              <a:t>Communications of the Association for Information Systems</a:t>
            </a:r>
            <a:r>
              <a:rPr lang="en-US" sz="1400"/>
              <a:t> 47 (2020): 539–63, https://doi.org/10.17705/1CAIS.04724.</a:t>
            </a:r>
            <a:r>
              <a:rPr lang="hu-HU" sz="1400"/>
              <a:t>)</a:t>
            </a:r>
          </a:p>
          <a:p>
            <a:r>
              <a:rPr lang="hu-HU" sz="1400"/>
              <a:t>Mely adatok esetében merül fel a (szerzői) jogvédettség kérdése?</a:t>
            </a:r>
            <a:br>
              <a:rPr lang="hu-HU" sz="1400"/>
            </a:br>
            <a:endParaRPr lang="hu-HU" sz="1200"/>
          </a:p>
          <a:p>
            <a:r>
              <a:rPr lang="hu-HU" sz="1400"/>
              <a:t>Mely adatok esetében merül fel az érzékenység kérdése? (GDPR)</a:t>
            </a:r>
            <a:br>
              <a:rPr lang="hu-HU" sz="1400"/>
            </a:br>
            <a:endParaRPr lang="hu-HU" sz="1600"/>
          </a:p>
          <a:p>
            <a:pPr marL="0" indent="0">
              <a:buNone/>
            </a:pPr>
            <a:endParaRPr lang="hu-HU" sz="1600"/>
          </a:p>
        </p:txBody>
      </p:sp>
      <p:pic>
        <p:nvPicPr>
          <p:cNvPr id="3" name="Kép 2">
            <a:extLst>
              <a:ext uri="{FF2B5EF4-FFF2-40B4-BE49-F238E27FC236}">
                <a16:creationId xmlns:a16="http://schemas.microsoft.com/office/drawing/2014/main" id="{2725F9B4-726D-40B8-A164-E1ADF38AF7AE}"/>
              </a:ext>
            </a:extLst>
          </p:cNvPr>
          <p:cNvPicPr>
            <a:picLocks noChangeAspect="1"/>
          </p:cNvPicPr>
          <p:nvPr/>
        </p:nvPicPr>
        <p:blipFill>
          <a:blip r:embed="rId3"/>
          <a:stretch>
            <a:fillRect/>
          </a:stretch>
        </p:blipFill>
        <p:spPr>
          <a:xfrm>
            <a:off x="5453450" y="1690688"/>
            <a:ext cx="5782962" cy="4669772"/>
          </a:xfrm>
          <a:prstGeom prst="rect">
            <a:avLst/>
          </a:prstGeom>
        </p:spPr>
      </p:pic>
      <p:pic>
        <p:nvPicPr>
          <p:cNvPr id="7" name="Kép 6">
            <a:extLst>
              <a:ext uri="{FF2B5EF4-FFF2-40B4-BE49-F238E27FC236}">
                <a16:creationId xmlns:a16="http://schemas.microsoft.com/office/drawing/2014/main" id="{1E838583-7EDB-4B8A-866D-E83AC99A3C32}"/>
              </a:ext>
            </a:extLst>
          </p:cNvPr>
          <p:cNvPicPr>
            <a:picLocks noChangeAspect="1"/>
          </p:cNvPicPr>
          <p:nvPr/>
        </p:nvPicPr>
        <p:blipFill>
          <a:blip r:embed="rId4"/>
          <a:stretch>
            <a:fillRect/>
          </a:stretch>
        </p:blipFill>
        <p:spPr>
          <a:xfrm>
            <a:off x="838200" y="4415481"/>
            <a:ext cx="4615249" cy="1944979"/>
          </a:xfrm>
          <a:prstGeom prst="rect">
            <a:avLst/>
          </a:prstGeom>
        </p:spPr>
      </p:pic>
    </p:spTree>
    <p:extLst>
      <p:ext uri="{BB962C8B-B14F-4D97-AF65-F5344CB8AC3E}">
        <p14:creationId xmlns:p14="http://schemas.microsoft.com/office/powerpoint/2010/main" val="2296608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1162E350-4E4C-4767-9557-02173D45C590}"/>
              </a:ext>
            </a:extLst>
          </p:cNvPr>
          <p:cNvPicPr>
            <a:picLocks noChangeAspect="1"/>
          </p:cNvPicPr>
          <p:nvPr/>
        </p:nvPicPr>
        <p:blipFill>
          <a:blip r:embed="rId4"/>
          <a:stretch>
            <a:fillRect/>
          </a:stretch>
        </p:blipFill>
        <p:spPr>
          <a:xfrm>
            <a:off x="18710" y="0"/>
            <a:ext cx="12154580" cy="6858000"/>
          </a:xfrm>
          <a:prstGeom prst="rect">
            <a:avLst/>
          </a:prstGeom>
        </p:spPr>
      </p:pic>
    </p:spTree>
    <p:extLst>
      <p:ext uri="{BB962C8B-B14F-4D97-AF65-F5344CB8AC3E}">
        <p14:creationId xmlns:p14="http://schemas.microsoft.com/office/powerpoint/2010/main" val="2492781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0DDBD7E3-66EA-45BD-84BC-5FB578DEFE9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3414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A scrape-elés fogalma, működése</a:t>
            </a:r>
          </a:p>
        </p:txBody>
      </p:sp>
      <p:sp>
        <p:nvSpPr>
          <p:cNvPr id="6" name="Alcím 2"/>
          <p:cNvSpPr txBox="1">
            <a:spLocks/>
          </p:cNvSpPr>
          <p:nvPr/>
        </p:nvSpPr>
        <p:spPr>
          <a:xfrm>
            <a:off x="838196" y="1690688"/>
            <a:ext cx="4730578" cy="4669772"/>
          </a:xfrm>
          <a:prstGeom prst="rect">
            <a:avLst/>
          </a:prstGeom>
          <a:solidFill>
            <a:schemeClr val="bg1">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1800"/>
              <a:t>A scrape-elés (web scraping; scraping = kaparás) adatok gyűjtését jelenti a webről.</a:t>
            </a:r>
            <a:br>
              <a:rPr lang="hu-HU" sz="1800"/>
            </a:br>
            <a:endParaRPr lang="hu-HU" sz="1800"/>
          </a:p>
          <a:p>
            <a:r>
              <a:rPr lang="hu-HU" sz="1800"/>
              <a:t>A scrape-elést olyan speciális célú crawler (a scrape-elés esetében gyakran ún. spider) végzi, amely letölti az weboldalakat, elemzi a tartalmukat, és meghatározott adatokat strukturált adathalmazként ment el.</a:t>
            </a:r>
            <a:br>
              <a:rPr lang="hu-HU" sz="1800"/>
            </a:br>
            <a:endParaRPr lang="hu-HU" sz="1800"/>
          </a:p>
          <a:p>
            <a:r>
              <a:rPr lang="hu-HU" sz="1800"/>
              <a:t>A strukturált adathalmaz sokféle lehet: az egyszerű CSV v. TSV-től a szabványos adatcsereformátumokon át (JSON, XML) az adatbázisba mentésig.</a:t>
            </a:r>
            <a:br>
              <a:rPr lang="hu-HU" sz="1800"/>
            </a:br>
            <a:br>
              <a:rPr lang="hu-HU" sz="1800"/>
            </a:br>
            <a:endParaRPr lang="hu-HU" sz="1800"/>
          </a:p>
        </p:txBody>
      </p:sp>
      <p:pic>
        <p:nvPicPr>
          <p:cNvPr id="8" name="Kép 7">
            <a:extLst>
              <a:ext uri="{FF2B5EF4-FFF2-40B4-BE49-F238E27FC236}">
                <a16:creationId xmlns:a16="http://schemas.microsoft.com/office/drawing/2014/main" id="{D8C60A93-1568-444A-8FC3-4B93D3ED5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226" y="1690688"/>
            <a:ext cx="4730578" cy="4754900"/>
          </a:xfrm>
          <a:prstGeom prst="rect">
            <a:avLst/>
          </a:prstGeom>
        </p:spPr>
      </p:pic>
      <p:sp>
        <p:nvSpPr>
          <p:cNvPr id="9" name="Szövegdoboz 8">
            <a:extLst>
              <a:ext uri="{FF2B5EF4-FFF2-40B4-BE49-F238E27FC236}">
                <a16:creationId xmlns:a16="http://schemas.microsoft.com/office/drawing/2014/main" id="{98A91BAC-A1C2-48D5-BDF4-F015D07AB6F4}"/>
              </a:ext>
            </a:extLst>
          </p:cNvPr>
          <p:cNvSpPr txBox="1"/>
          <p:nvPr/>
        </p:nvSpPr>
        <p:spPr>
          <a:xfrm>
            <a:off x="6557323" y="6492875"/>
            <a:ext cx="4862384" cy="246221"/>
          </a:xfrm>
          <a:prstGeom prst="rect">
            <a:avLst/>
          </a:prstGeom>
          <a:noFill/>
        </p:spPr>
        <p:txBody>
          <a:bodyPr wrap="square" rtlCol="0">
            <a:spAutoFit/>
          </a:bodyPr>
          <a:lstStyle/>
          <a:p>
            <a:pPr algn="ctr"/>
            <a:r>
              <a:rPr lang="hu-HU" sz="1000"/>
              <a:t>Forrás: https://scrape-it.cloud/blog/web-scraping-what-it-is-and-how-to-use-it</a:t>
            </a:r>
          </a:p>
        </p:txBody>
      </p:sp>
    </p:spTree>
    <p:extLst>
      <p:ext uri="{BB962C8B-B14F-4D97-AF65-F5344CB8AC3E}">
        <p14:creationId xmlns:p14="http://schemas.microsoft.com/office/powerpoint/2010/main" val="248567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A scrape-eléshez használt eszközök</a:t>
            </a:r>
          </a:p>
          <a:p>
            <a:pPr algn="ctr"/>
            <a:endParaRPr lang="hu-HU" sz="1800">
              <a:solidFill>
                <a:schemeClr val="tx2"/>
              </a:solidFill>
              <a:latin typeface="+mn-lt"/>
            </a:endParaRPr>
          </a:p>
        </p:txBody>
      </p:sp>
      <p:pic>
        <p:nvPicPr>
          <p:cNvPr id="7" name="Kép 6">
            <a:extLst>
              <a:ext uri="{FF2B5EF4-FFF2-40B4-BE49-F238E27FC236}">
                <a16:creationId xmlns:a16="http://schemas.microsoft.com/office/drawing/2014/main" id="{76A98E48-F66A-48B0-AE76-51D6F0B41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28925"/>
            <a:ext cx="3810000" cy="1200150"/>
          </a:xfrm>
          <a:prstGeom prst="rect">
            <a:avLst/>
          </a:prstGeom>
        </p:spPr>
      </p:pic>
      <p:pic>
        <p:nvPicPr>
          <p:cNvPr id="10" name="Kép 9">
            <a:extLst>
              <a:ext uri="{FF2B5EF4-FFF2-40B4-BE49-F238E27FC236}">
                <a16:creationId xmlns:a16="http://schemas.microsoft.com/office/drawing/2014/main" id="{9E10346F-3BB7-413E-8B08-5A798C500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604" y="2538026"/>
            <a:ext cx="5964196" cy="2982098"/>
          </a:xfrm>
          <a:prstGeom prst="rect">
            <a:avLst/>
          </a:prstGeom>
        </p:spPr>
      </p:pic>
    </p:spTree>
    <p:extLst>
      <p:ext uri="{BB962C8B-B14F-4D97-AF65-F5344CB8AC3E}">
        <p14:creationId xmlns:p14="http://schemas.microsoft.com/office/powerpoint/2010/main" val="322655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AD8CADC8-9813-4AD0-9C27-9CE025ACB7B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842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DE41E724-DDE9-495F-841C-2A189C4327A7}"/>
              </a:ext>
            </a:extLst>
          </p:cNvPr>
          <p:cNvPicPr>
            <a:picLocks noChangeAspect="1"/>
          </p:cNvPicPr>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89891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DE41E724-DDE9-495F-841C-2A189C4327A7}"/>
              </a:ext>
            </a:extLst>
          </p:cNvPr>
          <p:cNvPicPr>
            <a:picLocks noChangeAspect="1"/>
          </p:cNvPicPr>
          <p:nvPr/>
        </p:nvPicPr>
        <p:blipFill>
          <a:blip r:embed="rId4"/>
          <a:stretch>
            <a:fillRect/>
          </a:stretch>
        </p:blipFill>
        <p:spPr>
          <a:xfrm>
            <a:off x="1" y="0"/>
            <a:ext cx="12191999" cy="6858000"/>
          </a:xfrm>
          <a:prstGeom prst="rect">
            <a:avLst/>
          </a:prstGeom>
        </p:spPr>
      </p:pic>
      <p:sp>
        <p:nvSpPr>
          <p:cNvPr id="5" name="Téglalap 4">
            <a:extLst>
              <a:ext uri="{FF2B5EF4-FFF2-40B4-BE49-F238E27FC236}">
                <a16:creationId xmlns:a16="http://schemas.microsoft.com/office/drawing/2014/main" id="{1B06251B-0FE7-4DA9-B98C-C896554493E1}"/>
              </a:ext>
            </a:extLst>
          </p:cNvPr>
          <p:cNvSpPr/>
          <p:nvPr/>
        </p:nvSpPr>
        <p:spPr>
          <a:xfrm>
            <a:off x="634314" y="1112108"/>
            <a:ext cx="1919416" cy="370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a:extLst>
              <a:ext uri="{FF2B5EF4-FFF2-40B4-BE49-F238E27FC236}">
                <a16:creationId xmlns:a16="http://schemas.microsoft.com/office/drawing/2014/main" id="{F1B56EA0-A766-460B-B979-B90C8EE7265C}"/>
              </a:ext>
            </a:extLst>
          </p:cNvPr>
          <p:cNvSpPr/>
          <p:nvPr/>
        </p:nvSpPr>
        <p:spPr>
          <a:xfrm>
            <a:off x="3365157" y="1572805"/>
            <a:ext cx="2879124" cy="370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a:extLst>
              <a:ext uri="{FF2B5EF4-FFF2-40B4-BE49-F238E27FC236}">
                <a16:creationId xmlns:a16="http://schemas.microsoft.com/office/drawing/2014/main" id="{01D05877-F3EE-4FCA-9058-C82B72F56D33}"/>
              </a:ext>
            </a:extLst>
          </p:cNvPr>
          <p:cNvSpPr/>
          <p:nvPr/>
        </p:nvSpPr>
        <p:spPr>
          <a:xfrm>
            <a:off x="3365156" y="2055813"/>
            <a:ext cx="943233" cy="5802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Téglalap 5">
            <a:extLst>
              <a:ext uri="{FF2B5EF4-FFF2-40B4-BE49-F238E27FC236}">
                <a16:creationId xmlns:a16="http://schemas.microsoft.com/office/drawing/2014/main" id="{60D08C28-2BC7-4C9C-97A0-1300FC28A7E8}"/>
              </a:ext>
            </a:extLst>
          </p:cNvPr>
          <p:cNvSpPr/>
          <p:nvPr/>
        </p:nvSpPr>
        <p:spPr>
          <a:xfrm>
            <a:off x="6096000" y="2055813"/>
            <a:ext cx="1787613" cy="250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a:extLst>
              <a:ext uri="{FF2B5EF4-FFF2-40B4-BE49-F238E27FC236}">
                <a16:creationId xmlns:a16="http://schemas.microsoft.com/office/drawing/2014/main" id="{9CF6E1A4-98C1-4FD2-8580-96BFDEB236A8}"/>
              </a:ext>
            </a:extLst>
          </p:cNvPr>
          <p:cNvSpPr/>
          <p:nvPr/>
        </p:nvSpPr>
        <p:spPr>
          <a:xfrm>
            <a:off x="6096000" y="2345960"/>
            <a:ext cx="943233" cy="290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a:extLst>
              <a:ext uri="{FF2B5EF4-FFF2-40B4-BE49-F238E27FC236}">
                <a16:creationId xmlns:a16="http://schemas.microsoft.com/office/drawing/2014/main" id="{48E9594F-1FD2-46F3-9D01-A8ED016AE1B5}"/>
              </a:ext>
            </a:extLst>
          </p:cNvPr>
          <p:cNvSpPr/>
          <p:nvPr/>
        </p:nvSpPr>
        <p:spPr>
          <a:xfrm>
            <a:off x="3365156" y="2751438"/>
            <a:ext cx="5301049" cy="6775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a:extLst>
              <a:ext uri="{FF2B5EF4-FFF2-40B4-BE49-F238E27FC236}">
                <a16:creationId xmlns:a16="http://schemas.microsoft.com/office/drawing/2014/main" id="{FFF97CD2-FA3E-46E9-BFE1-EE9B8DCB501B}"/>
              </a:ext>
            </a:extLst>
          </p:cNvPr>
          <p:cNvSpPr/>
          <p:nvPr/>
        </p:nvSpPr>
        <p:spPr>
          <a:xfrm>
            <a:off x="3484605" y="3544330"/>
            <a:ext cx="5181600" cy="19008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Téglalap 17">
            <a:extLst>
              <a:ext uri="{FF2B5EF4-FFF2-40B4-BE49-F238E27FC236}">
                <a16:creationId xmlns:a16="http://schemas.microsoft.com/office/drawing/2014/main" id="{AE314657-F86A-46C5-BF53-016B4E91473F}"/>
              </a:ext>
            </a:extLst>
          </p:cNvPr>
          <p:cNvSpPr/>
          <p:nvPr/>
        </p:nvSpPr>
        <p:spPr>
          <a:xfrm>
            <a:off x="3484605" y="5511114"/>
            <a:ext cx="5181600" cy="1202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Téglalap 18">
            <a:extLst>
              <a:ext uri="{FF2B5EF4-FFF2-40B4-BE49-F238E27FC236}">
                <a16:creationId xmlns:a16="http://schemas.microsoft.com/office/drawing/2014/main" id="{89B8779C-09E7-4F3B-8356-E50BAAFC8264}"/>
              </a:ext>
            </a:extLst>
          </p:cNvPr>
          <p:cNvSpPr/>
          <p:nvPr/>
        </p:nvSpPr>
        <p:spPr>
          <a:xfrm>
            <a:off x="8855676" y="3995351"/>
            <a:ext cx="1293340" cy="197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Téglalap 19">
            <a:extLst>
              <a:ext uri="{FF2B5EF4-FFF2-40B4-BE49-F238E27FC236}">
                <a16:creationId xmlns:a16="http://schemas.microsoft.com/office/drawing/2014/main" id="{11A6D675-6A86-42FA-ADC9-9741CF640EEC}"/>
              </a:ext>
            </a:extLst>
          </p:cNvPr>
          <p:cNvSpPr/>
          <p:nvPr/>
        </p:nvSpPr>
        <p:spPr>
          <a:xfrm>
            <a:off x="8855675" y="4497859"/>
            <a:ext cx="1812325" cy="197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Téglalap 20">
            <a:extLst>
              <a:ext uri="{FF2B5EF4-FFF2-40B4-BE49-F238E27FC236}">
                <a16:creationId xmlns:a16="http://schemas.microsoft.com/office/drawing/2014/main" id="{CD46374A-EDEC-4329-9DB7-30054ECE498A}"/>
              </a:ext>
            </a:extLst>
          </p:cNvPr>
          <p:cNvSpPr/>
          <p:nvPr/>
        </p:nvSpPr>
        <p:spPr>
          <a:xfrm>
            <a:off x="8855674" y="2405449"/>
            <a:ext cx="2677299" cy="1210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Téglalap 22">
            <a:extLst>
              <a:ext uri="{FF2B5EF4-FFF2-40B4-BE49-F238E27FC236}">
                <a16:creationId xmlns:a16="http://schemas.microsoft.com/office/drawing/2014/main" id="{D90F7C61-81B1-4F61-92A3-48A33AAC25F4}"/>
              </a:ext>
            </a:extLst>
          </p:cNvPr>
          <p:cNvSpPr/>
          <p:nvPr/>
        </p:nvSpPr>
        <p:spPr>
          <a:xfrm>
            <a:off x="9176951" y="2117124"/>
            <a:ext cx="1202725" cy="228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1269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EFA18B23-70BB-42B2-B07C-0F3545EBDA48}"/>
              </a:ext>
            </a:extLst>
          </p:cNvPr>
          <p:cNvPicPr>
            <a:picLocks noChangeAspect="1"/>
          </p:cNvPicPr>
          <p:nvPr/>
        </p:nvPicPr>
        <p:blipFill>
          <a:blip r:embed="rId2"/>
          <a:stretch>
            <a:fillRect/>
          </a:stretch>
        </p:blipFill>
        <p:spPr>
          <a:xfrm>
            <a:off x="0" y="446257"/>
            <a:ext cx="12192000" cy="5965485"/>
          </a:xfrm>
          <a:prstGeom prst="rect">
            <a:avLst/>
          </a:prstGeom>
        </p:spPr>
      </p:pic>
    </p:spTree>
    <p:extLst>
      <p:ext uri="{BB962C8B-B14F-4D97-AF65-F5344CB8AC3E}">
        <p14:creationId xmlns:p14="http://schemas.microsoft.com/office/powerpoint/2010/main" val="227677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0DD6A1F3-E095-42F8-A2C8-1085A8229590}"/>
              </a:ext>
            </a:extLst>
          </p:cNvPr>
          <p:cNvPicPr>
            <a:picLocks noChangeAspect="1"/>
          </p:cNvPicPr>
          <p:nvPr/>
        </p:nvPicPr>
        <p:blipFill>
          <a:blip r:embed="rId2"/>
          <a:stretch>
            <a:fillRect/>
          </a:stretch>
        </p:blipFill>
        <p:spPr>
          <a:xfrm>
            <a:off x="1026516" y="0"/>
            <a:ext cx="10138968" cy="6858000"/>
          </a:xfrm>
          <a:prstGeom prst="rect">
            <a:avLst/>
          </a:prstGeom>
        </p:spPr>
      </p:pic>
    </p:spTree>
    <p:extLst>
      <p:ext uri="{BB962C8B-B14F-4D97-AF65-F5344CB8AC3E}">
        <p14:creationId xmlns:p14="http://schemas.microsoft.com/office/powerpoint/2010/main" val="2913632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171063B2-B070-44BD-804B-B3FB0EE64B3A}"/>
              </a:ext>
            </a:extLst>
          </p:cNvPr>
          <p:cNvPicPr>
            <a:picLocks noChangeAspect="1"/>
          </p:cNvPicPr>
          <p:nvPr/>
        </p:nvPicPr>
        <p:blipFill>
          <a:blip r:embed="rId2"/>
          <a:stretch>
            <a:fillRect/>
          </a:stretch>
        </p:blipFill>
        <p:spPr>
          <a:xfrm>
            <a:off x="1956036" y="0"/>
            <a:ext cx="8279927" cy="6858000"/>
          </a:xfrm>
          <a:prstGeom prst="rect">
            <a:avLst/>
          </a:prstGeom>
        </p:spPr>
      </p:pic>
    </p:spTree>
    <p:extLst>
      <p:ext uri="{BB962C8B-B14F-4D97-AF65-F5344CB8AC3E}">
        <p14:creationId xmlns:p14="http://schemas.microsoft.com/office/powerpoint/2010/main" val="249036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0DDBD7E3-66EA-45BD-84BC-5FB578DEFE9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056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0DDBD7E3-66EA-45BD-84BC-5FB578DEFE92}"/>
              </a:ext>
            </a:extLst>
          </p:cNvPr>
          <p:cNvPicPr>
            <a:picLocks noChangeAspect="1"/>
          </p:cNvPicPr>
          <p:nvPr/>
        </p:nvPicPr>
        <p:blipFill>
          <a:blip r:embed="rId4"/>
          <a:stretch>
            <a:fillRect/>
          </a:stretch>
        </p:blipFill>
        <p:spPr>
          <a:xfrm>
            <a:off x="0" y="0"/>
            <a:ext cx="12192000" cy="6858000"/>
          </a:xfrm>
          <a:prstGeom prst="rect">
            <a:avLst/>
          </a:prstGeom>
        </p:spPr>
      </p:pic>
      <p:sp>
        <p:nvSpPr>
          <p:cNvPr id="5" name="Téglalap 4">
            <a:extLst>
              <a:ext uri="{FF2B5EF4-FFF2-40B4-BE49-F238E27FC236}">
                <a16:creationId xmlns:a16="http://schemas.microsoft.com/office/drawing/2014/main" id="{0D4D1B72-831A-4CB3-83DA-9D8E58D9CFB6}"/>
              </a:ext>
            </a:extLst>
          </p:cNvPr>
          <p:cNvSpPr/>
          <p:nvPr/>
        </p:nvSpPr>
        <p:spPr>
          <a:xfrm>
            <a:off x="9003957" y="1210962"/>
            <a:ext cx="1935892" cy="197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Téglalap 5">
            <a:extLst>
              <a:ext uri="{FF2B5EF4-FFF2-40B4-BE49-F238E27FC236}">
                <a16:creationId xmlns:a16="http://schemas.microsoft.com/office/drawing/2014/main" id="{1FAA413E-1997-41EF-A921-AA0E5D7AAF0A}"/>
              </a:ext>
            </a:extLst>
          </p:cNvPr>
          <p:cNvSpPr/>
          <p:nvPr/>
        </p:nvSpPr>
        <p:spPr>
          <a:xfrm>
            <a:off x="9003957" y="1408670"/>
            <a:ext cx="1935892" cy="197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a:extLst>
              <a:ext uri="{FF2B5EF4-FFF2-40B4-BE49-F238E27FC236}">
                <a16:creationId xmlns:a16="http://schemas.microsoft.com/office/drawing/2014/main" id="{3043DCD9-3745-4364-90FA-78F9A7B2ECC6}"/>
              </a:ext>
            </a:extLst>
          </p:cNvPr>
          <p:cNvSpPr/>
          <p:nvPr/>
        </p:nvSpPr>
        <p:spPr>
          <a:xfrm>
            <a:off x="9003957" y="1606378"/>
            <a:ext cx="2051221" cy="197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a:extLst>
              <a:ext uri="{FF2B5EF4-FFF2-40B4-BE49-F238E27FC236}">
                <a16:creationId xmlns:a16="http://schemas.microsoft.com/office/drawing/2014/main" id="{B1DEF19A-0FDE-4986-BA1A-2229F7C0A90D}"/>
              </a:ext>
            </a:extLst>
          </p:cNvPr>
          <p:cNvSpPr/>
          <p:nvPr/>
        </p:nvSpPr>
        <p:spPr>
          <a:xfrm>
            <a:off x="9003957" y="2413686"/>
            <a:ext cx="2248929" cy="236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90179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98C020F4-D673-46CF-A682-31CDCBFBA5F0}"/>
              </a:ext>
            </a:extLst>
          </p:cNvPr>
          <p:cNvPicPr>
            <a:picLocks noChangeAspect="1"/>
          </p:cNvPicPr>
          <p:nvPr/>
        </p:nvPicPr>
        <p:blipFill>
          <a:blip r:embed="rId2"/>
          <a:stretch>
            <a:fillRect/>
          </a:stretch>
        </p:blipFill>
        <p:spPr>
          <a:xfrm>
            <a:off x="0" y="468449"/>
            <a:ext cx="12192000" cy="5921102"/>
          </a:xfrm>
          <a:prstGeom prst="rect">
            <a:avLst/>
          </a:prstGeom>
        </p:spPr>
      </p:pic>
    </p:spTree>
    <p:extLst>
      <p:ext uri="{BB962C8B-B14F-4D97-AF65-F5344CB8AC3E}">
        <p14:creationId xmlns:p14="http://schemas.microsoft.com/office/powerpoint/2010/main" val="414420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A scrape-elés módjai</a:t>
            </a:r>
          </a:p>
          <a:p>
            <a:pPr algn="ctr"/>
            <a:endParaRPr lang="hu-HU" sz="2000">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1800" b="1"/>
              <a:t>Böngészőkiegészítők</a:t>
            </a:r>
            <a:br>
              <a:rPr lang="hu-HU" sz="1800"/>
            </a:br>
            <a:r>
              <a:rPr lang="hu-HU" sz="1800"/>
              <a:t>Ezek a scraperek a böngészőbe telepíthető bővítmények. Előnyük, hogy könnyen használhatóak, közvetlenül a webböngészőbe integrálhatók, és jól használhatóak azok számára, akik kis mennyiségű adatot szeretnének gyűjteni. Működésüknek azonban vannak korlátai. Például a böngészőn túlmutató, összetettebb feladatok nem végezhetőek el a böngészőalapú scraperbővítményekkel.</a:t>
            </a:r>
            <a:br>
              <a:rPr lang="hu-HU" sz="1800"/>
            </a:br>
            <a:endParaRPr lang="hu-HU" sz="1800"/>
          </a:p>
          <a:p>
            <a:r>
              <a:rPr lang="hu-HU" sz="1800" b="1"/>
              <a:t>Telepíthető szoftverek</a:t>
            </a:r>
            <a:br>
              <a:rPr lang="hu-HU" sz="1800"/>
            </a:br>
            <a:r>
              <a:rPr lang="hu-HU" sz="1800"/>
              <a:t>A böngészőbővítményekkel ellentétben a telepített szoftverek számos további funkcióval rendelkeznek, mint például az IP-cím változtatása a hatékonyabb adatgyűjtés érdekében, információgyűjtés egyszerre több weboldalról, a böngészőtől elkülönítve a háttérben történő futás, az adatok különböző formátumokban történő megjelenítése, az adatbázisban való keresés, a scraping-munkamenetek ütemezése és sok más funkció.</a:t>
            </a:r>
            <a:br>
              <a:rPr lang="hu-HU" sz="1800"/>
            </a:br>
            <a:endParaRPr lang="hu-HU" sz="1800"/>
          </a:p>
          <a:p>
            <a:r>
              <a:rPr lang="hu-HU" sz="1800" b="1"/>
              <a:t>Web Scraping API</a:t>
            </a:r>
            <a:br>
              <a:rPr lang="hu-HU" sz="1800"/>
            </a:br>
            <a:r>
              <a:rPr lang="hu-HU" sz="1800"/>
              <a:t>A web scraping API egy olyan automatizált eszköz, amely lehetővé teszi a szoftver számára, hogy adatokat nyerjen ki weboldalakról, és azokat egy API-híváson keresztül egy másik szoftverbe integrálja. Az ilyen típusú eszközök gyakran tartalmaznak olyan fejlett technikákat, mint az IP-címek változtatása, JavaScript renderelés headless böngésző használatával a dinamikus tartalom mentéséhez.</a:t>
            </a:r>
            <a:br>
              <a:rPr lang="hu-HU" sz="1800"/>
            </a:br>
            <a:endParaRPr lang="hu-HU" sz="1800"/>
          </a:p>
        </p:txBody>
      </p:sp>
    </p:spTree>
    <p:extLst>
      <p:ext uri="{BB962C8B-B14F-4D97-AF65-F5344CB8AC3E}">
        <p14:creationId xmlns:p14="http://schemas.microsoft.com/office/powerpoint/2010/main" val="38658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Mit mentettünk?</a:t>
            </a:r>
            <a:br>
              <a:rPr lang="hu-HU" sz="3000">
                <a:solidFill>
                  <a:schemeClr val="tx2"/>
                </a:solidFill>
                <a:latin typeface="+mn-lt"/>
              </a:rPr>
            </a:br>
            <a:endParaRPr lang="hu-HU" sz="1800">
              <a:solidFill>
                <a:schemeClr val="tx2"/>
              </a:solidFill>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hu-HU"/>
              <a:t>Szerettük volna összegyűjteni az összes műlap számunkra érdekes metaadatát, valamint az összes fotót az oldalról.</a:t>
            </a:r>
            <a:br>
              <a:rPr lang="hu-HU"/>
            </a:br>
            <a:endParaRPr lang="hu-HU"/>
          </a:p>
          <a:p>
            <a:pPr fontAlgn="base"/>
            <a:r>
              <a:rPr lang="hu-HU"/>
              <a:t>Az egyik spider tehát a műlapok listájának minden elemét végigscrape-elte, és az általunk kiválasztott adatokat mentette. (Több mint 42 ezer soros JSON.)</a:t>
            </a:r>
            <a:br>
              <a:rPr lang="hu-HU"/>
            </a:br>
            <a:endParaRPr lang="hu-HU"/>
          </a:p>
          <a:p>
            <a:pPr fontAlgn="base"/>
            <a:r>
              <a:rPr lang="hu-HU"/>
              <a:t>Egy másik spider megnyitotta az összes műlap fotógalériáját, és elmentette a képeket, egy további spider pedig az ott feltüntetett metaadatok közül a legfontosabbakat. (Eredeti képformátumban több mint 475 ezer fotó, ugyanennyi soros JSON.)</a:t>
            </a:r>
            <a:br>
              <a:rPr lang="hu-HU"/>
            </a:br>
            <a:endParaRPr lang="hu-HU" sz="2100"/>
          </a:p>
          <a:p>
            <a:pPr fontAlgn="base"/>
            <a:r>
              <a:rPr lang="hu-HU"/>
              <a:t>Egy negyedik spider az alkotók adatlapjait mentette le. (Több mint 9 ezer soros JSON.)</a:t>
            </a:r>
            <a:br>
              <a:rPr lang="hu-HU"/>
            </a:br>
            <a:endParaRPr lang="hu-HU"/>
          </a:p>
          <a:p>
            <a:pPr fontAlgn="base"/>
            <a:r>
              <a:rPr lang="hu-HU"/>
              <a:t>Írunk további spidereket, amelyek rendszeresen (időzítetten) összegyűjtik az új tartalmakat.</a:t>
            </a:r>
            <a:br>
              <a:rPr lang="hu-HU"/>
            </a:br>
            <a:endParaRPr lang="hu-HU" sz="1800" b="0" i="0">
              <a:effectLst/>
            </a:endParaRPr>
          </a:p>
        </p:txBody>
      </p:sp>
    </p:spTree>
    <p:extLst>
      <p:ext uri="{BB962C8B-B14F-4D97-AF65-F5344CB8AC3E}">
        <p14:creationId xmlns:p14="http://schemas.microsoft.com/office/powerpoint/2010/main" val="2301002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9" name="Tartalom helye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831" y="1825625"/>
            <a:ext cx="6518338"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a:extLst>
              <a:ext uri="{FF2B5EF4-FFF2-40B4-BE49-F238E27FC236}">
                <a16:creationId xmlns:a16="http://schemas.microsoft.com/office/drawing/2014/main" id="{A0E86614-F1DB-48D8-85DF-7BE33FCE7D34}"/>
              </a:ext>
            </a:extLst>
          </p:cNvPr>
          <p:cNvPicPr>
            <a:picLocks noChangeAspect="1"/>
          </p:cNvPicPr>
          <p:nvPr/>
        </p:nvPicPr>
        <p:blipFill>
          <a:blip r:embed="rId4"/>
          <a:stretch>
            <a:fillRect/>
          </a:stretch>
        </p:blipFill>
        <p:spPr>
          <a:xfrm>
            <a:off x="0" y="1562100"/>
            <a:ext cx="12192000" cy="3733800"/>
          </a:xfrm>
          <a:prstGeom prst="rect">
            <a:avLst/>
          </a:prstGeom>
        </p:spPr>
      </p:pic>
    </p:spTree>
    <p:extLst>
      <p:ext uri="{BB962C8B-B14F-4D97-AF65-F5344CB8AC3E}">
        <p14:creationId xmlns:p14="http://schemas.microsoft.com/office/powerpoint/2010/main" val="273415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Mi történik a mentett tartalommal?</a:t>
            </a:r>
            <a:br>
              <a:rPr lang="hu-HU" sz="3000">
                <a:solidFill>
                  <a:schemeClr val="tx2"/>
                </a:solidFill>
                <a:latin typeface="+mn-lt"/>
              </a:rPr>
            </a:br>
            <a:endParaRPr lang="hu-HU" sz="1800">
              <a:solidFill>
                <a:schemeClr val="tx2"/>
              </a:solidFill>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hu-HU"/>
              <a:t>A mentett képek közül a szabad felhasználásúak (több mint 265 ezer) bekerülnek a DKA adatbázisába a megfelelő metaadatokkal együtt:</a:t>
            </a:r>
            <a:br>
              <a:rPr lang="hu-HU"/>
            </a:br>
            <a:endParaRPr lang="hu-HU"/>
          </a:p>
          <a:p>
            <a:pPr fontAlgn="base"/>
            <a:r>
              <a:rPr lang="hu-HU"/>
              <a:t>A JSON-fájlokban mentett adatok adattisztításon estek át.</a:t>
            </a:r>
            <a:br>
              <a:rPr lang="hu-HU"/>
            </a:br>
            <a:endParaRPr lang="hu-HU" sz="2300"/>
          </a:p>
          <a:p>
            <a:pPr fontAlgn="base"/>
            <a:r>
              <a:rPr lang="hu-HU"/>
              <a:t>Ezután megfeleltetéseket készítettünk a mentett adatok egy része és a DKA adatbázisa által igényelt adatformátumok és -értékek között.</a:t>
            </a:r>
            <a:br>
              <a:rPr lang="hu-HU"/>
            </a:br>
            <a:endParaRPr lang="hu-HU" sz="2300"/>
          </a:p>
          <a:p>
            <a:pPr fontAlgn="base"/>
            <a:r>
              <a:rPr lang="hu-HU"/>
              <a:t>Scriptek írják bele az adatokat a DKA adatbázisába.</a:t>
            </a:r>
            <a:br>
              <a:rPr lang="hu-HU"/>
            </a:br>
            <a:endParaRPr lang="hu-HU" sz="2300"/>
          </a:p>
          <a:p>
            <a:pPr fontAlgn="base"/>
            <a:r>
              <a:rPr lang="hu-HU"/>
              <a:t>A rekordokat később a DKA munkatársai kiegészítik a hiányzó adatokkal.</a:t>
            </a:r>
            <a:br>
              <a:rPr lang="hu-HU"/>
            </a:br>
            <a:endParaRPr lang="hu-HU" sz="2300"/>
          </a:p>
          <a:p>
            <a:pPr fontAlgn="base"/>
            <a:r>
              <a:rPr lang="hu-HU"/>
              <a:t>A nyilvánosan nem szolgáltatható képeket is elmentjük a digitális repozitóriumunkba.</a:t>
            </a:r>
            <a:br>
              <a:rPr lang="hu-HU"/>
            </a:br>
            <a:r>
              <a:rPr lang="hu-HU"/>
              <a:t> </a:t>
            </a:r>
            <a:endParaRPr lang="hu-HU" sz="1800" b="0" i="0">
              <a:effectLst/>
            </a:endParaRPr>
          </a:p>
        </p:txBody>
      </p:sp>
    </p:spTree>
    <p:extLst>
      <p:ext uri="{BB962C8B-B14F-4D97-AF65-F5344CB8AC3E}">
        <p14:creationId xmlns:p14="http://schemas.microsoft.com/office/powerpoint/2010/main" val="164187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567023CA-A89E-428D-A247-7A6D3F5E15A2}"/>
              </a:ext>
            </a:extLst>
          </p:cNvPr>
          <p:cNvPicPr>
            <a:picLocks noChangeAspect="1"/>
          </p:cNvPicPr>
          <p:nvPr/>
        </p:nvPicPr>
        <p:blipFill>
          <a:blip r:embed="rId2"/>
          <a:stretch>
            <a:fillRect/>
          </a:stretch>
        </p:blipFill>
        <p:spPr>
          <a:xfrm>
            <a:off x="0" y="929039"/>
            <a:ext cx="12192000" cy="4999921"/>
          </a:xfrm>
          <a:prstGeom prst="rect">
            <a:avLst/>
          </a:prstGeom>
        </p:spPr>
      </p:pic>
    </p:spTree>
    <p:extLst>
      <p:ext uri="{BB962C8B-B14F-4D97-AF65-F5344CB8AC3E}">
        <p14:creationId xmlns:p14="http://schemas.microsoft.com/office/powerpoint/2010/main" val="394417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BA24A064-F8E2-4AAE-9F2B-DC084CA62205}"/>
              </a:ext>
            </a:extLst>
          </p:cNvPr>
          <p:cNvPicPr>
            <a:picLocks noChangeAspect="1"/>
          </p:cNvPicPr>
          <p:nvPr/>
        </p:nvPicPr>
        <p:blipFill>
          <a:blip r:embed="rId2"/>
          <a:stretch>
            <a:fillRect/>
          </a:stretch>
        </p:blipFill>
        <p:spPr>
          <a:xfrm>
            <a:off x="0" y="3492843"/>
            <a:ext cx="12192000" cy="3365158"/>
          </a:xfrm>
          <a:prstGeom prst="rect">
            <a:avLst/>
          </a:prstGeom>
        </p:spPr>
      </p:pic>
      <p:pic>
        <p:nvPicPr>
          <p:cNvPr id="5" name="Kép 4">
            <a:extLst>
              <a:ext uri="{FF2B5EF4-FFF2-40B4-BE49-F238E27FC236}">
                <a16:creationId xmlns:a16="http://schemas.microsoft.com/office/drawing/2014/main" id="{074FFC15-BC69-4BED-80DF-F90509265EB5}"/>
              </a:ext>
            </a:extLst>
          </p:cNvPr>
          <p:cNvPicPr>
            <a:picLocks noChangeAspect="1"/>
          </p:cNvPicPr>
          <p:nvPr/>
        </p:nvPicPr>
        <p:blipFill>
          <a:blip r:embed="rId3"/>
          <a:stretch>
            <a:fillRect/>
          </a:stretch>
        </p:blipFill>
        <p:spPr>
          <a:xfrm>
            <a:off x="0" y="0"/>
            <a:ext cx="12192000" cy="3163329"/>
          </a:xfrm>
          <a:prstGeom prst="rect">
            <a:avLst/>
          </a:prstGeom>
        </p:spPr>
      </p:pic>
      <p:sp>
        <p:nvSpPr>
          <p:cNvPr id="6" name="Nyíl: lefelé mutató 5">
            <a:extLst>
              <a:ext uri="{FF2B5EF4-FFF2-40B4-BE49-F238E27FC236}">
                <a16:creationId xmlns:a16="http://schemas.microsoft.com/office/drawing/2014/main" id="{D096AD00-3B61-42E0-8C9B-21724B5EC69A}"/>
              </a:ext>
            </a:extLst>
          </p:cNvPr>
          <p:cNvSpPr/>
          <p:nvPr/>
        </p:nvSpPr>
        <p:spPr>
          <a:xfrm>
            <a:off x="5486400" y="271626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0825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17055A7-95D8-46B1-890A-7167B2FC355C}"/>
              </a:ext>
            </a:extLst>
          </p:cNvPr>
          <p:cNvPicPr>
            <a:picLocks noChangeAspect="1"/>
          </p:cNvPicPr>
          <p:nvPr/>
        </p:nvPicPr>
        <p:blipFill>
          <a:blip r:embed="rId2"/>
          <a:stretch>
            <a:fillRect/>
          </a:stretch>
        </p:blipFill>
        <p:spPr>
          <a:xfrm>
            <a:off x="1184678" y="0"/>
            <a:ext cx="4155010" cy="6858000"/>
          </a:xfrm>
          <a:prstGeom prst="rect">
            <a:avLst/>
          </a:prstGeom>
        </p:spPr>
      </p:pic>
      <p:pic>
        <p:nvPicPr>
          <p:cNvPr id="3" name="Kép 2">
            <a:extLst>
              <a:ext uri="{FF2B5EF4-FFF2-40B4-BE49-F238E27FC236}">
                <a16:creationId xmlns:a16="http://schemas.microsoft.com/office/drawing/2014/main" id="{8C56D36A-A704-49C2-AAB8-46183D07069F}"/>
              </a:ext>
            </a:extLst>
          </p:cNvPr>
          <p:cNvPicPr>
            <a:picLocks noChangeAspect="1"/>
          </p:cNvPicPr>
          <p:nvPr/>
        </p:nvPicPr>
        <p:blipFill>
          <a:blip r:embed="rId3"/>
          <a:stretch>
            <a:fillRect/>
          </a:stretch>
        </p:blipFill>
        <p:spPr>
          <a:xfrm>
            <a:off x="6236115" y="0"/>
            <a:ext cx="4991986" cy="6858000"/>
          </a:xfrm>
          <a:prstGeom prst="rect">
            <a:avLst/>
          </a:prstGeom>
        </p:spPr>
      </p:pic>
    </p:spTree>
    <p:extLst>
      <p:ext uri="{BB962C8B-B14F-4D97-AF65-F5344CB8AC3E}">
        <p14:creationId xmlns:p14="http://schemas.microsoft.com/office/powerpoint/2010/main" val="303347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artalom helye 10">
            <a:extLst>
              <a:ext uri="{FF2B5EF4-FFF2-40B4-BE49-F238E27FC236}">
                <a16:creationId xmlns:a16="http://schemas.microsoft.com/office/drawing/2014/main" id="{B24CAA87-05BD-4FCB-91C8-0F64FCDD0D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4190" cy="6858000"/>
          </a:xfrm>
        </p:spPr>
      </p:pic>
      <p:sp>
        <p:nvSpPr>
          <p:cNvPr id="6" name="Alcím 2"/>
          <p:cNvSpPr txBox="1">
            <a:spLocks/>
          </p:cNvSpPr>
          <p:nvPr/>
        </p:nvSpPr>
        <p:spPr>
          <a:xfrm>
            <a:off x="1524000" y="2671118"/>
            <a:ext cx="9144000" cy="1515764"/>
          </a:xfrm>
          <a:prstGeom prst="rect">
            <a:avLst/>
          </a:prstGeom>
          <a:solidFill>
            <a:schemeClr val="bg1">
              <a:alpha val="7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400"/>
              </a:spcBef>
              <a:buNone/>
            </a:pPr>
            <a:br>
              <a:rPr lang="hu-HU" sz="2400" b="1">
                <a:solidFill>
                  <a:schemeClr val="tx2"/>
                </a:solidFill>
                <a:latin typeface="+mj-lt"/>
              </a:rPr>
            </a:br>
            <a:r>
              <a:rPr lang="hu-HU" sz="2400" b="1">
                <a:solidFill>
                  <a:schemeClr val="tx2"/>
                </a:solidFill>
                <a:latin typeface="+mj-lt"/>
              </a:rPr>
              <a:t>Köszönöm a figyelmet munkatársaim nevében is!</a:t>
            </a:r>
          </a:p>
          <a:p>
            <a:pPr marL="0" indent="0" algn="ctr">
              <a:buNone/>
            </a:pPr>
            <a:r>
              <a:rPr lang="hu-HU" sz="2300">
                <a:solidFill>
                  <a:schemeClr val="tx2"/>
                </a:solidFill>
              </a:rPr>
              <a:t>Nagy Zsuzsanna, </a:t>
            </a:r>
            <a:r>
              <a:rPr lang="hu-HU" sz="2300" b="1">
                <a:solidFill>
                  <a:schemeClr val="tx2"/>
                </a:solidFill>
                <a:latin typeface="+mj-lt"/>
              </a:rPr>
              <a:t>Simon Jennifer, </a:t>
            </a:r>
            <a:r>
              <a:rPr lang="hu-HU" sz="2300">
                <a:solidFill>
                  <a:schemeClr val="tx2"/>
                </a:solidFill>
              </a:rPr>
              <a:t>Bukovics János,</a:t>
            </a:r>
            <a:r>
              <a:rPr lang="hu-HU" sz="2300" b="1">
                <a:solidFill>
                  <a:schemeClr val="tx2"/>
                </a:solidFill>
                <a:latin typeface="+mj-lt"/>
              </a:rPr>
              <a:t> Drótos László, Visky Ákos, Balla Attila, Seregély Ákos</a:t>
            </a:r>
          </a:p>
          <a:p>
            <a:pPr marL="0" indent="0" algn="ctr">
              <a:buNone/>
            </a:pPr>
            <a:r>
              <a:rPr lang="hu-HU" sz="2400" b="1">
                <a:solidFill>
                  <a:schemeClr val="tx2"/>
                </a:solidFill>
                <a:latin typeface="+mj-lt"/>
              </a:rPr>
              <a:t>webarchivum.oszk.hu</a:t>
            </a:r>
          </a:p>
          <a:p>
            <a:pPr marL="0" indent="0" algn="ctr">
              <a:buNone/>
            </a:pPr>
            <a:r>
              <a:rPr lang="hu-HU" sz="2400" b="1">
                <a:solidFill>
                  <a:schemeClr val="tx2"/>
                </a:solidFill>
                <a:latin typeface="+mj-lt"/>
              </a:rPr>
              <a:t>kalcso.gyula@oszk.hu, webarchivum@oszk.hu</a:t>
            </a:r>
          </a:p>
        </p:txBody>
      </p:sp>
    </p:spTree>
    <p:extLst>
      <p:ext uri="{BB962C8B-B14F-4D97-AF65-F5344CB8AC3E}">
        <p14:creationId xmlns:p14="http://schemas.microsoft.com/office/powerpoint/2010/main" val="90948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A scrape-elés módjai</a:t>
            </a:r>
          </a:p>
          <a:p>
            <a:pPr algn="ctr"/>
            <a:endParaRPr lang="hu-HU" sz="2000">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200" b="1"/>
              <a:t>Felhőalapú scraperek</a:t>
            </a:r>
            <a:br>
              <a:rPr lang="hu-HU" sz="2200"/>
            </a:br>
            <a:r>
              <a:rPr lang="hu-HU" sz="2200"/>
              <a:t>A felhőalapú scraperek olyan felhőalapú szolgáltatásokat használnak, mint az Amazon Web Services (AWS) vagy a Microsoft Azure, hogy automatizált szkripteket futtassanak, amelyek rendszeres időközönként adatokat gyűjtenek a webhelyekről anélkül, hogy a felhasználónak további kézi beavatkozásra lenne szüksége, eltekintve magának a scrapernek a beállításától. Ez a fajta megoldás skálázhatóságot kínál, mivel nincs korlátja annak, hogy egyszerre mennyi adat gyűjthető össze, továbbá kiküszöböli a hardverigényt, így a felhasználóknak nem kell aggódniuk amiatt, hogy a tárhelyük idővel megtelik az egy munkameneten/időszakon belül zajló túlzott használat/scrapingtevékenység miatt.</a:t>
            </a:r>
            <a:br>
              <a:rPr lang="hu-HU" sz="1800"/>
            </a:br>
            <a:endParaRPr lang="hu-HU" sz="1800"/>
          </a:p>
          <a:p>
            <a:r>
              <a:rPr lang="hu-HU" sz="2200" b="1"/>
              <a:t>Saját fejlesztésű scraperek</a:t>
            </a:r>
            <a:br>
              <a:rPr lang="hu-HU" sz="2200"/>
            </a:br>
            <a:r>
              <a:rPr lang="hu-HU" sz="2200"/>
              <a:t>A megfelelő ismeretekkel rendelkezők számára a saját, egyéni scraper készítése olyan programozási nyelvek használatával, mint a Python vagy a JavaScript, gyakran a leghatékonyabb megoldás. A saját készítésű scraperek egy kicsit több erőfeszítést igényelnek, de lehetővé teszik, hogy az eredményeket a felhasználó egyedi igényeihez igazítsa anélkül, hogy harmadik fél szolgáltatásaira támaszkodna. A házi készítésű scraperek létrehozásához használt népszerű Python-könyvtárak a Beautiful Soup, a Scrapy, a Selenium, az urllib.request és az lxml. JavaScript esetében ezek a Cheerio, Axios, Puppeteer, NightmareJS és Request-Promise. Ezek a könyvtárak megkönnyítik a kódírást azáltal, hogy a fejlesztők gyorsabban elemezhetik a HTML-dokumentumokat, mintha a kódot csak nyers formában írnák a semmiből.</a:t>
            </a:r>
            <a:br>
              <a:rPr lang="hu-HU" sz="1800"/>
            </a:br>
            <a:endParaRPr lang="hu-HU" sz="1800"/>
          </a:p>
        </p:txBody>
      </p:sp>
    </p:spTree>
    <p:extLst>
      <p:ext uri="{BB962C8B-B14F-4D97-AF65-F5344CB8AC3E}">
        <p14:creationId xmlns:p14="http://schemas.microsoft.com/office/powerpoint/2010/main" val="1922014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2" descr="https://lh7-us.googleusercontent.com/CawgUVuunaV9NGfIv-zB7fy8B0-DoUPuKN3XR2ZS3d7hVsw6_Qp_mLqV0ec9h7-W27GN1Qy97veiRx4_w3HORQM10rfpBnRbB8gqaVscrL8trHap_OvuH1UQAdrtyrKHZYji6MkUEU1Cn9byhbHxwA=s2048">
            <a:extLst>
              <a:ext uri="{FF2B5EF4-FFF2-40B4-BE49-F238E27FC236}">
                <a16:creationId xmlns:a16="http://schemas.microsoft.com/office/drawing/2014/main" id="{4D5BE2D2-6057-4EDD-8A98-C2E99B7B2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2" cy="6178378"/>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C3752D2F-B16C-4CE4-A00F-C2F98B4C6255}"/>
              </a:ext>
            </a:extLst>
          </p:cNvPr>
          <p:cNvSpPr txBox="1"/>
          <p:nvPr/>
        </p:nvSpPr>
        <p:spPr>
          <a:xfrm>
            <a:off x="74141" y="6308209"/>
            <a:ext cx="11994291" cy="369332"/>
          </a:xfrm>
          <a:prstGeom prst="rect">
            <a:avLst/>
          </a:prstGeom>
          <a:noFill/>
        </p:spPr>
        <p:txBody>
          <a:bodyPr wrap="square" rtlCol="0">
            <a:spAutoFit/>
          </a:bodyPr>
          <a:lstStyle/>
          <a:p>
            <a:pPr algn="ctr"/>
            <a:r>
              <a:rPr lang="hu-HU"/>
              <a:t>Forrás: https://soax.com/blog/web-crawling-vs-web-scraping-what-is-the-difference (Maria Kazarez)</a:t>
            </a:r>
          </a:p>
        </p:txBody>
      </p:sp>
    </p:spTree>
    <p:extLst>
      <p:ext uri="{BB962C8B-B14F-4D97-AF65-F5344CB8AC3E}">
        <p14:creationId xmlns:p14="http://schemas.microsoft.com/office/powerpoint/2010/main" val="82103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rPr>
              <a:t>A scrape-elés és a webarchiválás</a:t>
            </a:r>
            <a:endParaRPr lang="hu-HU" sz="3000"/>
          </a:p>
        </p:txBody>
      </p:sp>
      <p:sp>
        <p:nvSpPr>
          <p:cNvPr id="6" name="Alcím 2"/>
          <p:cNvSpPr txBox="1">
            <a:spLocks/>
          </p:cNvSpPr>
          <p:nvPr/>
        </p:nvSpPr>
        <p:spPr>
          <a:xfrm>
            <a:off x="838196" y="1690688"/>
            <a:ext cx="4961241" cy="4669772"/>
          </a:xfrm>
          <a:prstGeom prst="rect">
            <a:avLst/>
          </a:prstGeom>
          <a:solidFill>
            <a:schemeClr val="bg1">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u-HU" sz="1800" b="1"/>
              <a:t>Scrape-elés</a:t>
            </a:r>
          </a:p>
          <a:p>
            <a:pPr marL="0" indent="0">
              <a:buNone/>
            </a:pPr>
            <a:endParaRPr lang="hu-HU" sz="1800"/>
          </a:p>
          <a:p>
            <a:r>
              <a:rPr lang="hu-HU" sz="1800"/>
              <a:t>Célzottan gyűjt adatokat a webhelyekről</a:t>
            </a:r>
            <a:br>
              <a:rPr lang="hu-HU" sz="1800"/>
            </a:br>
            <a:endParaRPr lang="hu-HU" sz="1800"/>
          </a:p>
          <a:p>
            <a:r>
              <a:rPr lang="hu-HU" sz="1800"/>
              <a:t>Csak a menteni kívánt adatokat tartalmazó oldalakat járja be</a:t>
            </a:r>
            <a:br>
              <a:rPr lang="hu-HU" sz="1800"/>
            </a:br>
            <a:endParaRPr lang="hu-HU" sz="1800"/>
          </a:p>
          <a:p>
            <a:r>
              <a:rPr lang="hu-HU" sz="1800"/>
              <a:t>Tömeges és kisléptékű is lehet</a:t>
            </a:r>
            <a:br>
              <a:rPr lang="hu-HU" sz="1800"/>
            </a:br>
            <a:endParaRPr lang="hu-HU" sz="1800"/>
          </a:p>
          <a:p>
            <a:r>
              <a:rPr lang="hu-HU" sz="1800"/>
              <a:t>Legfeljebb adatdeduplikáció és/vagy -tisztítás történik</a:t>
            </a:r>
            <a:br>
              <a:rPr lang="hu-HU" sz="1800"/>
            </a:br>
            <a:endParaRPr lang="hu-HU" sz="1800"/>
          </a:p>
          <a:p>
            <a:r>
              <a:rPr lang="hu-HU" sz="1800"/>
              <a:t>Crawler és parser szükséges hozzá</a:t>
            </a:r>
            <a:br>
              <a:rPr lang="hu-HU" sz="1800"/>
            </a:br>
            <a:endParaRPr lang="hu-HU" sz="1800"/>
          </a:p>
          <a:p>
            <a:endParaRPr lang="hu-HU" sz="1800"/>
          </a:p>
          <a:p>
            <a:endParaRPr lang="hu-HU" sz="1800"/>
          </a:p>
          <a:p>
            <a:endParaRPr lang="hu-HU" sz="1800"/>
          </a:p>
          <a:p>
            <a:pPr marL="0" indent="0">
              <a:buNone/>
            </a:pPr>
            <a:endParaRPr lang="hu-HU" sz="1800"/>
          </a:p>
          <a:p>
            <a:pPr marL="0" indent="0">
              <a:buNone/>
            </a:pPr>
            <a:endParaRPr lang="hu-HU" sz="1800"/>
          </a:p>
        </p:txBody>
      </p:sp>
      <p:sp>
        <p:nvSpPr>
          <p:cNvPr id="7" name="Alcím 2">
            <a:extLst>
              <a:ext uri="{FF2B5EF4-FFF2-40B4-BE49-F238E27FC236}">
                <a16:creationId xmlns:a16="http://schemas.microsoft.com/office/drawing/2014/main" id="{AB2D142E-90F7-44B0-B0CF-97C33346109A}"/>
              </a:ext>
            </a:extLst>
          </p:cNvPr>
          <p:cNvSpPr txBox="1">
            <a:spLocks/>
          </p:cNvSpPr>
          <p:nvPr/>
        </p:nvSpPr>
        <p:spPr>
          <a:xfrm>
            <a:off x="6244281" y="1690688"/>
            <a:ext cx="5109522" cy="4669772"/>
          </a:xfrm>
          <a:prstGeom prst="rect">
            <a:avLst/>
          </a:prstGeom>
          <a:solidFill>
            <a:schemeClr val="bg1">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u-HU" sz="1800" b="1"/>
              <a:t>Webarchiválás</a:t>
            </a:r>
          </a:p>
          <a:p>
            <a:pPr marL="0" indent="0">
              <a:buNone/>
            </a:pPr>
            <a:endParaRPr lang="hu-HU" sz="1800"/>
          </a:p>
          <a:p>
            <a:r>
              <a:rPr lang="hu-HU" sz="1800"/>
              <a:t>Teljes weboldalakat v. webhelyeket ment</a:t>
            </a:r>
            <a:br>
              <a:rPr lang="hu-HU" sz="1800"/>
            </a:br>
            <a:endParaRPr lang="hu-HU" sz="1800"/>
          </a:p>
          <a:p>
            <a:r>
              <a:rPr lang="hu-HU" sz="1800"/>
              <a:t>Bejárja a teljes webhelyet a beállításoknak megfelelően</a:t>
            </a:r>
            <a:br>
              <a:rPr lang="hu-HU" sz="1800"/>
            </a:br>
            <a:endParaRPr lang="hu-HU" sz="1800"/>
          </a:p>
          <a:p>
            <a:r>
              <a:rPr lang="hu-HU" sz="1800"/>
              <a:t>Általában tömeges (nagyszámú seed URL-lel dolgozik)</a:t>
            </a:r>
            <a:br>
              <a:rPr lang="hu-HU" sz="1800"/>
            </a:br>
            <a:endParaRPr lang="hu-HU" sz="1800"/>
          </a:p>
          <a:p>
            <a:r>
              <a:rPr lang="hu-HU" sz="1800"/>
              <a:t>Általában tartalmi deduplikációval történik a mentés</a:t>
            </a:r>
            <a:br>
              <a:rPr lang="hu-HU" sz="1800"/>
            </a:br>
            <a:r>
              <a:rPr lang="en-US" sz="1800"/>
              <a:t> </a:t>
            </a:r>
            <a:endParaRPr lang="hu-HU" sz="1800"/>
          </a:p>
          <a:p>
            <a:r>
              <a:rPr lang="hu-HU" sz="1800"/>
              <a:t>Crawler szükséges hozzá</a:t>
            </a:r>
            <a:br>
              <a:rPr lang="hu-HU" sz="1800"/>
            </a:br>
            <a:endParaRPr lang="hu-HU" sz="1800"/>
          </a:p>
          <a:p>
            <a:pPr marL="0" indent="0">
              <a:buNone/>
            </a:pPr>
            <a:endParaRPr lang="hu-HU" sz="1800"/>
          </a:p>
          <a:p>
            <a:pPr marL="0" indent="0">
              <a:buNone/>
            </a:pPr>
            <a:endParaRPr lang="hu-HU" sz="1800"/>
          </a:p>
        </p:txBody>
      </p:sp>
    </p:spTree>
    <p:extLst>
      <p:ext uri="{BB962C8B-B14F-4D97-AF65-F5344CB8AC3E}">
        <p14:creationId xmlns:p14="http://schemas.microsoft.com/office/powerpoint/2010/main" val="187061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ím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000">
                <a:solidFill>
                  <a:schemeClr val="tx2"/>
                </a:solidFill>
                <a:latin typeface="+mn-lt"/>
              </a:rPr>
              <a:t>Hol a helye a scrape-elésnek a webarchiválásban?</a:t>
            </a:r>
            <a:br>
              <a:rPr lang="hu-HU" sz="3000">
                <a:solidFill>
                  <a:schemeClr val="tx2"/>
                </a:solidFill>
                <a:latin typeface="+mn-lt"/>
              </a:rPr>
            </a:br>
            <a:endParaRPr lang="hu-HU" sz="1800">
              <a:solidFill>
                <a:schemeClr val="tx2"/>
              </a:solidFill>
              <a:latin typeface="+mn-lt"/>
            </a:endParaRPr>
          </a:p>
          <a:p>
            <a:pPr algn="ctr"/>
            <a:endParaRPr lang="hu-HU" sz="1800">
              <a:solidFill>
                <a:schemeClr val="tx2"/>
              </a:solidFill>
              <a:latin typeface="+mn-lt"/>
            </a:endParaRPr>
          </a:p>
        </p:txBody>
      </p:sp>
      <p:sp>
        <p:nvSpPr>
          <p:cNvPr id="6" name="Alcím 2"/>
          <p:cNvSpPr txBox="1">
            <a:spLocks/>
          </p:cNvSpPr>
          <p:nvPr/>
        </p:nvSpPr>
        <p:spPr>
          <a:xfrm>
            <a:off x="838200" y="1690688"/>
            <a:ext cx="10515600" cy="4669772"/>
          </a:xfrm>
          <a:prstGeom prst="rect">
            <a:avLst/>
          </a:prstGeom>
          <a:solidFill>
            <a:schemeClr val="bg1">
              <a:alpha val="7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hu-HU"/>
              <a:t>Az OSZK 2017-ben kezdett el webarchiválással foglalkozni, ami elsősorban tömeges webaratást jelent a Heritrix szoftverrel. A magyar webtér és a tematikusan válogatott részgyűjtemények aratása mellett kisebb mennyiségben, de minél jobb minőségre törekedve mentünk egyedi webhelyeket, webhelyrészeket, vagy akár egyedi weboldalakat és egyéb fájlokat is, például fontosabb országos vagy nemzetközi eseményekhez kapcsolódva. Ezeknél böngészőn keresztül archiváló eszközöket is használunk, hogy minél jobb minőségben meg tudjuk őrizni tartalom mellett a külalakot és amennyire lehetséges, a funkcionalitást is. </a:t>
            </a:r>
            <a:br>
              <a:rPr lang="hu-HU"/>
            </a:br>
            <a:endParaRPr lang="hu-HU" sz="2100"/>
          </a:p>
          <a:p>
            <a:pPr fontAlgn="base"/>
            <a:r>
              <a:rPr lang="hu-HU"/>
              <a:t>Ugyanakkor vannak olyan esetek, amikor nem lehet vagy nem szükséges az eredeti felületet archiválni és megjeleníteni, hanem elegendő csak a releváns tartalmat és bizonyos metaadatokat begyűjteni ún. web scraping módszerrel. Ilyen feladat lehet például a webarchívum podkasztállományának bővítése, cikkek begyűjtése szövegkorpuszok építéséhez, vagy a Digitális Képarchívum gyarapítása szabadon felhasználható digitális fotókkal. </a:t>
            </a:r>
            <a:br>
              <a:rPr lang="hu-HU"/>
            </a:br>
            <a:endParaRPr lang="hu-HU" sz="2300"/>
          </a:p>
          <a:p>
            <a:pPr fontAlgn="base"/>
            <a:endParaRPr lang="hu-HU" sz="1800" b="0" i="0">
              <a:effectLst/>
            </a:endParaRPr>
          </a:p>
        </p:txBody>
      </p:sp>
    </p:spTree>
    <p:extLst>
      <p:ext uri="{BB962C8B-B14F-4D97-AF65-F5344CB8AC3E}">
        <p14:creationId xmlns:p14="http://schemas.microsoft.com/office/powerpoint/2010/main" val="3473587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D156DAB1-8273-4E51-8B70-CC1389727324}"/>
              </a:ext>
            </a:extLst>
          </p:cNvPr>
          <p:cNvPicPr>
            <a:picLocks noChangeAspect="1"/>
          </p:cNvPicPr>
          <p:nvPr/>
        </p:nvPicPr>
        <p:blipFill>
          <a:blip r:embed="rId2"/>
          <a:stretch>
            <a:fillRect/>
          </a:stretch>
        </p:blipFill>
        <p:spPr>
          <a:xfrm>
            <a:off x="0" y="775372"/>
            <a:ext cx="12192000" cy="5307256"/>
          </a:xfrm>
          <a:prstGeom prst="rect">
            <a:avLst/>
          </a:prstGeom>
        </p:spPr>
      </p:pic>
    </p:spTree>
    <p:extLst>
      <p:ext uri="{BB962C8B-B14F-4D97-AF65-F5344CB8AC3E}">
        <p14:creationId xmlns:p14="http://schemas.microsoft.com/office/powerpoint/2010/main" val="122546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CD45DBBF-035C-4628-9A1B-5A8E4BC10033}"/>
              </a:ext>
            </a:extLst>
          </p:cNvPr>
          <p:cNvPicPr>
            <a:picLocks noChangeAspect="1"/>
          </p:cNvPicPr>
          <p:nvPr/>
        </p:nvPicPr>
        <p:blipFill>
          <a:blip r:embed="rId2"/>
          <a:stretch>
            <a:fillRect/>
          </a:stretch>
        </p:blipFill>
        <p:spPr>
          <a:xfrm>
            <a:off x="308642" y="0"/>
            <a:ext cx="11574715" cy="6858000"/>
          </a:xfrm>
          <a:prstGeom prst="rect">
            <a:avLst/>
          </a:prstGeom>
        </p:spPr>
      </p:pic>
    </p:spTree>
    <p:extLst>
      <p:ext uri="{BB962C8B-B14F-4D97-AF65-F5344CB8AC3E}">
        <p14:creationId xmlns:p14="http://schemas.microsoft.com/office/powerpoint/2010/main" val="150237866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um" ma:contentTypeID="0x0101006ECBEBA42F1CBD48A34C85AF35FA8616" ma:contentTypeVersion="17" ma:contentTypeDescription="Új dokumentum létrehozása." ma:contentTypeScope="" ma:versionID="f32f476c7b75e04a9a030095411b1174">
  <xsd:schema xmlns:xsd="http://www.w3.org/2001/XMLSchema" xmlns:xs="http://www.w3.org/2001/XMLSchema" xmlns:p="http://schemas.microsoft.com/office/2006/metadata/properties" xmlns:ns2="a5ba430e-bca0-4211-b156-10f6297b6da3" xmlns:ns3="a1cf89ef-f0b4-455b-9f6b-70e19379c44a" targetNamespace="http://schemas.microsoft.com/office/2006/metadata/properties" ma:root="true" ma:fieldsID="265367b04d86ded6a9607f10f5d92260" ns2:_="" ns3:_="">
    <xsd:import namespace="a5ba430e-bca0-4211-b156-10f6297b6da3"/>
    <xsd:import namespace="a1cf89ef-f0b4-455b-9f6b-70e19379c4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a430e-bca0-4211-b156-10f6297b6d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Képcímkék" ma:readOnly="false" ma:fieldId="{5cf76f15-5ced-4ddc-b409-7134ff3c332f}" ma:taxonomyMulti="true" ma:sspId="59951ad8-fa53-4395-b2e0-9b93736b1c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cf89ef-f0b4-455b-9f6b-70e19379c44a"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22" nillable="true" ma:displayName="Taxonomy Catch All Column" ma:hidden="true" ma:list="{fb1f1dec-07a9-4b7a-b497-5b7eae386f1e}" ma:internalName="TaxCatchAll" ma:showField="CatchAllData" ma:web="a1cf89ef-f0b4-455b-9f6b-70e19379c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ba430e-bca0-4211-b156-10f6297b6da3">
      <Terms xmlns="http://schemas.microsoft.com/office/infopath/2007/PartnerControls"/>
    </lcf76f155ced4ddcb4097134ff3c332f>
    <TaxCatchAll xmlns="a1cf89ef-f0b4-455b-9f6b-70e19379c44a" xsi:nil="true"/>
    <SharedWithUsers xmlns="a1cf89ef-f0b4-455b-9f6b-70e19379c44a">
      <UserInfo>
        <DisplayName>Drótos László</DisplayName>
        <AccountId>12</AccountId>
        <AccountType/>
      </UserInfo>
      <UserInfo>
        <DisplayName>Visky Ákos László</DisplayName>
        <AccountId>10</AccountId>
        <AccountType/>
      </UserInfo>
    </SharedWithUsers>
  </documentManagement>
</p:properties>
</file>

<file path=customXml/itemProps1.xml><?xml version="1.0" encoding="utf-8"?>
<ds:datastoreItem xmlns:ds="http://schemas.openxmlformats.org/officeDocument/2006/customXml" ds:itemID="{57EC6D0C-E360-47DF-9804-90B13231E59B}">
  <ds:schemaRefs>
    <ds:schemaRef ds:uri="http://schemas.microsoft.com/sharepoint/v3/contenttype/forms"/>
  </ds:schemaRefs>
</ds:datastoreItem>
</file>

<file path=customXml/itemProps2.xml><?xml version="1.0" encoding="utf-8"?>
<ds:datastoreItem xmlns:ds="http://schemas.openxmlformats.org/officeDocument/2006/customXml" ds:itemID="{DDE618AB-54BB-4BDD-A027-BFDC9931DD8A}">
  <ds:schemaRefs>
    <ds:schemaRef ds:uri="a1cf89ef-f0b4-455b-9f6b-70e19379c44a"/>
    <ds:schemaRef ds:uri="a5ba430e-bca0-4211-b156-10f6297b6d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3EAF31-5C58-49E6-9613-790C083D8942}">
  <ds:schemaRefs>
    <ds:schemaRef ds:uri="a1cf89ef-f0b4-455b-9f6b-70e19379c44a"/>
    <ds:schemaRef ds:uri="a5ba430e-bca0-4211-b156-10f6297b6d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Szélesvásznú</PresentationFormat>
  <Slides>36</Slides>
  <Notes>0</Notes>
  <HiddenSlides>0</HiddenSlides>
  <ScaleCrop>false</ScaleCrop>
  <HeadingPairs>
    <vt:vector size="4" baseType="variant">
      <vt:variant>
        <vt:lpstr>Téma</vt:lpstr>
      </vt:variant>
      <vt:variant>
        <vt:i4>1</vt:i4>
      </vt:variant>
      <vt:variant>
        <vt:lpstr>Diacímek</vt:lpstr>
      </vt:variant>
      <vt:variant>
        <vt:i4>36</vt:i4>
      </vt:variant>
    </vt:vector>
  </HeadingPairs>
  <TitlesOfParts>
    <vt:vector size="37" baseType="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user</dc:creator>
  <cp:revision>2</cp:revision>
  <dcterms:created xsi:type="dcterms:W3CDTF">2021-04-22T08:34:32Z</dcterms:created>
  <dcterms:modified xsi:type="dcterms:W3CDTF">2024-04-02T11:01:15Z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0x0101006ECBEBA42F1CBD48A34C85AF35FA8616</vt:lpwstr>
  </property>
  <property fmtid="{D5CDD505-2E9C-101B-9397-08002B2CF9AE}" pid="3" name="MediaServiceImageTags">
    <vt:lpwstr/>
  </property>
</Properties>
</file>