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cd75742734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2cd7574273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d75742734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2cd7574273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cd75742734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2cd7574273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d75742734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2cd757427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d75742734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g2cd7574273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cd75742734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cd75742734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d75742734_0_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2cd75742734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d75742734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cd75742734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d75742734_0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2cd75742734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d75742734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cd75742734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3a62bf25b5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3a62bf25b5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hu">
                <a:solidFill>
                  <a:schemeClr val="dk1"/>
                </a:solidFill>
                <a:latin typeface="Calibri"/>
                <a:ea typeface="Calibri"/>
                <a:cs typeface="Calibri"/>
                <a:sym typeface="Calibri"/>
              </a:rPr>
              <a:t>The archiving of individual digital documents has been ongoing at the NSZL since 1999, within the framework of the Hungarian Electronic Library project, originally launched as a private initiative in 1994. The first attempt to establish a Hungarian Internet Archive and to save complete websites was made in 2006, but the technical and staff requirements were not met at that time. In 2017, a pilot project on web archiving was launched as part of the renewal of the national library's IT infrastructure, and three years later this activity became essentially operational. In 2022, the Digital Humanities Centre established the Department of Digital Philology and Web Archiving, thus combining the preservation of web content and its research.  </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cd75742734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g2cd75742734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cb9e12db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3cb9e12db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3a62bf25b5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3a62bf25b5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3cb9e12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3cb9e12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cd75742734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cd7574273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cd75742734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2cd75742734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cd75742734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2cd75742734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d7574273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g2cd7574273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cd75742734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2cd7574273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rFDBt-VWYqQPpUchEljruaCUT66V_B4i/view"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ukrajnapublic.webharvest.oszk.hu/solrwayb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1056375"/>
            <a:ext cx="8520600" cy="17409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SzPts val="990"/>
              <a:buNone/>
            </a:pPr>
            <a:r>
              <a:rPr lang="hu" sz="3200">
                <a:solidFill>
                  <a:schemeClr val="dk2"/>
                </a:solidFill>
              </a:rPr>
              <a:t>Web Archiving and its Research Use </a:t>
            </a:r>
            <a:br>
              <a:rPr lang="hu" sz="3200">
                <a:solidFill>
                  <a:schemeClr val="dk2"/>
                </a:solidFill>
              </a:rPr>
            </a:br>
            <a:r>
              <a:rPr lang="hu" sz="3200">
                <a:solidFill>
                  <a:schemeClr val="dk2"/>
                </a:solidFill>
              </a:rPr>
              <a:t>at the</a:t>
            </a:r>
            <a:br>
              <a:rPr lang="hu" sz="3200">
                <a:solidFill>
                  <a:schemeClr val="dk2"/>
                </a:solidFill>
              </a:rPr>
            </a:br>
            <a:r>
              <a:rPr lang="hu" sz="3200">
                <a:solidFill>
                  <a:schemeClr val="dk2"/>
                </a:solidFill>
              </a:rPr>
              <a:t>National Széchényi Library (Hungary)</a:t>
            </a:r>
            <a:endParaRPr sz="3200">
              <a:solidFill>
                <a:schemeClr val="dk2"/>
              </a:solidFill>
            </a:endParaRPr>
          </a:p>
        </p:txBody>
      </p:sp>
      <p:sp>
        <p:nvSpPr>
          <p:cNvPr id="61" name="Google Shape;61;p14"/>
          <p:cNvSpPr txBox="1">
            <a:spLocks noGrp="1"/>
          </p:cNvSpPr>
          <p:nvPr>
            <p:ph type="subTitle" idx="1"/>
          </p:nvPr>
        </p:nvSpPr>
        <p:spPr>
          <a:xfrm>
            <a:off x="311700" y="3234950"/>
            <a:ext cx="8520600" cy="9654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00000"/>
              </a:lnSpc>
              <a:spcBef>
                <a:spcPts val="1000"/>
              </a:spcBef>
              <a:spcAft>
                <a:spcPts val="0"/>
              </a:spcAft>
              <a:buSzPts val="358"/>
              <a:buNone/>
            </a:pPr>
            <a:r>
              <a:rPr lang="hu" sz="1770"/>
              <a:t>Gyula Kalcsó, Head of the Web Archiving Team, NSZL (H)</a:t>
            </a:r>
            <a:endParaRPr sz="1770"/>
          </a:p>
          <a:p>
            <a:pPr marL="0" lvl="0" indent="0" algn="ctr" rtl="0">
              <a:lnSpc>
                <a:spcPct val="100000"/>
              </a:lnSpc>
              <a:spcBef>
                <a:spcPts val="0"/>
              </a:spcBef>
              <a:spcAft>
                <a:spcPts val="0"/>
              </a:spcAft>
              <a:buSzPts val="358"/>
              <a:buNone/>
            </a:pPr>
            <a:r>
              <a:rPr lang="hu" sz="1770"/>
              <a:t>Early Scholars Spring School on Web Archives</a:t>
            </a:r>
            <a:endParaRPr sz="1770"/>
          </a:p>
          <a:p>
            <a:pPr marL="0" lvl="0" indent="0" algn="ctr" rtl="0">
              <a:lnSpc>
                <a:spcPct val="100000"/>
              </a:lnSpc>
              <a:spcBef>
                <a:spcPts val="0"/>
              </a:spcBef>
              <a:spcAft>
                <a:spcPts val="0"/>
              </a:spcAft>
              <a:buSzPts val="358"/>
              <a:buNone/>
            </a:pPr>
            <a:r>
              <a:rPr lang="hu" sz="1770"/>
              <a:t>23–24 April 2024, CNRS, Paris</a:t>
            </a:r>
            <a:endParaRPr sz="177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a:stretch/>
        </p:blipFill>
        <p:spPr>
          <a:xfrm>
            <a:off x="0" y="0"/>
            <a:ext cx="9144001" cy="5143499"/>
          </a:xfrm>
          <a:prstGeom prst="rect">
            <a:avLst/>
          </a:prstGeom>
          <a:noFill/>
          <a:ln>
            <a:noFill/>
          </a:ln>
        </p:spPr>
      </p:pic>
      <p:sp>
        <p:nvSpPr>
          <p:cNvPr id="126" name="Google Shape;12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300"/>
              <a:buFont typeface="Calibri"/>
              <a:buNone/>
            </a:pPr>
            <a:r>
              <a:rPr lang="hu" sz="2300">
                <a:solidFill>
                  <a:schemeClr val="dk2"/>
                </a:solidFill>
              </a:rPr>
              <a:t>Where is the Text in WARCs? (WARC2TXT)</a:t>
            </a:r>
            <a:endParaRPr sz="2300">
              <a:latin typeface="Calibri"/>
              <a:ea typeface="Calibri"/>
              <a:cs typeface="Calibri"/>
              <a:sym typeface="Calibri"/>
            </a:endParaRPr>
          </a:p>
        </p:txBody>
      </p:sp>
      <p:sp>
        <p:nvSpPr>
          <p:cNvPr id="127" name="Google Shape;127;p23"/>
          <p:cNvSpPr txBox="1"/>
          <p:nvPr/>
        </p:nvSpPr>
        <p:spPr>
          <a:xfrm>
            <a:off x="302119" y="1395356"/>
            <a:ext cx="4336500" cy="2447400"/>
          </a:xfrm>
          <a:prstGeom prst="rect">
            <a:avLst/>
          </a:prstGeom>
          <a:noFill/>
          <a:ln>
            <a:noFill/>
          </a:ln>
        </p:spPr>
        <p:txBody>
          <a:bodyPr spcFirstLastPara="1" wrap="square" lIns="68575" tIns="68575" rIns="68575" bIns="68575" anchor="t" anchorCtr="0">
            <a:spAutoFit/>
          </a:bodyPr>
          <a:lstStyle/>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According to the standards, there are 92 MIME types, which are in text format (text/…, see https://datatracker.ietf.org/doc/html/rfc2045)</a:t>
            </a:r>
            <a:endParaRPr sz="1500" i="0" u="none" strike="noStrike" cap="none">
              <a:solidFill>
                <a:schemeClr val="dk2"/>
              </a:solidFill>
            </a:endParaRPr>
          </a:p>
          <a:p>
            <a:pPr marL="342900" marR="0" lvl="0" indent="0" algn="l" rtl="0">
              <a:lnSpc>
                <a:spcPct val="100000"/>
              </a:lnSpc>
              <a:spcBef>
                <a:spcPts val="0"/>
              </a:spcBef>
              <a:spcAft>
                <a:spcPts val="0"/>
              </a:spcAft>
              <a:buClr>
                <a:srgbClr val="000000"/>
              </a:buClr>
              <a:buSzPts val="1600"/>
              <a:buFont typeface="Arial"/>
              <a:buNone/>
            </a:pPr>
            <a:endParaRPr sz="1500" i="0" u="none" strike="noStrike" cap="none">
              <a:solidFill>
                <a:schemeClr val="dk2"/>
              </a:solidFill>
            </a:endParaRPr>
          </a:p>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The text of the news is contained in the HTML in case of WARCs.</a:t>
            </a:r>
            <a:endParaRPr sz="1500" i="0" u="none" strike="noStrike" cap="none">
              <a:solidFill>
                <a:schemeClr val="dk2"/>
              </a:solidFill>
            </a:endParaRPr>
          </a:p>
          <a:p>
            <a:pPr marL="342900" marR="0" lvl="0" indent="0" algn="l" rtl="0">
              <a:lnSpc>
                <a:spcPct val="100000"/>
              </a:lnSpc>
              <a:spcBef>
                <a:spcPts val="0"/>
              </a:spcBef>
              <a:spcAft>
                <a:spcPts val="0"/>
              </a:spcAft>
              <a:buClr>
                <a:srgbClr val="000000"/>
              </a:buClr>
              <a:buSzPts val="1600"/>
              <a:buFont typeface="Arial"/>
              <a:buNone/>
            </a:pPr>
            <a:endParaRPr sz="1500" i="0" u="none" strike="noStrike" cap="none">
              <a:solidFill>
                <a:schemeClr val="dk2"/>
              </a:solidFill>
            </a:endParaRPr>
          </a:p>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So first step is</a:t>
            </a:r>
            <a:r>
              <a:rPr lang="hu" sz="1500" i="0" u="none" strike="noStrike" cap="none">
                <a:solidFill>
                  <a:schemeClr val="dk2"/>
                </a:solidFill>
              </a:rPr>
              <a:t> WARC2HTML.</a:t>
            </a:r>
            <a:endParaRPr sz="1500" i="0" u="none" strike="noStrike" cap="none">
              <a:solidFill>
                <a:schemeClr val="dk2"/>
              </a:solidFill>
            </a:endParaRPr>
          </a:p>
          <a:p>
            <a:pPr marL="342900" marR="0" lvl="0" indent="0" algn="l" rtl="0">
              <a:lnSpc>
                <a:spcPct val="100000"/>
              </a:lnSpc>
              <a:spcBef>
                <a:spcPts val="0"/>
              </a:spcBef>
              <a:spcAft>
                <a:spcPts val="0"/>
              </a:spcAft>
              <a:buClr>
                <a:srgbClr val="000000"/>
              </a:buClr>
              <a:buSzPts val="1600"/>
              <a:buFont typeface="Arial"/>
              <a:buNone/>
            </a:pPr>
            <a:endParaRPr sz="1500" i="0" u="none" strike="noStrike" cap="none">
              <a:solidFill>
                <a:schemeClr val="dk2"/>
              </a:solidFill>
            </a:endParaRPr>
          </a:p>
        </p:txBody>
      </p:sp>
      <p:pic>
        <p:nvPicPr>
          <p:cNvPr id="128" name="Google Shape;128;p23"/>
          <p:cNvPicPr preferRelativeResize="0"/>
          <p:nvPr/>
        </p:nvPicPr>
        <p:blipFill rotWithShape="1">
          <a:blip r:embed="rId4">
            <a:alphaModFix/>
          </a:blip>
          <a:srcRect/>
          <a:stretch/>
        </p:blipFill>
        <p:spPr>
          <a:xfrm>
            <a:off x="4638769" y="1395356"/>
            <a:ext cx="4165199" cy="359971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a:stretch/>
        </p:blipFill>
        <p:spPr>
          <a:xfrm>
            <a:off x="0" y="0"/>
            <a:ext cx="9144001" cy="5143499"/>
          </a:xfrm>
          <a:prstGeom prst="rect">
            <a:avLst/>
          </a:prstGeom>
          <a:noFill/>
          <a:ln>
            <a:noFill/>
          </a:ln>
        </p:spPr>
      </p:pic>
      <p:sp>
        <p:nvSpPr>
          <p:cNvPr id="134" name="Google Shape;134;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300"/>
              <a:buFont typeface="Calibri"/>
              <a:buNone/>
            </a:pPr>
            <a:r>
              <a:rPr lang="hu" sz="2300">
                <a:solidFill>
                  <a:schemeClr val="dk2"/>
                </a:solidFill>
              </a:rPr>
              <a:t>WARC2HTML</a:t>
            </a:r>
            <a:endParaRPr sz="2300">
              <a:latin typeface="Calibri"/>
              <a:ea typeface="Calibri"/>
              <a:cs typeface="Calibri"/>
              <a:sym typeface="Calibri"/>
            </a:endParaRPr>
          </a:p>
        </p:txBody>
      </p:sp>
      <p:pic>
        <p:nvPicPr>
          <p:cNvPr id="135" name="Google Shape;135;p24"/>
          <p:cNvPicPr preferRelativeResize="0"/>
          <p:nvPr/>
        </p:nvPicPr>
        <p:blipFill rotWithShape="1">
          <a:blip r:embed="rId4">
            <a:alphaModFix/>
          </a:blip>
          <a:srcRect/>
          <a:stretch/>
        </p:blipFill>
        <p:spPr>
          <a:xfrm>
            <a:off x="4497788" y="1268119"/>
            <a:ext cx="4101510" cy="2542219"/>
          </a:xfrm>
          <a:prstGeom prst="rect">
            <a:avLst/>
          </a:prstGeom>
          <a:noFill/>
          <a:ln>
            <a:noFill/>
          </a:ln>
        </p:spPr>
      </p:pic>
      <p:pic>
        <p:nvPicPr>
          <p:cNvPr id="136" name="Google Shape;136;p24"/>
          <p:cNvPicPr preferRelativeResize="0"/>
          <p:nvPr/>
        </p:nvPicPr>
        <p:blipFill rotWithShape="1">
          <a:blip r:embed="rId5">
            <a:alphaModFix/>
          </a:blip>
          <a:srcRect/>
          <a:stretch/>
        </p:blipFill>
        <p:spPr>
          <a:xfrm>
            <a:off x="628650" y="1268119"/>
            <a:ext cx="3869139" cy="2542219"/>
          </a:xfrm>
          <a:prstGeom prst="rect">
            <a:avLst/>
          </a:prstGeom>
          <a:noFill/>
          <a:ln>
            <a:noFill/>
          </a:ln>
          <a:effectLst>
            <a:outerShdw blurRad="57150" dist="19050" dir="5400000" algn="bl" rotWithShape="0">
              <a:srgbClr val="000000">
                <a:alpha val="50000"/>
              </a:srgbClr>
            </a:outerShdw>
          </a:effectLst>
        </p:spPr>
      </p:pic>
      <p:pic>
        <p:nvPicPr>
          <p:cNvPr id="137" name="Google Shape;137;p24"/>
          <p:cNvPicPr preferRelativeResize="0"/>
          <p:nvPr/>
        </p:nvPicPr>
        <p:blipFill rotWithShape="1">
          <a:blip r:embed="rId6">
            <a:alphaModFix/>
          </a:blip>
          <a:srcRect/>
          <a:stretch/>
        </p:blipFill>
        <p:spPr>
          <a:xfrm>
            <a:off x="1502963" y="3313500"/>
            <a:ext cx="6138055" cy="1830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5"/>
          <p:cNvPicPr preferRelativeResize="0"/>
          <p:nvPr/>
        </p:nvPicPr>
        <p:blipFill rotWithShape="1">
          <a:blip r:embed="rId3">
            <a:alphaModFix/>
          </a:blip>
          <a:srcRect/>
          <a:stretch/>
        </p:blipFill>
        <p:spPr>
          <a:xfrm>
            <a:off x="0" y="0"/>
            <a:ext cx="9144001" cy="5143499"/>
          </a:xfrm>
          <a:prstGeom prst="rect">
            <a:avLst/>
          </a:prstGeom>
          <a:noFill/>
          <a:ln>
            <a:noFill/>
          </a:ln>
        </p:spPr>
      </p:pic>
      <p:sp>
        <p:nvSpPr>
          <p:cNvPr id="143" name="Google Shape;143;p25"/>
          <p:cNvSpPr txBox="1">
            <a:spLocks noGrp="1"/>
          </p:cNvSpPr>
          <p:nvPr>
            <p:ph type="title"/>
          </p:nvPr>
        </p:nvSpPr>
        <p:spPr>
          <a:xfrm>
            <a:off x="4601681" y="273844"/>
            <a:ext cx="39138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300"/>
              <a:buFont typeface="Calibri"/>
              <a:buNone/>
            </a:pPr>
            <a:r>
              <a:rPr lang="hu" sz="2300">
                <a:solidFill>
                  <a:schemeClr val="dk2"/>
                </a:solidFill>
              </a:rPr>
              <a:t>HTML2TXT</a:t>
            </a:r>
            <a:br>
              <a:rPr lang="hu" sz="2300">
                <a:solidFill>
                  <a:schemeClr val="dk2"/>
                </a:solidFill>
              </a:rPr>
            </a:br>
            <a:r>
              <a:rPr lang="hu" sz="2300">
                <a:solidFill>
                  <a:schemeClr val="dk2"/>
                </a:solidFill>
              </a:rPr>
              <a:t>(Boilerplate Removal)</a:t>
            </a:r>
            <a:endParaRPr sz="2300">
              <a:latin typeface="Calibri"/>
              <a:ea typeface="Calibri"/>
              <a:cs typeface="Calibri"/>
              <a:sym typeface="Calibri"/>
            </a:endParaRPr>
          </a:p>
        </p:txBody>
      </p:sp>
      <p:sp>
        <p:nvSpPr>
          <p:cNvPr id="144" name="Google Shape;144;p25"/>
          <p:cNvSpPr txBox="1"/>
          <p:nvPr/>
        </p:nvSpPr>
        <p:spPr>
          <a:xfrm>
            <a:off x="4601681" y="1580906"/>
            <a:ext cx="3718500" cy="3601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hu" sz="1500" i="0" u="none" strike="noStrike" cap="none">
                <a:solidFill>
                  <a:schemeClr val="dk2"/>
                </a:solidFill>
              </a:rPr>
              <a:t>jusText Python</a:t>
            </a:r>
            <a:r>
              <a:rPr lang="hu" sz="1500">
                <a:solidFill>
                  <a:schemeClr val="dk2"/>
                </a:solidFill>
              </a:rPr>
              <a:t> </a:t>
            </a:r>
            <a:r>
              <a:rPr lang="hu" sz="1500" i="0" u="none" strike="noStrike" cap="none">
                <a:solidFill>
                  <a:schemeClr val="dk2"/>
                </a:solidFill>
              </a:rPr>
              <a:t>library:</a:t>
            </a:r>
            <a:endParaRPr sz="1500" i="0" u="none" strike="noStrike" cap="none">
              <a:solidFill>
                <a:schemeClr val="dk2"/>
              </a:solidFill>
            </a:endParaRPr>
          </a:p>
          <a:p>
            <a:pPr marL="342900" marR="0" lvl="0" indent="0" algn="l" rtl="0">
              <a:lnSpc>
                <a:spcPct val="100000"/>
              </a:lnSpc>
              <a:spcBef>
                <a:spcPts val="0"/>
              </a:spcBef>
              <a:spcAft>
                <a:spcPts val="0"/>
              </a:spcAft>
              <a:buClr>
                <a:srgbClr val="000000"/>
              </a:buClr>
              <a:buSzPts val="2300"/>
              <a:buFont typeface="Arial"/>
              <a:buNone/>
            </a:pPr>
            <a:endParaRPr sz="1500" i="0" u="none" strike="noStrike" cap="none">
              <a:solidFill>
                <a:schemeClr val="dk2"/>
              </a:solidFill>
            </a:endParaRPr>
          </a:p>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removes the boilerplate from the HTML in two steps (based on context and language content)</a:t>
            </a:r>
            <a:endParaRPr sz="1500" i="0" u="none" strike="noStrike" cap="none">
              <a:solidFill>
                <a:schemeClr val="dk2"/>
              </a:solidFill>
            </a:endParaRPr>
          </a:p>
          <a:p>
            <a:pPr marL="342900" marR="0" lvl="0" indent="0" algn="l" rtl="0">
              <a:lnSpc>
                <a:spcPct val="100000"/>
              </a:lnSpc>
              <a:spcBef>
                <a:spcPts val="0"/>
              </a:spcBef>
              <a:spcAft>
                <a:spcPts val="0"/>
              </a:spcAft>
              <a:buClr>
                <a:srgbClr val="000000"/>
              </a:buClr>
              <a:buSzPts val="2300"/>
              <a:buFont typeface="Arial"/>
              <a:buNone/>
            </a:pPr>
            <a:endParaRPr sz="1500" i="0" u="none" strike="noStrike" cap="none">
              <a:solidFill>
                <a:schemeClr val="dk2"/>
              </a:solidFill>
            </a:endParaRPr>
          </a:p>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result</a:t>
            </a:r>
            <a:r>
              <a:rPr lang="hu" sz="1500" i="0" u="none" strike="noStrike" cap="none">
                <a:solidFill>
                  <a:schemeClr val="dk2"/>
                </a:solidFill>
              </a:rPr>
              <a:t>: plain text</a:t>
            </a:r>
            <a:endParaRPr sz="1500" i="0" u="none" strike="noStrike" cap="none">
              <a:solidFill>
                <a:schemeClr val="dk2"/>
              </a:solidFill>
            </a:endParaRPr>
          </a:p>
          <a:p>
            <a:pPr marL="0" marR="0" lvl="0" indent="0" algn="l" rtl="0">
              <a:lnSpc>
                <a:spcPct val="100000"/>
              </a:lnSpc>
              <a:spcBef>
                <a:spcPts val="0"/>
              </a:spcBef>
              <a:spcAft>
                <a:spcPts val="0"/>
              </a:spcAft>
              <a:buNone/>
            </a:pPr>
            <a:endParaRPr sz="1500">
              <a:solidFill>
                <a:schemeClr val="dk2"/>
              </a:solidFill>
            </a:endParaRPr>
          </a:p>
          <a:p>
            <a:pPr marL="0" marR="0" lvl="0" indent="0" algn="l" rtl="0">
              <a:lnSpc>
                <a:spcPct val="100000"/>
              </a:lnSpc>
              <a:spcBef>
                <a:spcPts val="0"/>
              </a:spcBef>
              <a:spcAft>
                <a:spcPts val="0"/>
              </a:spcAft>
              <a:buClr>
                <a:schemeClr val="dk1"/>
              </a:buClr>
              <a:buSzPts val="800"/>
              <a:buFont typeface="Arial"/>
              <a:buNone/>
            </a:pPr>
            <a:r>
              <a:rPr lang="hu" sz="1500">
                <a:solidFill>
                  <a:schemeClr val="dk2"/>
                </a:solidFill>
              </a:rPr>
              <a:t>(Pomikálek, J. (2011). Removing boilerplate and duplicate content from web corpora [PhD Thesis]. Masaryk university, Faculty of informatics, Brno, Czech Republic.)</a:t>
            </a:r>
            <a:endParaRPr sz="1500">
              <a:solidFill>
                <a:schemeClr val="dk2"/>
              </a:solidFill>
            </a:endParaRPr>
          </a:p>
          <a:p>
            <a:pPr marL="0" marR="0" lvl="0" indent="0" algn="l" rtl="0">
              <a:lnSpc>
                <a:spcPct val="100000"/>
              </a:lnSpc>
              <a:spcBef>
                <a:spcPts val="0"/>
              </a:spcBef>
              <a:spcAft>
                <a:spcPts val="0"/>
              </a:spcAft>
              <a:buClr>
                <a:schemeClr val="dk1"/>
              </a:buClr>
              <a:buSzPts val="800"/>
              <a:buFont typeface="Arial"/>
              <a:buNone/>
            </a:pPr>
            <a:endParaRPr sz="1500">
              <a:solidFill>
                <a:schemeClr val="dk2"/>
              </a:solidFill>
            </a:endParaRPr>
          </a:p>
          <a:p>
            <a:pPr marL="0" marR="0" lvl="0" indent="0" algn="l" rtl="0">
              <a:lnSpc>
                <a:spcPct val="100000"/>
              </a:lnSpc>
              <a:spcBef>
                <a:spcPts val="0"/>
              </a:spcBef>
              <a:spcAft>
                <a:spcPts val="0"/>
              </a:spcAft>
              <a:buNone/>
            </a:pPr>
            <a:endParaRPr sz="1500">
              <a:solidFill>
                <a:schemeClr val="dk2"/>
              </a:solidFill>
            </a:endParaRPr>
          </a:p>
        </p:txBody>
      </p:sp>
      <p:pic>
        <p:nvPicPr>
          <p:cNvPr id="145" name="Google Shape;145;p25"/>
          <p:cNvPicPr preferRelativeResize="0"/>
          <p:nvPr/>
        </p:nvPicPr>
        <p:blipFill rotWithShape="1">
          <a:blip r:embed="rId4">
            <a:alphaModFix/>
          </a:blip>
          <a:srcRect/>
          <a:stretch/>
        </p:blipFill>
        <p:spPr>
          <a:xfrm>
            <a:off x="-8" y="0"/>
            <a:ext cx="3770828" cy="51435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6"/>
          <p:cNvPicPr preferRelativeResize="0">
            <a:picLocks noGrp="1"/>
          </p:cNvPicPr>
          <p:nvPr>
            <p:ph type="body" idx="1"/>
          </p:nvPr>
        </p:nvPicPr>
        <p:blipFill rotWithShape="1">
          <a:blip r:embed="rId3">
            <a:alphaModFix/>
          </a:blip>
          <a:srcRect/>
          <a:stretch/>
        </p:blipFill>
        <p:spPr>
          <a:xfrm>
            <a:off x="0" y="0"/>
            <a:ext cx="9144000" cy="5143500"/>
          </a:xfrm>
          <a:prstGeom prst="rect">
            <a:avLst/>
          </a:prstGeom>
          <a:noFill/>
          <a:ln>
            <a:noFill/>
          </a:ln>
        </p:spPr>
      </p:pic>
      <p:sp>
        <p:nvSpPr>
          <p:cNvPr id="151" name="Google Shape;151;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300"/>
              <a:buFont typeface="Calibri"/>
              <a:buNone/>
            </a:pPr>
            <a:r>
              <a:rPr lang="hu" sz="2300">
                <a:solidFill>
                  <a:schemeClr val="dk2"/>
                </a:solidFill>
              </a:rPr>
              <a:t>Natural Language Processing</a:t>
            </a:r>
            <a:endParaRPr sz="2300">
              <a:latin typeface="Calibri"/>
              <a:ea typeface="Calibri"/>
              <a:cs typeface="Calibri"/>
              <a:sym typeface="Calibri"/>
            </a:endParaRPr>
          </a:p>
        </p:txBody>
      </p:sp>
      <p:sp>
        <p:nvSpPr>
          <p:cNvPr id="152" name="Google Shape;152;p26"/>
          <p:cNvSpPr txBox="1"/>
          <p:nvPr/>
        </p:nvSpPr>
        <p:spPr>
          <a:xfrm>
            <a:off x="628650" y="1268025"/>
            <a:ext cx="4200600" cy="3455700"/>
          </a:xfrm>
          <a:prstGeom prst="rect">
            <a:avLst/>
          </a:prstGeom>
          <a:noFill/>
          <a:ln>
            <a:noFill/>
          </a:ln>
        </p:spPr>
        <p:txBody>
          <a:bodyPr spcFirstLastPara="1" wrap="square" lIns="68575" tIns="34275" rIns="68575" bIns="34275" anchor="t" anchorCtr="0">
            <a:normAutofit/>
          </a:bodyPr>
          <a:lstStyle/>
          <a:p>
            <a:pPr marL="0" marR="0" lvl="0" indent="0" algn="l" rtl="0">
              <a:lnSpc>
                <a:spcPct val="70000"/>
              </a:lnSpc>
              <a:spcBef>
                <a:spcPts val="0"/>
              </a:spcBef>
              <a:spcAft>
                <a:spcPts val="0"/>
              </a:spcAft>
              <a:buClr>
                <a:schemeClr val="dk1"/>
              </a:buClr>
              <a:buSzPts val="1295"/>
              <a:buFont typeface="Arial"/>
              <a:buNone/>
            </a:pPr>
            <a:r>
              <a:rPr lang="hu" sz="1500">
                <a:solidFill>
                  <a:schemeClr val="dk2"/>
                </a:solidFill>
              </a:rPr>
              <a:t>The purpose of NLP</a:t>
            </a:r>
            <a:r>
              <a:rPr lang="hu" sz="1500" i="0" u="none" strike="noStrike" cap="none">
                <a:solidFill>
                  <a:schemeClr val="dk2"/>
                </a:solidFill>
              </a:rPr>
              <a:t>:</a:t>
            </a:r>
            <a:endParaRPr sz="1500">
              <a:solidFill>
                <a:schemeClr val="dk2"/>
              </a:solidFill>
            </a:endParaRPr>
          </a:p>
          <a:p>
            <a:pPr marL="0" marR="0" lvl="0" indent="0" algn="l" rtl="0">
              <a:lnSpc>
                <a:spcPct val="70000"/>
              </a:lnSpc>
              <a:spcBef>
                <a:spcPts val="0"/>
              </a:spcBef>
              <a:spcAft>
                <a:spcPts val="0"/>
              </a:spcAft>
              <a:buClr>
                <a:schemeClr val="dk1"/>
              </a:buClr>
              <a:buSzPts val="1295"/>
              <a:buFont typeface="Arial"/>
              <a:buNone/>
            </a:pPr>
            <a:endParaRPr sz="1500">
              <a:solidFill>
                <a:schemeClr val="dk2"/>
              </a:solidFill>
            </a:endParaRPr>
          </a:p>
          <a:p>
            <a:pPr marL="342900" marR="0" lvl="0" indent="-260350" algn="l" rtl="0">
              <a:lnSpc>
                <a:spcPct val="70000"/>
              </a:lnSpc>
              <a:spcBef>
                <a:spcPts val="0"/>
              </a:spcBef>
              <a:spcAft>
                <a:spcPts val="0"/>
              </a:spcAft>
              <a:buClr>
                <a:schemeClr val="dk2"/>
              </a:buClr>
              <a:buSzPts val="1500"/>
              <a:buChar char="●"/>
            </a:pPr>
            <a:r>
              <a:rPr lang="hu" sz="1500">
                <a:solidFill>
                  <a:schemeClr val="dk2"/>
                </a:solidFill>
              </a:rPr>
              <a:t>breaking down the text into sentences</a:t>
            </a:r>
            <a:endParaRPr sz="1500">
              <a:solidFill>
                <a:schemeClr val="dk2"/>
              </a:solidFill>
            </a:endParaRPr>
          </a:p>
          <a:p>
            <a:pPr marL="342900" marR="0" lvl="0" indent="-260350" algn="l" rtl="0">
              <a:lnSpc>
                <a:spcPct val="70000"/>
              </a:lnSpc>
              <a:spcBef>
                <a:spcPts val="0"/>
              </a:spcBef>
              <a:spcAft>
                <a:spcPts val="0"/>
              </a:spcAft>
              <a:buClr>
                <a:schemeClr val="dk2"/>
              </a:buClr>
              <a:buSzPts val="1500"/>
              <a:buChar char="●"/>
            </a:pPr>
            <a:r>
              <a:rPr lang="hu" sz="1500">
                <a:solidFill>
                  <a:schemeClr val="dk2"/>
                </a:solidFill>
              </a:rPr>
              <a:t>breaking down into words</a:t>
            </a:r>
            <a:endParaRPr sz="1500">
              <a:solidFill>
                <a:schemeClr val="dk2"/>
              </a:solidFill>
            </a:endParaRPr>
          </a:p>
          <a:p>
            <a:pPr marL="342900" marR="0" lvl="0" indent="-260350" algn="l" rtl="0">
              <a:lnSpc>
                <a:spcPct val="70000"/>
              </a:lnSpc>
              <a:spcBef>
                <a:spcPts val="0"/>
              </a:spcBef>
              <a:spcAft>
                <a:spcPts val="0"/>
              </a:spcAft>
              <a:buClr>
                <a:schemeClr val="dk2"/>
              </a:buClr>
              <a:buSzPts val="1500"/>
              <a:buChar char="●"/>
            </a:pPr>
            <a:r>
              <a:rPr lang="hu" sz="1500">
                <a:solidFill>
                  <a:schemeClr val="dk2"/>
                </a:solidFill>
              </a:rPr>
              <a:t>lemmatization</a:t>
            </a:r>
            <a:endParaRPr sz="1500">
              <a:solidFill>
                <a:schemeClr val="dk2"/>
              </a:solidFill>
            </a:endParaRPr>
          </a:p>
          <a:p>
            <a:pPr marL="342900" marR="0" lvl="0" indent="-260350" algn="l" rtl="0">
              <a:lnSpc>
                <a:spcPct val="70000"/>
              </a:lnSpc>
              <a:spcBef>
                <a:spcPts val="0"/>
              </a:spcBef>
              <a:spcAft>
                <a:spcPts val="0"/>
              </a:spcAft>
              <a:buClr>
                <a:schemeClr val="dk2"/>
              </a:buClr>
              <a:buSzPts val="1500"/>
              <a:buChar char="●"/>
            </a:pPr>
            <a:r>
              <a:rPr lang="hu" sz="1500">
                <a:solidFill>
                  <a:schemeClr val="dk2"/>
                </a:solidFill>
              </a:rPr>
              <a:t>morphological analysis</a:t>
            </a:r>
            <a:endParaRPr sz="1500">
              <a:solidFill>
                <a:schemeClr val="dk2"/>
              </a:solidFill>
            </a:endParaRPr>
          </a:p>
          <a:p>
            <a:pPr marL="342900" lvl="0" indent="-260350" algn="l" rtl="0">
              <a:lnSpc>
                <a:spcPct val="70000"/>
              </a:lnSpc>
              <a:spcBef>
                <a:spcPts val="0"/>
              </a:spcBef>
              <a:spcAft>
                <a:spcPts val="0"/>
              </a:spcAft>
              <a:buClr>
                <a:schemeClr val="dk2"/>
              </a:buClr>
              <a:buSzPts val="1500"/>
              <a:buChar char="●"/>
            </a:pPr>
            <a:r>
              <a:rPr lang="hu" sz="1500">
                <a:solidFill>
                  <a:schemeClr val="dk2"/>
                </a:solidFill>
              </a:rPr>
              <a:t>POS-tagging</a:t>
            </a:r>
            <a:endParaRPr sz="1500">
              <a:solidFill>
                <a:schemeClr val="dk2"/>
              </a:solidFill>
            </a:endParaRPr>
          </a:p>
          <a:p>
            <a:pPr marL="342900" marR="0" lvl="0" indent="-260350" algn="l" rtl="0">
              <a:lnSpc>
                <a:spcPct val="70000"/>
              </a:lnSpc>
              <a:spcBef>
                <a:spcPts val="0"/>
              </a:spcBef>
              <a:spcAft>
                <a:spcPts val="0"/>
              </a:spcAft>
              <a:buClr>
                <a:schemeClr val="dk2"/>
              </a:buClr>
              <a:buSzPts val="1500"/>
              <a:buChar char="●"/>
            </a:pPr>
            <a:r>
              <a:rPr lang="hu" sz="1500">
                <a:solidFill>
                  <a:schemeClr val="dk2"/>
                </a:solidFill>
              </a:rPr>
              <a:t>morphological clarification</a:t>
            </a:r>
            <a:endParaRPr sz="1500">
              <a:solidFill>
                <a:schemeClr val="dk2"/>
              </a:solidFill>
            </a:endParaRPr>
          </a:p>
          <a:p>
            <a:pPr marL="342900" marR="0" lvl="0" indent="0" algn="l" rtl="0">
              <a:lnSpc>
                <a:spcPct val="70000"/>
              </a:lnSpc>
              <a:spcBef>
                <a:spcPts val="0"/>
              </a:spcBef>
              <a:spcAft>
                <a:spcPts val="0"/>
              </a:spcAft>
              <a:buClr>
                <a:srgbClr val="000000"/>
              </a:buClr>
              <a:buSzPts val="1480"/>
              <a:buFont typeface="Arial"/>
              <a:buNone/>
            </a:pPr>
            <a:endParaRPr sz="1500" i="0" u="none" strike="noStrike" cap="none">
              <a:solidFill>
                <a:schemeClr val="dk2"/>
              </a:solidFill>
            </a:endParaRPr>
          </a:p>
          <a:p>
            <a:pPr marL="0" marR="0" lvl="0" indent="0" algn="l" rtl="0">
              <a:lnSpc>
                <a:spcPct val="70000"/>
              </a:lnSpc>
              <a:spcBef>
                <a:spcPts val="0"/>
              </a:spcBef>
              <a:spcAft>
                <a:spcPts val="0"/>
              </a:spcAft>
              <a:buClr>
                <a:srgbClr val="000000"/>
              </a:buClr>
              <a:buSzPts val="1480"/>
              <a:buFont typeface="Arial"/>
              <a:buNone/>
            </a:pPr>
            <a:r>
              <a:rPr lang="hu" sz="1500">
                <a:solidFill>
                  <a:schemeClr val="dk2"/>
                </a:solidFill>
              </a:rPr>
              <a:t>Benefits:</a:t>
            </a:r>
            <a:endParaRPr sz="1500">
              <a:solidFill>
                <a:schemeClr val="dk2"/>
              </a:solidFill>
            </a:endParaRPr>
          </a:p>
          <a:p>
            <a:pPr marL="0" marR="0" lvl="0" indent="0" algn="l" rtl="0">
              <a:lnSpc>
                <a:spcPct val="70000"/>
              </a:lnSpc>
              <a:spcBef>
                <a:spcPts val="0"/>
              </a:spcBef>
              <a:spcAft>
                <a:spcPts val="0"/>
              </a:spcAft>
              <a:buClr>
                <a:srgbClr val="000000"/>
              </a:buClr>
              <a:buSzPts val="1480"/>
              <a:buFont typeface="Arial"/>
              <a:buNone/>
            </a:pPr>
            <a:endParaRPr sz="1500">
              <a:solidFill>
                <a:schemeClr val="dk2"/>
              </a:solidFill>
            </a:endParaRPr>
          </a:p>
          <a:p>
            <a:pPr marL="342900" marR="0" lvl="0" indent="-260350" algn="l" rtl="0">
              <a:lnSpc>
                <a:spcPct val="70000"/>
              </a:lnSpc>
              <a:spcBef>
                <a:spcPts val="0"/>
              </a:spcBef>
              <a:spcAft>
                <a:spcPts val="0"/>
              </a:spcAft>
              <a:buClr>
                <a:schemeClr val="dk2"/>
              </a:buClr>
              <a:buSzPts val="1500"/>
              <a:buChar char="●"/>
            </a:pPr>
            <a:r>
              <a:rPr lang="hu" sz="1500">
                <a:solidFill>
                  <a:schemeClr val="dk2"/>
                </a:solidFill>
              </a:rPr>
              <a:t>more precise, linguistically analysed data</a:t>
            </a:r>
            <a:endParaRPr sz="1500" i="0" u="none" strike="noStrike" cap="none">
              <a:solidFill>
                <a:schemeClr val="dk2"/>
              </a:solidFill>
            </a:endParaRPr>
          </a:p>
          <a:p>
            <a:pPr marL="342900" marR="0" lvl="0" indent="-260350" algn="l" rtl="0">
              <a:lnSpc>
                <a:spcPct val="70000"/>
              </a:lnSpc>
              <a:spcBef>
                <a:spcPts val="0"/>
              </a:spcBef>
              <a:spcAft>
                <a:spcPts val="0"/>
              </a:spcAft>
              <a:buClr>
                <a:schemeClr val="dk2"/>
              </a:buClr>
              <a:buSzPts val="1500"/>
              <a:buChar char="●"/>
            </a:pPr>
            <a:r>
              <a:rPr lang="hu" sz="1500">
                <a:solidFill>
                  <a:schemeClr val="dk2"/>
                </a:solidFill>
              </a:rPr>
              <a:t>the elements irrelevant for data mining (hyphens, pronouns, etc.) can be removed</a:t>
            </a:r>
            <a:endParaRPr sz="1500">
              <a:solidFill>
                <a:schemeClr val="dk2"/>
              </a:solidFill>
            </a:endParaRPr>
          </a:p>
          <a:p>
            <a:pPr marL="0" marR="0" lvl="0" indent="0" algn="l" rtl="0">
              <a:lnSpc>
                <a:spcPct val="70000"/>
              </a:lnSpc>
              <a:spcBef>
                <a:spcPts val="0"/>
              </a:spcBef>
              <a:spcAft>
                <a:spcPts val="0"/>
              </a:spcAft>
              <a:buSzPts val="1018"/>
              <a:buNone/>
            </a:pPr>
            <a:endParaRPr sz="1500">
              <a:solidFill>
                <a:schemeClr val="dk2"/>
              </a:solidFill>
            </a:endParaRPr>
          </a:p>
          <a:p>
            <a:pPr marL="0" marR="0" lvl="0" indent="0" algn="l" rtl="0">
              <a:lnSpc>
                <a:spcPct val="70000"/>
              </a:lnSpc>
              <a:spcBef>
                <a:spcPts val="0"/>
              </a:spcBef>
              <a:spcAft>
                <a:spcPts val="0"/>
              </a:spcAft>
              <a:buSzPts val="1018"/>
              <a:buNone/>
            </a:pPr>
            <a:r>
              <a:rPr lang="hu" sz="1500">
                <a:solidFill>
                  <a:schemeClr val="dk2"/>
                </a:solidFill>
              </a:rPr>
              <a:t>(Indig, B., Sass, B., Simon, E., Mittelholcz, I., Vadász, N., &amp; Makrai, M. (2019). One format to rule them all – The emtsv pipeline for Hungarian. Proceedings of the 13th Linguistic Annotation Workshop, 155–165. https://doi.org/10.18653/v1/W19-4018)</a:t>
            </a:r>
            <a:endParaRPr sz="1500">
              <a:solidFill>
                <a:schemeClr val="dk2"/>
              </a:solidFill>
            </a:endParaRPr>
          </a:p>
        </p:txBody>
      </p:sp>
      <p:pic>
        <p:nvPicPr>
          <p:cNvPr id="153" name="Google Shape;153;p26"/>
          <p:cNvPicPr preferRelativeResize="0"/>
          <p:nvPr/>
        </p:nvPicPr>
        <p:blipFill rotWithShape="1">
          <a:blip r:embed="rId4">
            <a:alphaModFix/>
          </a:blip>
          <a:srcRect/>
          <a:stretch/>
        </p:blipFill>
        <p:spPr>
          <a:xfrm>
            <a:off x="4829175" y="1278725"/>
            <a:ext cx="4278799" cy="2586050"/>
          </a:xfrm>
          <a:prstGeom prst="rect">
            <a:avLst/>
          </a:prstGeom>
          <a:noFill/>
          <a:ln>
            <a:noFill/>
          </a:ln>
          <a:effectLst>
            <a:outerShdw blurRad="57150" dist="19050" dir="5400000" algn="bl" rotWithShape="0">
              <a:srgbClr val="000000">
                <a:alpha val="50000"/>
              </a:srgbClr>
            </a:outerShdw>
          </a:effectLst>
        </p:spPr>
      </p:pic>
      <p:pic>
        <p:nvPicPr>
          <p:cNvPr id="154" name="Google Shape;154;p26"/>
          <p:cNvPicPr preferRelativeResize="0"/>
          <p:nvPr/>
        </p:nvPicPr>
        <p:blipFill rotWithShape="1">
          <a:blip r:embed="rId5">
            <a:alphaModFix/>
          </a:blip>
          <a:srcRect/>
          <a:stretch/>
        </p:blipFill>
        <p:spPr>
          <a:xfrm>
            <a:off x="5767734" y="3578306"/>
            <a:ext cx="2968257" cy="14841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rotWithShape="1">
          <a:blip r:embed="rId3">
            <a:alphaModFix/>
          </a:blip>
          <a:srcRect/>
          <a:stretch/>
        </p:blipFill>
        <p:spPr>
          <a:xfrm>
            <a:off x="0" y="0"/>
            <a:ext cx="9144001" cy="5143499"/>
          </a:xfrm>
          <a:prstGeom prst="rect">
            <a:avLst/>
          </a:prstGeom>
          <a:noFill/>
          <a:ln>
            <a:noFill/>
          </a:ln>
        </p:spPr>
      </p:pic>
      <p:pic>
        <p:nvPicPr>
          <p:cNvPr id="160" name="Google Shape;160;p27"/>
          <p:cNvPicPr preferRelativeResize="0"/>
          <p:nvPr/>
        </p:nvPicPr>
        <p:blipFill rotWithShape="1">
          <a:blip r:embed="rId4">
            <a:alphaModFix/>
          </a:blip>
          <a:srcRect/>
          <a:stretch/>
        </p:blipFill>
        <p:spPr>
          <a:xfrm>
            <a:off x="0" y="262810"/>
            <a:ext cx="9144000" cy="46178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166" name="Google Shape;166;p2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167" name="Google Shape;167;p28" title="dHUpla - Digitális Bölcsészeti Platform - Háborús tartalmak interaktív vizualizációja.mp4">
            <a:hlinkClick r:id="rId3"/>
          </p:cNvPr>
          <p:cNvPicPr preferRelativeResize="0"/>
          <p:nvPr/>
        </p:nvPicPr>
        <p:blipFill>
          <a:blip r:embed="rId4">
            <a:alphaModFix/>
          </a:blip>
          <a:stretch>
            <a:fillRect/>
          </a:stretch>
        </p:blipFill>
        <p:spPr>
          <a:xfrm>
            <a:off x="0" y="95250"/>
            <a:ext cx="9144000" cy="495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9"/>
          <p:cNvPicPr preferRelativeResize="0"/>
          <p:nvPr/>
        </p:nvPicPr>
        <p:blipFill rotWithShape="1">
          <a:blip r:embed="rId3">
            <a:alphaModFix/>
          </a:blip>
          <a:srcRect/>
          <a:stretch/>
        </p:blipFill>
        <p:spPr>
          <a:xfrm>
            <a:off x="0" y="0"/>
            <a:ext cx="9144001" cy="5143499"/>
          </a:xfrm>
          <a:prstGeom prst="rect">
            <a:avLst/>
          </a:prstGeom>
          <a:noFill/>
          <a:ln>
            <a:noFill/>
          </a:ln>
        </p:spPr>
      </p:pic>
      <p:pic>
        <p:nvPicPr>
          <p:cNvPr id="173" name="Google Shape;173;p29"/>
          <p:cNvPicPr preferRelativeResize="0"/>
          <p:nvPr/>
        </p:nvPicPr>
        <p:blipFill>
          <a:blip r:embed="rId4">
            <a:alphaModFix/>
          </a:blip>
          <a:stretch>
            <a:fillRect/>
          </a:stretch>
        </p:blipFill>
        <p:spPr>
          <a:xfrm>
            <a:off x="770163" y="304800"/>
            <a:ext cx="7603670" cy="48386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0"/>
          <p:cNvPicPr preferRelativeResize="0"/>
          <p:nvPr/>
        </p:nvPicPr>
        <p:blipFill>
          <a:blip r:embed="rId3">
            <a:alphaModFix/>
          </a:blip>
          <a:stretch>
            <a:fillRect/>
          </a:stretch>
        </p:blipFill>
        <p:spPr>
          <a:xfrm>
            <a:off x="0" y="0"/>
            <a:ext cx="9143998"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1"/>
          <p:cNvPicPr preferRelativeResize="0"/>
          <p:nvPr/>
        </p:nvPicPr>
        <p:blipFill rotWithShape="1">
          <a:blip r:embed="rId3">
            <a:alphaModFix/>
          </a:blip>
          <a:srcRect/>
          <a:stretch/>
        </p:blipFill>
        <p:spPr>
          <a:xfrm>
            <a:off x="0" y="0"/>
            <a:ext cx="9144001" cy="5143499"/>
          </a:xfrm>
          <a:prstGeom prst="rect">
            <a:avLst/>
          </a:prstGeom>
          <a:noFill/>
          <a:ln>
            <a:noFill/>
          </a:ln>
        </p:spPr>
      </p:pic>
      <p:pic>
        <p:nvPicPr>
          <p:cNvPr id="184" name="Google Shape;184;p31"/>
          <p:cNvPicPr preferRelativeResize="0"/>
          <p:nvPr/>
        </p:nvPicPr>
        <p:blipFill>
          <a:blip r:embed="rId4">
            <a:alphaModFix/>
          </a:blip>
          <a:stretch>
            <a:fillRect/>
          </a:stretch>
        </p:blipFill>
        <p:spPr>
          <a:xfrm>
            <a:off x="152400" y="513275"/>
            <a:ext cx="8839199" cy="411695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2"/>
          <p:cNvPicPr preferRelativeResize="0"/>
          <p:nvPr/>
        </p:nvPicPr>
        <p:blipFill>
          <a:blip r:embed="rId3">
            <a:alphaModFix/>
          </a:blip>
          <a:stretch>
            <a:fillRect/>
          </a:stretch>
        </p:blipFill>
        <p:spPr>
          <a:xfrm>
            <a:off x="0" y="0"/>
            <a:ext cx="9143998"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904025"/>
            <a:ext cx="8520600" cy="5727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hu" sz="2320">
                <a:solidFill>
                  <a:schemeClr val="dk2"/>
                </a:solidFill>
              </a:rPr>
              <a:t>Background</a:t>
            </a:r>
            <a:endParaRPr sz="2320">
              <a:solidFill>
                <a:schemeClr val="dk2"/>
              </a:solidFill>
            </a:endParaRPr>
          </a:p>
        </p:txBody>
      </p:sp>
      <p:sp>
        <p:nvSpPr>
          <p:cNvPr id="67" name="Google Shape;67;p15"/>
          <p:cNvSpPr txBox="1">
            <a:spLocks noGrp="1"/>
          </p:cNvSpPr>
          <p:nvPr>
            <p:ph type="body" idx="1"/>
          </p:nvPr>
        </p:nvSpPr>
        <p:spPr>
          <a:xfrm>
            <a:off x="311700" y="1746425"/>
            <a:ext cx="8520600" cy="21591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457200" lvl="0" indent="-323850" algn="l" rtl="0">
              <a:lnSpc>
                <a:spcPct val="150000"/>
              </a:lnSpc>
              <a:spcBef>
                <a:spcPts val="0"/>
              </a:spcBef>
              <a:spcAft>
                <a:spcPts val="0"/>
              </a:spcAft>
              <a:buSzPts val="1500"/>
              <a:buChar char="●"/>
            </a:pPr>
            <a:r>
              <a:rPr lang="hu" sz="1500"/>
              <a:t>Digital preservation since 1999 (Hungarian Electronic Library project)</a:t>
            </a:r>
            <a:endParaRPr sz="1500"/>
          </a:p>
          <a:p>
            <a:pPr marL="457200" lvl="0" indent="-323850" algn="l" rtl="0">
              <a:lnSpc>
                <a:spcPct val="150000"/>
              </a:lnSpc>
              <a:spcBef>
                <a:spcPts val="0"/>
              </a:spcBef>
              <a:spcAft>
                <a:spcPts val="0"/>
              </a:spcAft>
              <a:buSzPts val="1500"/>
              <a:buChar char="●"/>
            </a:pPr>
            <a:r>
              <a:rPr lang="hu" sz="1500"/>
              <a:t>Pilot project of web archiving (from 2017 to 2020)</a:t>
            </a:r>
            <a:endParaRPr sz="1500"/>
          </a:p>
          <a:p>
            <a:pPr marL="457200" lvl="0" indent="-323850" algn="l" rtl="0">
              <a:lnSpc>
                <a:spcPct val="150000"/>
              </a:lnSpc>
              <a:spcBef>
                <a:spcPts val="0"/>
              </a:spcBef>
              <a:spcAft>
                <a:spcPts val="0"/>
              </a:spcAft>
              <a:buSzPts val="1500"/>
              <a:buChar char="●"/>
            </a:pPr>
            <a:r>
              <a:rPr lang="hu" sz="1500"/>
              <a:t>NSZL joined IIPC in 2018</a:t>
            </a:r>
            <a:endParaRPr sz="1500"/>
          </a:p>
          <a:p>
            <a:pPr marL="457200" lvl="0" indent="-323850" algn="l" rtl="0">
              <a:lnSpc>
                <a:spcPct val="150000"/>
              </a:lnSpc>
              <a:spcBef>
                <a:spcPts val="0"/>
              </a:spcBef>
              <a:spcAft>
                <a:spcPts val="0"/>
              </a:spcAft>
              <a:buSzPts val="1500"/>
              <a:buChar char="●"/>
            </a:pPr>
            <a:r>
              <a:rPr lang="hu" sz="1500"/>
              <a:t>In service (since 2021)</a:t>
            </a:r>
            <a:endParaRPr sz="1500"/>
          </a:p>
          <a:p>
            <a:pPr marL="457200" lvl="0" indent="-323850" algn="l" rtl="0">
              <a:lnSpc>
                <a:spcPct val="150000"/>
              </a:lnSpc>
              <a:spcBef>
                <a:spcPts val="0"/>
              </a:spcBef>
              <a:spcAft>
                <a:spcPts val="0"/>
              </a:spcAft>
              <a:buSzPts val="1500"/>
              <a:buChar char="●"/>
            </a:pPr>
            <a:r>
              <a:rPr lang="hu" sz="1500"/>
              <a:t>Establishment of the Digital Humanities Centre Department of Digital Philology and Web Archiving (2022)</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3"/>
          <p:cNvPicPr preferRelativeResize="0"/>
          <p:nvPr/>
        </p:nvPicPr>
        <p:blipFill rotWithShape="1">
          <a:blip r:embed="rId3">
            <a:alphaModFix/>
          </a:blip>
          <a:srcRect/>
          <a:stretch/>
        </p:blipFill>
        <p:spPr>
          <a:xfrm>
            <a:off x="0" y="0"/>
            <a:ext cx="9144001" cy="5143499"/>
          </a:xfrm>
          <a:prstGeom prst="rect">
            <a:avLst/>
          </a:prstGeom>
          <a:noFill/>
          <a:ln>
            <a:noFill/>
          </a:ln>
        </p:spPr>
      </p:pic>
      <p:sp>
        <p:nvSpPr>
          <p:cNvPr id="195" name="Google Shape;195;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300"/>
              <a:buFont typeface="Calibri"/>
              <a:buNone/>
            </a:pPr>
            <a:r>
              <a:rPr lang="hu" sz="2300">
                <a:solidFill>
                  <a:schemeClr val="dk2"/>
                </a:solidFill>
              </a:rPr>
              <a:t>Moving Forward</a:t>
            </a:r>
            <a:endParaRPr sz="2300">
              <a:latin typeface="Calibri"/>
              <a:ea typeface="Calibri"/>
              <a:cs typeface="Calibri"/>
              <a:sym typeface="Calibri"/>
            </a:endParaRPr>
          </a:p>
        </p:txBody>
      </p:sp>
      <p:sp>
        <p:nvSpPr>
          <p:cNvPr id="196" name="Google Shape;196;p33"/>
          <p:cNvSpPr txBox="1"/>
          <p:nvPr/>
        </p:nvSpPr>
        <p:spPr>
          <a:xfrm>
            <a:off x="628650" y="1174275"/>
            <a:ext cx="7736100" cy="3601800"/>
          </a:xfrm>
          <a:prstGeom prst="rect">
            <a:avLst/>
          </a:prstGeom>
          <a:noFill/>
          <a:ln>
            <a:noFill/>
          </a:ln>
        </p:spPr>
        <p:txBody>
          <a:bodyPr spcFirstLastPara="1" wrap="square" lIns="68575" tIns="68575" rIns="68575" bIns="68575" anchor="t" anchorCtr="0">
            <a:spAutoFit/>
          </a:bodyPr>
          <a:lstStyle/>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In building text corpora</a:t>
            </a:r>
            <a:r>
              <a:rPr lang="hu" sz="1500" i="0" u="none" strike="noStrike" cap="none">
                <a:solidFill>
                  <a:schemeClr val="dk2"/>
                </a:solidFill>
              </a:rPr>
              <a:t>:</a:t>
            </a:r>
            <a:endParaRPr sz="1500" i="0" u="none" strike="noStrike" cap="none">
              <a:solidFill>
                <a:schemeClr val="dk2"/>
              </a:solidFill>
            </a:endParaRPr>
          </a:p>
          <a:p>
            <a:pPr marL="685800" marR="0" lvl="1" indent="-260350" algn="l" rtl="0">
              <a:lnSpc>
                <a:spcPct val="100000"/>
              </a:lnSpc>
              <a:spcBef>
                <a:spcPts val="0"/>
              </a:spcBef>
              <a:spcAft>
                <a:spcPts val="0"/>
              </a:spcAft>
              <a:buClr>
                <a:schemeClr val="dk2"/>
              </a:buClr>
              <a:buSzPts val="1500"/>
              <a:buChar char="○"/>
            </a:pPr>
            <a:r>
              <a:rPr lang="hu" sz="1500">
                <a:solidFill>
                  <a:schemeClr val="dk2"/>
                </a:solidFill>
              </a:rPr>
              <a:t>Using metadata to refine content classification and filtering</a:t>
            </a:r>
            <a:endParaRPr sz="1500" i="0" u="none" strike="noStrike" cap="none">
              <a:solidFill>
                <a:schemeClr val="dk2"/>
              </a:solidFill>
            </a:endParaRPr>
          </a:p>
          <a:p>
            <a:pPr marL="685800" marR="0" lvl="1" indent="-260350" algn="l" rtl="0">
              <a:lnSpc>
                <a:spcPct val="100000"/>
              </a:lnSpc>
              <a:spcBef>
                <a:spcPts val="0"/>
              </a:spcBef>
              <a:spcAft>
                <a:spcPts val="0"/>
              </a:spcAft>
              <a:buClr>
                <a:schemeClr val="dk2"/>
              </a:buClr>
              <a:buSzPts val="1500"/>
              <a:buChar char="○"/>
            </a:pPr>
            <a:r>
              <a:rPr lang="hu" sz="1500">
                <a:solidFill>
                  <a:schemeClr val="dk2"/>
                </a:solidFill>
              </a:rPr>
              <a:t>Automating with artificial intelligence (e.g. topic modeling)</a:t>
            </a:r>
            <a:endParaRPr sz="1500" i="0" u="none" strike="noStrike" cap="none">
              <a:solidFill>
                <a:schemeClr val="dk2"/>
              </a:solidFill>
            </a:endParaRPr>
          </a:p>
          <a:p>
            <a:pPr marL="685800" marR="0" lvl="1" indent="-260350" algn="l" rtl="0">
              <a:lnSpc>
                <a:spcPct val="100000"/>
              </a:lnSpc>
              <a:spcBef>
                <a:spcPts val="0"/>
              </a:spcBef>
              <a:spcAft>
                <a:spcPts val="0"/>
              </a:spcAft>
              <a:buClr>
                <a:schemeClr val="dk2"/>
              </a:buClr>
              <a:buSzPts val="1500"/>
              <a:buChar char="○"/>
            </a:pPr>
            <a:r>
              <a:rPr lang="hu" sz="1500">
                <a:solidFill>
                  <a:schemeClr val="dk2"/>
                </a:solidFill>
              </a:rPr>
              <a:t>The aim: the possibility of building thematic corpora from the web archive based on different approaches</a:t>
            </a:r>
            <a:endParaRPr sz="1500" i="0" u="none" strike="noStrike" cap="none">
              <a:solidFill>
                <a:schemeClr val="dk2"/>
              </a:solidFill>
            </a:endParaRPr>
          </a:p>
          <a:p>
            <a:pPr marL="342900" marR="0" lvl="0" indent="0" algn="l" rtl="0">
              <a:lnSpc>
                <a:spcPct val="100000"/>
              </a:lnSpc>
              <a:spcBef>
                <a:spcPts val="0"/>
              </a:spcBef>
              <a:spcAft>
                <a:spcPts val="0"/>
              </a:spcAft>
              <a:buClr>
                <a:srgbClr val="000000"/>
              </a:buClr>
              <a:buSzPts val="1600"/>
              <a:buFont typeface="Arial"/>
              <a:buNone/>
            </a:pPr>
            <a:endParaRPr sz="1500" i="0" u="none" strike="noStrike" cap="none">
              <a:solidFill>
                <a:schemeClr val="dk2"/>
              </a:solidFill>
            </a:endParaRPr>
          </a:p>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Data mining of other types of archived web content</a:t>
            </a:r>
            <a:r>
              <a:rPr lang="hu" sz="1500" i="0" u="none" strike="noStrike" cap="none">
                <a:solidFill>
                  <a:schemeClr val="dk2"/>
                </a:solidFill>
              </a:rPr>
              <a:t>:</a:t>
            </a:r>
            <a:endParaRPr sz="1500" i="0" u="none" strike="noStrike" cap="none">
              <a:solidFill>
                <a:schemeClr val="dk2"/>
              </a:solidFill>
            </a:endParaRPr>
          </a:p>
          <a:p>
            <a:pPr marL="685800" marR="0" lvl="1" indent="-260350" algn="l" rtl="0">
              <a:lnSpc>
                <a:spcPct val="100000"/>
              </a:lnSpc>
              <a:spcBef>
                <a:spcPts val="0"/>
              </a:spcBef>
              <a:spcAft>
                <a:spcPts val="0"/>
              </a:spcAft>
              <a:buClr>
                <a:schemeClr val="dk2"/>
              </a:buClr>
              <a:buSzPts val="1500"/>
              <a:buChar char="○"/>
            </a:pPr>
            <a:r>
              <a:rPr lang="hu" sz="1500">
                <a:solidFill>
                  <a:schemeClr val="dk2"/>
                </a:solidFill>
              </a:rPr>
              <a:t>Extracting and processing other MIME type content (image, AV, documents, etc.)</a:t>
            </a:r>
            <a:endParaRPr sz="1500" i="0" u="none" strike="noStrike" cap="none">
              <a:solidFill>
                <a:schemeClr val="dk2"/>
              </a:solidFill>
            </a:endParaRPr>
          </a:p>
          <a:p>
            <a:pPr marL="685800" marR="0" lvl="1" indent="-260350" algn="l" rtl="0">
              <a:lnSpc>
                <a:spcPct val="100000"/>
              </a:lnSpc>
              <a:spcBef>
                <a:spcPts val="0"/>
              </a:spcBef>
              <a:spcAft>
                <a:spcPts val="0"/>
              </a:spcAft>
              <a:buClr>
                <a:schemeClr val="dk2"/>
              </a:buClr>
              <a:buSzPts val="1500"/>
              <a:buChar char="○"/>
            </a:pPr>
            <a:r>
              <a:rPr lang="hu" sz="1500">
                <a:solidFill>
                  <a:schemeClr val="dk2"/>
                </a:solidFill>
              </a:rPr>
              <a:t>Automating with artificial intelligence (e.g. image labeling, object detection, speech to text)</a:t>
            </a:r>
            <a:endParaRPr sz="1500">
              <a:solidFill>
                <a:schemeClr val="dk2"/>
              </a:solidFill>
            </a:endParaRPr>
          </a:p>
          <a:p>
            <a:pPr marL="685800" marR="0" lvl="0" indent="0" algn="l" rtl="0">
              <a:lnSpc>
                <a:spcPct val="100000"/>
              </a:lnSpc>
              <a:spcBef>
                <a:spcPts val="0"/>
              </a:spcBef>
              <a:spcAft>
                <a:spcPts val="0"/>
              </a:spcAft>
              <a:buNone/>
            </a:pPr>
            <a:endParaRPr sz="1500">
              <a:solidFill>
                <a:schemeClr val="dk2"/>
              </a:solidFill>
            </a:endParaRPr>
          </a:p>
          <a:p>
            <a:pPr marL="342900" marR="0" lvl="0" indent="-260350" algn="l" rtl="0">
              <a:lnSpc>
                <a:spcPct val="100000"/>
              </a:lnSpc>
              <a:spcBef>
                <a:spcPts val="0"/>
              </a:spcBef>
              <a:spcAft>
                <a:spcPts val="0"/>
              </a:spcAft>
              <a:buClr>
                <a:schemeClr val="dk2"/>
              </a:buClr>
              <a:buSzPts val="1500"/>
              <a:buChar char="●"/>
            </a:pPr>
            <a:r>
              <a:rPr lang="hu" sz="1500">
                <a:solidFill>
                  <a:schemeClr val="dk2"/>
                </a:solidFill>
              </a:rPr>
              <a:t>Publishing data:</a:t>
            </a:r>
            <a:endParaRPr sz="1500">
              <a:solidFill>
                <a:schemeClr val="dk2"/>
              </a:solidFill>
            </a:endParaRPr>
          </a:p>
          <a:p>
            <a:pPr marL="685800" marR="0" lvl="1" indent="-260350" algn="l" rtl="0">
              <a:lnSpc>
                <a:spcPct val="100000"/>
              </a:lnSpc>
              <a:spcBef>
                <a:spcPts val="0"/>
              </a:spcBef>
              <a:spcAft>
                <a:spcPts val="0"/>
              </a:spcAft>
              <a:buClr>
                <a:schemeClr val="dk2"/>
              </a:buClr>
              <a:buSzPts val="1500"/>
              <a:buChar char="○"/>
            </a:pPr>
            <a:r>
              <a:rPr lang="hu" sz="1500">
                <a:solidFill>
                  <a:schemeClr val="dk2"/>
                </a:solidFill>
              </a:rPr>
              <a:t>Establishing a research platform through which researchers can produce data from their own corpus and process and visualise it </a:t>
            </a:r>
            <a:endParaRPr sz="1500">
              <a:solidFill>
                <a:schemeClr val="dk2"/>
              </a:solidFill>
            </a:endParaRPr>
          </a:p>
          <a:p>
            <a:pPr marL="342900" marR="0" lvl="0" indent="0" algn="l" rtl="0">
              <a:lnSpc>
                <a:spcPct val="100000"/>
              </a:lnSpc>
              <a:spcBef>
                <a:spcPts val="0"/>
              </a:spcBef>
              <a:spcAft>
                <a:spcPts val="0"/>
              </a:spcAft>
              <a:buClr>
                <a:srgbClr val="000000"/>
              </a:buClr>
              <a:buSzPts val="1600"/>
              <a:buFont typeface="Arial"/>
              <a:buNone/>
            </a:pPr>
            <a:endParaRPr sz="1500" i="0" u="none" strike="noStrike" cap="none">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34"/>
          <p:cNvSpPr txBox="1">
            <a:spLocks noGrp="1"/>
          </p:cNvSpPr>
          <p:nvPr>
            <p:ph type="ctrTitle"/>
          </p:nvPr>
        </p:nvSpPr>
        <p:spPr>
          <a:xfrm>
            <a:off x="311700" y="1945400"/>
            <a:ext cx="8520600" cy="6822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SzPts val="990"/>
              <a:buNone/>
            </a:pPr>
            <a:r>
              <a:rPr lang="hu" sz="3300">
                <a:solidFill>
                  <a:schemeClr val="dk2"/>
                </a:solidFill>
              </a:rPr>
              <a:t>Thank You for Your Attention!</a:t>
            </a:r>
            <a:endParaRPr sz="3300">
              <a:solidFill>
                <a:schemeClr val="dk2"/>
              </a:solidFill>
            </a:endParaRPr>
          </a:p>
        </p:txBody>
      </p:sp>
      <p:sp>
        <p:nvSpPr>
          <p:cNvPr id="202" name="Google Shape;202;p34"/>
          <p:cNvSpPr txBox="1">
            <a:spLocks noGrp="1"/>
          </p:cNvSpPr>
          <p:nvPr>
            <p:ph type="subTitle" idx="1"/>
          </p:nvPr>
        </p:nvSpPr>
        <p:spPr>
          <a:xfrm>
            <a:off x="311700" y="2885725"/>
            <a:ext cx="8520600" cy="6219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ctr" rtl="0">
              <a:spcBef>
                <a:spcPts val="0"/>
              </a:spcBef>
              <a:spcAft>
                <a:spcPts val="0"/>
              </a:spcAft>
              <a:buNone/>
            </a:pPr>
            <a:r>
              <a:rPr lang="hu" sz="2600"/>
              <a:t>webarchivum.oszk.hu/en</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911300"/>
            <a:ext cx="8520600" cy="5727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SzPts val="990"/>
              <a:buNone/>
            </a:pPr>
            <a:r>
              <a:rPr lang="hu" sz="2320">
                <a:solidFill>
                  <a:schemeClr val="dk2"/>
                </a:solidFill>
              </a:rPr>
              <a:t>Legal Context</a:t>
            </a:r>
            <a:endParaRPr sz="2320">
              <a:solidFill>
                <a:schemeClr val="dk2"/>
              </a:solidFill>
            </a:endParaRPr>
          </a:p>
        </p:txBody>
      </p:sp>
      <p:sp>
        <p:nvSpPr>
          <p:cNvPr id="73" name="Google Shape;73;p16"/>
          <p:cNvSpPr txBox="1">
            <a:spLocks noGrp="1"/>
          </p:cNvSpPr>
          <p:nvPr>
            <p:ph type="body" idx="1"/>
          </p:nvPr>
        </p:nvSpPr>
        <p:spPr>
          <a:xfrm>
            <a:off x="311700" y="1731700"/>
            <a:ext cx="8520600" cy="25128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457200" lvl="0" indent="-323850" algn="l" rtl="0">
              <a:lnSpc>
                <a:spcPct val="150000"/>
              </a:lnSpc>
              <a:spcBef>
                <a:spcPts val="1200"/>
              </a:spcBef>
              <a:spcAft>
                <a:spcPts val="0"/>
              </a:spcAft>
              <a:buSzPts val="1500"/>
              <a:buChar char="●"/>
            </a:pPr>
            <a:r>
              <a:rPr lang="hu" sz="1500"/>
              <a:t>In Hungary, web archiving was included in the law on cultural institutions in 2020</a:t>
            </a:r>
            <a:endParaRPr sz="1500"/>
          </a:p>
          <a:p>
            <a:pPr marL="457200" lvl="0" indent="-323850" algn="l" rtl="0">
              <a:lnSpc>
                <a:spcPct val="150000"/>
              </a:lnSpc>
              <a:spcBef>
                <a:spcPts val="0"/>
              </a:spcBef>
              <a:spcAft>
                <a:spcPts val="0"/>
              </a:spcAft>
              <a:buSzPts val="1500"/>
              <a:buChar char="●"/>
            </a:pPr>
            <a:r>
              <a:rPr lang="hu" sz="1500"/>
              <a:t>National Széchényi Library was authorised for web archiving</a:t>
            </a:r>
            <a:endParaRPr sz="1500"/>
          </a:p>
          <a:p>
            <a:pPr marL="457200" lvl="0" indent="-323850" algn="l" rtl="0">
              <a:lnSpc>
                <a:spcPct val="150000"/>
              </a:lnSpc>
              <a:spcBef>
                <a:spcPts val="0"/>
              </a:spcBef>
              <a:spcAft>
                <a:spcPts val="0"/>
              </a:spcAft>
              <a:buSzPts val="1500"/>
              <a:buChar char="●"/>
            </a:pPr>
            <a:r>
              <a:rPr lang="hu" sz="1500"/>
              <a:t>Since January 2021, the NSZL has been archiving the Hungarian web in accordance with this regulation (national domain crawls, curated crawls)</a:t>
            </a:r>
            <a:endParaRPr sz="1500"/>
          </a:p>
          <a:p>
            <a:pPr marL="457200" lvl="0" indent="-323850" algn="l" rtl="0">
              <a:lnSpc>
                <a:spcPct val="150000"/>
              </a:lnSpc>
              <a:spcBef>
                <a:spcPts val="0"/>
              </a:spcBef>
              <a:spcAft>
                <a:spcPts val="0"/>
              </a:spcAft>
              <a:buSzPts val="1500"/>
              <a:buChar char="●"/>
            </a:pPr>
            <a:r>
              <a:rPr lang="hu" sz="1500"/>
              <a:t>The Government Decree also authorised the NSZL to ensure that websites created by state and local government institutions or with budget support do not need to obtain individual licences to make archived versions available to the public</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838450"/>
            <a:ext cx="8520600" cy="5727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hu" sz="2320">
                <a:solidFill>
                  <a:schemeClr val="dk2"/>
                </a:solidFill>
              </a:rPr>
              <a:t>Data in Numbers</a:t>
            </a:r>
            <a:endParaRPr sz="2320">
              <a:solidFill>
                <a:schemeClr val="dk2"/>
              </a:solidFill>
            </a:endParaRPr>
          </a:p>
        </p:txBody>
      </p:sp>
      <p:sp>
        <p:nvSpPr>
          <p:cNvPr id="79" name="Google Shape;79;p17"/>
          <p:cNvSpPr txBox="1">
            <a:spLocks noGrp="1"/>
          </p:cNvSpPr>
          <p:nvPr>
            <p:ph type="body" idx="1"/>
          </p:nvPr>
        </p:nvSpPr>
        <p:spPr>
          <a:xfrm>
            <a:off x="311700" y="1675650"/>
            <a:ext cx="8520600" cy="3003600"/>
          </a:xfrm>
          <a:prstGeom prst="rect">
            <a:avLst/>
          </a:prstGeom>
          <a:solidFill>
            <a:schemeClr val="lt1"/>
          </a:soli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23850" algn="l" rtl="0">
              <a:spcBef>
                <a:spcPts val="1200"/>
              </a:spcBef>
              <a:spcAft>
                <a:spcPts val="0"/>
              </a:spcAft>
              <a:buSzPts val="1500"/>
              <a:buChar char="●"/>
            </a:pPr>
            <a:r>
              <a:rPr lang="hu" sz="1500"/>
              <a:t>Restricted access collection:</a:t>
            </a:r>
            <a:endParaRPr sz="1500"/>
          </a:p>
          <a:p>
            <a:pPr marL="914400" lvl="1" indent="-304800" algn="l" rtl="0">
              <a:spcBef>
                <a:spcPts val="0"/>
              </a:spcBef>
              <a:spcAft>
                <a:spcPts val="0"/>
              </a:spcAft>
              <a:buSzPts val="1200"/>
              <a:buChar char="○"/>
            </a:pPr>
            <a:r>
              <a:rPr lang="hu" sz="1200"/>
              <a:t>18 thematic collections (e.g. literature, art, culture, religion, education, science)</a:t>
            </a:r>
            <a:endParaRPr sz="1200"/>
          </a:p>
          <a:p>
            <a:pPr marL="914400" lvl="1" indent="-304800" algn="l" rtl="0">
              <a:spcBef>
                <a:spcPts val="0"/>
              </a:spcBef>
              <a:spcAft>
                <a:spcPts val="0"/>
              </a:spcAft>
              <a:buSzPts val="1200"/>
              <a:buChar char="○"/>
            </a:pPr>
            <a:r>
              <a:rPr lang="hu" sz="1200"/>
              <a:t>6 collections by genre (periodicals, news portals, podcasts, Facebook, Instagram, Twitter)</a:t>
            </a:r>
            <a:endParaRPr sz="1200"/>
          </a:p>
          <a:p>
            <a:pPr marL="914400" lvl="1" indent="-304800" algn="l" rtl="0">
              <a:spcBef>
                <a:spcPts val="0"/>
              </a:spcBef>
              <a:spcAft>
                <a:spcPts val="0"/>
              </a:spcAft>
              <a:buSzPts val="1200"/>
              <a:buChar char="○"/>
            </a:pPr>
            <a:r>
              <a:rPr lang="hu" sz="1200"/>
              <a:t>19 event-based collections (e.g. elections, sport events, epidemic, Ukraine war)</a:t>
            </a:r>
            <a:endParaRPr sz="1200"/>
          </a:p>
          <a:p>
            <a:pPr marL="914400" lvl="1" indent="-304800" algn="l" rtl="0">
              <a:spcBef>
                <a:spcPts val="0"/>
              </a:spcBef>
              <a:spcAft>
                <a:spcPts val="0"/>
              </a:spcAft>
              <a:buSzPts val="1200"/>
              <a:buChar char="○"/>
            </a:pPr>
            <a:r>
              <a:rPr lang="hu" sz="1200"/>
              <a:t>1 location based collection (Transcarpathia)</a:t>
            </a:r>
            <a:endParaRPr sz="1200"/>
          </a:p>
          <a:p>
            <a:pPr marL="914400" lvl="1" indent="-304800" algn="l" rtl="0">
              <a:spcBef>
                <a:spcPts val="0"/>
              </a:spcBef>
              <a:spcAft>
                <a:spcPts val="0"/>
              </a:spcAft>
              <a:buSzPts val="1200"/>
              <a:buChar char="○"/>
            </a:pPr>
            <a:r>
              <a:rPr lang="hu" sz="1200"/>
              <a:t>Appr. 80 thousand selected web sites harvested on a quarterly basis with screenshots</a:t>
            </a:r>
            <a:endParaRPr sz="1200"/>
          </a:p>
          <a:p>
            <a:pPr marL="914400" lvl="1" indent="-304800" algn="l" rtl="0">
              <a:spcBef>
                <a:spcPts val="0"/>
              </a:spcBef>
              <a:spcAft>
                <a:spcPts val="0"/>
              </a:spcAft>
              <a:buSzPts val="1200"/>
              <a:buChar char="○"/>
            </a:pPr>
            <a:r>
              <a:rPr lang="hu" sz="1200"/>
              <a:t>Appr. 1.37 million partially automatically harvested web sites (archived biannually) </a:t>
            </a:r>
            <a:endParaRPr sz="1200"/>
          </a:p>
          <a:p>
            <a:pPr marL="914400" lvl="1" indent="-304800" algn="l" rtl="0">
              <a:spcBef>
                <a:spcPts val="0"/>
              </a:spcBef>
              <a:spcAft>
                <a:spcPts val="0"/>
              </a:spcAft>
              <a:buSzPts val="1200"/>
              <a:buChar char="○"/>
            </a:pPr>
            <a:r>
              <a:rPr lang="hu" sz="1200"/>
              <a:t>Appr. 100 TB total size</a:t>
            </a:r>
            <a:endParaRPr sz="1200"/>
          </a:p>
          <a:p>
            <a:pPr marL="457200" lvl="0" indent="-323850" algn="l" rtl="0">
              <a:spcBef>
                <a:spcPts val="0"/>
              </a:spcBef>
              <a:spcAft>
                <a:spcPts val="0"/>
              </a:spcAft>
              <a:buSzPts val="1500"/>
              <a:buChar char="●"/>
            </a:pPr>
            <a:r>
              <a:rPr lang="hu" sz="1500"/>
              <a:t>Public collection:</a:t>
            </a:r>
            <a:endParaRPr sz="1500"/>
          </a:p>
          <a:p>
            <a:pPr marL="914400" lvl="1" indent="-304800" algn="l" rtl="0">
              <a:spcBef>
                <a:spcPts val="0"/>
              </a:spcBef>
              <a:spcAft>
                <a:spcPts val="0"/>
              </a:spcAft>
              <a:buSzPts val="1200"/>
              <a:buChar char="○"/>
            </a:pPr>
            <a:r>
              <a:rPr lang="hu" sz="1200"/>
              <a:t>360 selected and authorised or not subject to authorisation web sites harvested on a quarterly basis</a:t>
            </a:r>
            <a:endParaRPr sz="1200"/>
          </a:p>
          <a:p>
            <a:pPr marL="914400" lvl="1" indent="-304800" algn="l" rtl="0">
              <a:spcBef>
                <a:spcPts val="0"/>
              </a:spcBef>
              <a:spcAft>
                <a:spcPts val="0"/>
              </a:spcAft>
              <a:buSzPts val="1200"/>
              <a:buChar char="○"/>
            </a:pPr>
            <a:r>
              <a:rPr lang="hu" sz="1200"/>
              <a:t>102 web pages from the site of the NSZL</a:t>
            </a:r>
            <a:endParaRPr sz="1200"/>
          </a:p>
          <a:p>
            <a:pPr marL="914400" lvl="1" indent="-304800" algn="l" rtl="0">
              <a:spcBef>
                <a:spcPts val="0"/>
              </a:spcBef>
              <a:spcAft>
                <a:spcPts val="0"/>
              </a:spcAft>
              <a:buSzPts val="1200"/>
              <a:buChar char="○"/>
            </a:pPr>
            <a:r>
              <a:rPr lang="hu" sz="1200"/>
              <a:t>3 event-based collection (Rákóczi Archive, Széchényi Archive, Karikó Archive)</a:t>
            </a:r>
            <a:endParaRPr sz="1200"/>
          </a:p>
          <a:p>
            <a:pPr marL="914400" lvl="1" indent="-304800" algn="l" rtl="0">
              <a:spcBef>
                <a:spcPts val="0"/>
              </a:spcBef>
              <a:spcAft>
                <a:spcPts val="0"/>
              </a:spcAft>
              <a:buSzPts val="1200"/>
              <a:buChar char="○"/>
            </a:pPr>
            <a:r>
              <a:rPr lang="hu" sz="1200"/>
              <a:t>Appr. 1.9 TB total size</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8"/>
          <p:cNvPicPr preferRelativeResize="0">
            <a:picLocks noGrp="1"/>
          </p:cNvPicPr>
          <p:nvPr>
            <p:ph type="body" idx="1"/>
          </p:nvPr>
        </p:nvPicPr>
        <p:blipFill rotWithShape="1">
          <a:blip r:embed="rId3">
            <a:alphaModFix/>
          </a:blip>
          <a:srcRect/>
          <a:stretch/>
        </p:blipFill>
        <p:spPr>
          <a:xfrm>
            <a:off x="0" y="0"/>
            <a:ext cx="9144000" cy="5143500"/>
          </a:xfrm>
          <a:prstGeom prst="rect">
            <a:avLst/>
          </a:prstGeom>
          <a:noFill/>
          <a:ln>
            <a:noFill/>
          </a:ln>
        </p:spPr>
      </p:pic>
      <p:pic>
        <p:nvPicPr>
          <p:cNvPr id="85" name="Google Shape;85;p18"/>
          <p:cNvPicPr preferRelativeResize="0"/>
          <p:nvPr/>
        </p:nvPicPr>
        <p:blipFill>
          <a:blip r:embed="rId4">
            <a:alphaModFix/>
          </a:blip>
          <a:stretch>
            <a:fillRect/>
          </a:stretch>
        </p:blipFill>
        <p:spPr>
          <a:xfrm>
            <a:off x="877038" y="0"/>
            <a:ext cx="7389920" cy="51434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9"/>
          <p:cNvPicPr preferRelativeResize="0">
            <a:picLocks noGrp="1"/>
          </p:cNvPicPr>
          <p:nvPr>
            <p:ph type="body" idx="1"/>
          </p:nvPr>
        </p:nvPicPr>
        <p:blipFill rotWithShape="1">
          <a:blip r:embed="rId3">
            <a:alphaModFix/>
          </a:blip>
          <a:srcRect/>
          <a:stretch/>
        </p:blipFill>
        <p:spPr>
          <a:xfrm>
            <a:off x="0" y="0"/>
            <a:ext cx="9144000" cy="5143500"/>
          </a:xfrm>
          <a:prstGeom prst="rect">
            <a:avLst/>
          </a:prstGeom>
          <a:noFill/>
          <a:ln>
            <a:noFill/>
          </a:ln>
        </p:spPr>
      </p:pic>
      <p:pic>
        <p:nvPicPr>
          <p:cNvPr id="91" name="Google Shape;91;p19"/>
          <p:cNvPicPr preferRelativeResize="0"/>
          <p:nvPr/>
        </p:nvPicPr>
        <p:blipFill>
          <a:blip r:embed="rId4">
            <a:alphaModFix/>
          </a:blip>
          <a:stretch>
            <a:fillRect/>
          </a:stretch>
        </p:blipFill>
        <p:spPr>
          <a:xfrm>
            <a:off x="0" y="1118150"/>
            <a:ext cx="9144000" cy="3555699"/>
          </a:xfrm>
          <a:prstGeom prst="rect">
            <a:avLst/>
          </a:prstGeom>
          <a:noFill/>
          <a:ln>
            <a:noFill/>
          </a:ln>
          <a:effectLst>
            <a:outerShdw blurRad="57150" dist="19050" dir="5400000" algn="bl" rotWithShape="0">
              <a:srgbClr val="000000">
                <a:alpha val="50000"/>
              </a:srgbClr>
            </a:outerShdw>
          </a:effectLst>
        </p:spPr>
      </p:pic>
      <p:sp>
        <p:nvSpPr>
          <p:cNvPr id="92" name="Google Shape;92;p1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hu" sz="2300">
                <a:solidFill>
                  <a:schemeClr val="dk2"/>
                </a:solidFill>
              </a:rPr>
              <a:t>Data of Curated Crawls of 2023</a:t>
            </a:r>
            <a:endParaRPr sz="23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0"/>
          <p:cNvPicPr preferRelativeResize="0">
            <a:picLocks noGrp="1"/>
          </p:cNvPicPr>
          <p:nvPr>
            <p:ph type="body" idx="1"/>
          </p:nvPr>
        </p:nvPicPr>
        <p:blipFill rotWithShape="1">
          <a:blip r:embed="rId3">
            <a:alphaModFix/>
          </a:blip>
          <a:srcRect/>
          <a:stretch/>
        </p:blipFill>
        <p:spPr>
          <a:xfrm>
            <a:off x="0" y="0"/>
            <a:ext cx="9144000" cy="5143500"/>
          </a:xfrm>
          <a:prstGeom prst="rect">
            <a:avLst/>
          </a:prstGeom>
          <a:noFill/>
          <a:ln>
            <a:noFill/>
          </a:ln>
        </p:spPr>
      </p:pic>
      <p:pic>
        <p:nvPicPr>
          <p:cNvPr id="98" name="Google Shape;98;p20"/>
          <p:cNvPicPr preferRelativeResize="0"/>
          <p:nvPr/>
        </p:nvPicPr>
        <p:blipFill>
          <a:blip r:embed="rId4">
            <a:alphaModFix/>
          </a:blip>
          <a:stretch>
            <a:fillRect/>
          </a:stretch>
        </p:blipFill>
        <p:spPr>
          <a:xfrm>
            <a:off x="0" y="1087400"/>
            <a:ext cx="9143998" cy="3897155"/>
          </a:xfrm>
          <a:prstGeom prst="rect">
            <a:avLst/>
          </a:prstGeom>
          <a:noFill/>
          <a:ln>
            <a:noFill/>
          </a:ln>
          <a:effectLst>
            <a:outerShdw blurRad="57150" dist="19050" dir="5400000" algn="bl" rotWithShape="0">
              <a:srgbClr val="000000">
                <a:alpha val="50000"/>
              </a:srgbClr>
            </a:outerShdw>
          </a:effectLst>
        </p:spPr>
      </p:pic>
      <p:sp>
        <p:nvSpPr>
          <p:cNvPr id="99" name="Google Shape;99;p2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hu" sz="2300">
                <a:solidFill>
                  <a:schemeClr val="dk2"/>
                </a:solidFill>
              </a:rPr>
              <a:t>Data of the National Domain Crawl of 2023</a:t>
            </a:r>
            <a:endParaRPr sz="23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1"/>
          <p:cNvPicPr preferRelativeResize="0">
            <a:picLocks noGrp="1"/>
          </p:cNvPicPr>
          <p:nvPr>
            <p:ph type="body" idx="1"/>
          </p:nvPr>
        </p:nvPicPr>
        <p:blipFill rotWithShape="1">
          <a:blip r:embed="rId3">
            <a:alphaModFix/>
          </a:blip>
          <a:srcRect/>
          <a:stretch/>
        </p:blipFill>
        <p:spPr>
          <a:xfrm>
            <a:off x="0" y="0"/>
            <a:ext cx="9144000" cy="5143500"/>
          </a:xfrm>
          <a:prstGeom prst="rect">
            <a:avLst/>
          </a:prstGeom>
          <a:noFill/>
          <a:ln>
            <a:noFill/>
          </a:ln>
        </p:spPr>
      </p:pic>
      <p:sp>
        <p:nvSpPr>
          <p:cNvPr id="105" name="Google Shape;105;p21"/>
          <p:cNvSpPr txBox="1">
            <a:spLocks noGrp="1"/>
          </p:cNvSpPr>
          <p:nvPr>
            <p:ph type="title"/>
          </p:nvPr>
        </p:nvSpPr>
        <p:spPr>
          <a:xfrm>
            <a:off x="628650" y="2411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300"/>
              <a:buFont typeface="Calibri"/>
              <a:buNone/>
            </a:pPr>
            <a:r>
              <a:rPr lang="hu" sz="2300">
                <a:solidFill>
                  <a:schemeClr val="dk2"/>
                </a:solidFill>
              </a:rPr>
              <a:t>Building and Processing Corpora</a:t>
            </a:r>
            <a:endParaRPr sz="2300">
              <a:latin typeface="Calibri"/>
              <a:ea typeface="Calibri"/>
              <a:cs typeface="Calibri"/>
              <a:sym typeface="Calibri"/>
            </a:endParaRPr>
          </a:p>
        </p:txBody>
      </p:sp>
      <p:pic>
        <p:nvPicPr>
          <p:cNvPr id="106" name="Google Shape;106;p21"/>
          <p:cNvPicPr preferRelativeResize="0"/>
          <p:nvPr/>
        </p:nvPicPr>
        <p:blipFill rotWithShape="1">
          <a:blip r:embed="rId4">
            <a:alphaModFix/>
          </a:blip>
          <a:srcRect/>
          <a:stretch/>
        </p:blipFill>
        <p:spPr>
          <a:xfrm>
            <a:off x="628650" y="2530031"/>
            <a:ext cx="1764150" cy="1145446"/>
          </a:xfrm>
          <a:prstGeom prst="rect">
            <a:avLst/>
          </a:prstGeom>
          <a:noFill/>
          <a:ln>
            <a:noFill/>
          </a:ln>
          <a:effectLst>
            <a:outerShdw blurRad="57150" dist="19050" dir="5400000" algn="bl" rotWithShape="0">
              <a:srgbClr val="000000">
                <a:alpha val="50000"/>
              </a:srgbClr>
            </a:outerShdw>
          </a:effectLst>
        </p:spPr>
      </p:pic>
      <p:pic>
        <p:nvPicPr>
          <p:cNvPr id="107" name="Google Shape;107;p21"/>
          <p:cNvPicPr preferRelativeResize="0"/>
          <p:nvPr/>
        </p:nvPicPr>
        <p:blipFill rotWithShape="1">
          <a:blip r:embed="rId5">
            <a:alphaModFix/>
          </a:blip>
          <a:srcRect/>
          <a:stretch/>
        </p:blipFill>
        <p:spPr>
          <a:xfrm>
            <a:off x="4347094" y="2537616"/>
            <a:ext cx="2005650" cy="1130278"/>
          </a:xfrm>
          <a:prstGeom prst="rect">
            <a:avLst/>
          </a:prstGeom>
          <a:noFill/>
          <a:ln>
            <a:noFill/>
          </a:ln>
          <a:effectLst>
            <a:outerShdw blurRad="57150" dist="19050" dir="5400000" algn="bl" rotWithShape="0">
              <a:srgbClr val="000000">
                <a:alpha val="50000"/>
              </a:srgbClr>
            </a:outerShdw>
          </a:effectLst>
        </p:spPr>
      </p:pic>
      <p:pic>
        <p:nvPicPr>
          <p:cNvPr id="108" name="Google Shape;108;p21"/>
          <p:cNvPicPr preferRelativeResize="0"/>
          <p:nvPr/>
        </p:nvPicPr>
        <p:blipFill rotWithShape="1">
          <a:blip r:embed="rId6">
            <a:alphaModFix/>
          </a:blip>
          <a:srcRect/>
          <a:stretch/>
        </p:blipFill>
        <p:spPr>
          <a:xfrm>
            <a:off x="6367875" y="2841760"/>
            <a:ext cx="2065640" cy="1129650"/>
          </a:xfrm>
          <a:prstGeom prst="rect">
            <a:avLst/>
          </a:prstGeom>
          <a:noFill/>
          <a:ln>
            <a:noFill/>
          </a:ln>
          <a:effectLst>
            <a:outerShdw blurRad="57150" dist="19050" dir="5400000" algn="bl" rotWithShape="0">
              <a:srgbClr val="000000">
                <a:alpha val="50000"/>
              </a:srgbClr>
            </a:outerShdw>
          </a:effectLst>
        </p:spPr>
      </p:pic>
      <p:sp>
        <p:nvSpPr>
          <p:cNvPr id="109" name="Google Shape;109;p21"/>
          <p:cNvSpPr txBox="1"/>
          <p:nvPr/>
        </p:nvSpPr>
        <p:spPr>
          <a:xfrm>
            <a:off x="587025" y="1268025"/>
            <a:ext cx="1962600" cy="3462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chemeClr val="dk1"/>
              </a:buClr>
              <a:buSzPts val="1400"/>
              <a:buFont typeface="Arial"/>
              <a:buNone/>
            </a:pPr>
            <a:r>
              <a:rPr lang="hu" sz="1500" i="0" u="none" strike="noStrike" cap="none">
                <a:solidFill>
                  <a:schemeClr val="dk2"/>
                </a:solidFill>
              </a:rPr>
              <a:t>1. Targeted</a:t>
            </a:r>
            <a:r>
              <a:rPr lang="hu" sz="1500">
                <a:solidFill>
                  <a:schemeClr val="dk2"/>
                </a:solidFill>
              </a:rPr>
              <a:t> Crawling</a:t>
            </a:r>
            <a:endParaRPr sz="1500" i="0" u="none" strike="noStrike" cap="none">
              <a:solidFill>
                <a:schemeClr val="dk2"/>
              </a:solidFill>
            </a:endParaRPr>
          </a:p>
        </p:txBody>
      </p:sp>
      <p:sp>
        <p:nvSpPr>
          <p:cNvPr id="110" name="Google Shape;110;p21"/>
          <p:cNvSpPr txBox="1"/>
          <p:nvPr/>
        </p:nvSpPr>
        <p:spPr>
          <a:xfrm>
            <a:off x="2321900" y="1857550"/>
            <a:ext cx="2187900" cy="3462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chemeClr val="dk1"/>
              </a:buClr>
              <a:buSzPts val="1400"/>
              <a:buFont typeface="Arial"/>
              <a:buNone/>
            </a:pPr>
            <a:r>
              <a:rPr lang="hu" sz="1500" i="0" u="none" strike="noStrike" cap="none">
                <a:solidFill>
                  <a:schemeClr val="dk2"/>
                </a:solidFill>
              </a:rPr>
              <a:t>2. </a:t>
            </a:r>
            <a:r>
              <a:rPr lang="hu" sz="1500">
                <a:solidFill>
                  <a:schemeClr val="dk2"/>
                </a:solidFill>
              </a:rPr>
              <a:t>Building Text Corpora</a:t>
            </a:r>
            <a:endParaRPr sz="700" i="0" u="none" strike="noStrike" cap="none">
              <a:solidFill>
                <a:schemeClr val="dk2"/>
              </a:solidFill>
            </a:endParaRPr>
          </a:p>
        </p:txBody>
      </p:sp>
      <p:sp>
        <p:nvSpPr>
          <p:cNvPr id="111" name="Google Shape;111;p21"/>
          <p:cNvSpPr txBox="1"/>
          <p:nvPr/>
        </p:nvSpPr>
        <p:spPr>
          <a:xfrm>
            <a:off x="4347026" y="1268325"/>
            <a:ext cx="2187900" cy="3462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chemeClr val="dk1"/>
              </a:buClr>
              <a:buSzPts val="1400"/>
              <a:buFont typeface="Arial"/>
              <a:buNone/>
            </a:pPr>
            <a:r>
              <a:rPr lang="hu" sz="1500" i="0" u="none" strike="noStrike" cap="none">
                <a:solidFill>
                  <a:schemeClr val="dk2"/>
                </a:solidFill>
              </a:rPr>
              <a:t>3. </a:t>
            </a:r>
            <a:r>
              <a:rPr lang="hu" sz="1500">
                <a:solidFill>
                  <a:schemeClr val="dk2"/>
                </a:solidFill>
              </a:rPr>
              <a:t>Text and Data Minig</a:t>
            </a:r>
            <a:endParaRPr sz="700" i="0" u="none" strike="noStrike" cap="none">
              <a:solidFill>
                <a:schemeClr val="dk2"/>
              </a:solidFill>
            </a:endParaRPr>
          </a:p>
        </p:txBody>
      </p:sp>
      <p:sp>
        <p:nvSpPr>
          <p:cNvPr id="112" name="Google Shape;112;p21"/>
          <p:cNvSpPr txBox="1"/>
          <p:nvPr/>
        </p:nvSpPr>
        <p:spPr>
          <a:xfrm>
            <a:off x="6352650" y="1902975"/>
            <a:ext cx="2096100" cy="3462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chemeClr val="dk1"/>
              </a:buClr>
              <a:buSzPts val="1400"/>
              <a:buFont typeface="Arial"/>
              <a:buNone/>
            </a:pPr>
            <a:r>
              <a:rPr lang="hu" sz="1500" i="0" u="none" strike="noStrike" cap="none">
                <a:solidFill>
                  <a:schemeClr val="dk2"/>
                </a:solidFill>
              </a:rPr>
              <a:t>4. </a:t>
            </a:r>
            <a:r>
              <a:rPr lang="hu" sz="1500">
                <a:solidFill>
                  <a:schemeClr val="dk2"/>
                </a:solidFill>
              </a:rPr>
              <a:t>Data Visualization</a:t>
            </a:r>
            <a:endParaRPr sz="700" i="0" u="none" strike="noStrike" cap="none">
              <a:solidFill>
                <a:schemeClr val="dk2"/>
              </a:solidFill>
            </a:endParaRPr>
          </a:p>
        </p:txBody>
      </p:sp>
      <p:pic>
        <p:nvPicPr>
          <p:cNvPr id="113" name="Google Shape;113;p21"/>
          <p:cNvPicPr preferRelativeResize="0"/>
          <p:nvPr/>
        </p:nvPicPr>
        <p:blipFill rotWithShape="1">
          <a:blip r:embed="rId7">
            <a:alphaModFix/>
          </a:blip>
          <a:srcRect/>
          <a:stretch/>
        </p:blipFill>
        <p:spPr>
          <a:xfrm>
            <a:off x="2407931" y="2825956"/>
            <a:ext cx="1924032" cy="11454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rotWithShape="1">
          <a:blip r:embed="rId3">
            <a:alphaModFix/>
          </a:blip>
          <a:srcRect/>
          <a:stretch/>
        </p:blipFill>
        <p:spPr>
          <a:xfrm>
            <a:off x="0" y="0"/>
            <a:ext cx="9144001" cy="5143499"/>
          </a:xfrm>
          <a:prstGeom prst="rect">
            <a:avLst/>
          </a:prstGeom>
          <a:noFill/>
          <a:ln>
            <a:noFill/>
          </a:ln>
        </p:spPr>
      </p:pic>
      <p:sp>
        <p:nvSpPr>
          <p:cNvPr id="119" name="Google Shape;119;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300"/>
              <a:buFont typeface="Calibri"/>
              <a:buNone/>
            </a:pPr>
            <a:r>
              <a:rPr lang="hu" sz="2300">
                <a:solidFill>
                  <a:schemeClr val="dk2"/>
                </a:solidFill>
              </a:rPr>
              <a:t>A Case Study: the Ukraine War Collection</a:t>
            </a:r>
            <a:endParaRPr sz="2300">
              <a:latin typeface="Calibri"/>
              <a:ea typeface="Calibri"/>
              <a:cs typeface="Calibri"/>
              <a:sym typeface="Calibri"/>
            </a:endParaRPr>
          </a:p>
        </p:txBody>
      </p:sp>
      <p:sp>
        <p:nvSpPr>
          <p:cNvPr id="120" name="Google Shape;120;p22"/>
          <p:cNvSpPr txBox="1"/>
          <p:nvPr/>
        </p:nvSpPr>
        <p:spPr>
          <a:xfrm>
            <a:off x="653100" y="1344981"/>
            <a:ext cx="7837800" cy="3024600"/>
          </a:xfrm>
          <a:prstGeom prst="rect">
            <a:avLst/>
          </a:prstGeom>
          <a:noFill/>
          <a:ln>
            <a:noFill/>
          </a:ln>
        </p:spPr>
        <p:txBody>
          <a:bodyPr spcFirstLastPara="1" wrap="square" lIns="68575" tIns="68575" rIns="68575" bIns="68575" anchor="ctr" anchorCtr="0">
            <a:spAutoFit/>
          </a:bodyPr>
          <a:lstStyle/>
          <a:p>
            <a:pPr marL="457200" marR="0" lvl="0" indent="-323850" algn="l" rtl="0">
              <a:lnSpc>
                <a:spcPct val="115000"/>
              </a:lnSpc>
              <a:spcBef>
                <a:spcPts val="0"/>
              </a:spcBef>
              <a:spcAft>
                <a:spcPts val="0"/>
              </a:spcAft>
              <a:buClr>
                <a:schemeClr val="dk1"/>
              </a:buClr>
              <a:buSzPts val="1500"/>
              <a:buChar char="●"/>
            </a:pPr>
            <a:r>
              <a:rPr lang="hu" sz="1500">
                <a:solidFill>
                  <a:schemeClr val="dk1"/>
                </a:solidFill>
              </a:rPr>
              <a:t>In addition to domain level broad harvests and thematic harvests, the NSZL also produces event-based collections of major cultural, political and sporting events.</a:t>
            </a:r>
            <a:endParaRPr sz="1500" b="0" i="0" u="none" strike="noStrike" cap="none">
              <a:solidFill>
                <a:schemeClr val="dk1"/>
              </a:solidFill>
              <a:latin typeface="Arial"/>
              <a:ea typeface="Arial"/>
              <a:cs typeface="Arial"/>
              <a:sym typeface="Arial"/>
            </a:endParaRPr>
          </a:p>
          <a:p>
            <a:pPr marL="457200" marR="0" lvl="0" indent="-323850" algn="l" rtl="0">
              <a:lnSpc>
                <a:spcPct val="115000"/>
              </a:lnSpc>
              <a:spcBef>
                <a:spcPts val="0"/>
              </a:spcBef>
              <a:spcAft>
                <a:spcPts val="0"/>
              </a:spcAft>
              <a:buClr>
                <a:schemeClr val="dk1"/>
              </a:buClr>
              <a:buSzPts val="1500"/>
              <a:buChar char="●"/>
            </a:pPr>
            <a:r>
              <a:rPr lang="hu" sz="1500">
                <a:solidFill>
                  <a:schemeClr val="dk1"/>
                </a:solidFill>
              </a:rPr>
              <a:t>Since 21 February 2022, we have been collecting news about the Russian-Ukrainian conflict and later the war from 75 news portals in Hungary and abroad.</a:t>
            </a:r>
            <a:endParaRPr sz="1500" b="0" i="0" u="none" strike="noStrike" cap="none">
              <a:solidFill>
                <a:schemeClr val="dk1"/>
              </a:solidFill>
              <a:latin typeface="Arial"/>
              <a:ea typeface="Arial"/>
              <a:cs typeface="Arial"/>
              <a:sym typeface="Arial"/>
            </a:endParaRPr>
          </a:p>
          <a:p>
            <a:pPr marL="457200" marR="0" lvl="0" indent="-323850" algn="l" rtl="0">
              <a:lnSpc>
                <a:spcPct val="115000"/>
              </a:lnSpc>
              <a:spcBef>
                <a:spcPts val="0"/>
              </a:spcBef>
              <a:spcAft>
                <a:spcPts val="0"/>
              </a:spcAft>
              <a:buClr>
                <a:schemeClr val="dk1"/>
              </a:buClr>
              <a:buSzPts val="1500"/>
              <a:buChar char="●"/>
            </a:pPr>
            <a:r>
              <a:rPr lang="hu" sz="1500">
                <a:solidFill>
                  <a:schemeClr val="dk1"/>
                </a:solidFill>
              </a:rPr>
              <a:t>The collection of news is based on the tags or categories used on the portals (more than 400 seed URLs).</a:t>
            </a:r>
            <a:endParaRPr sz="1500" b="0" i="0" u="none" strike="noStrike" cap="none">
              <a:solidFill>
                <a:schemeClr val="dk1"/>
              </a:solidFill>
              <a:latin typeface="Arial"/>
              <a:ea typeface="Arial"/>
              <a:cs typeface="Arial"/>
              <a:sym typeface="Arial"/>
            </a:endParaRPr>
          </a:p>
          <a:p>
            <a:pPr marL="457200" marR="0" lvl="0" indent="-323850" algn="l" rtl="0">
              <a:lnSpc>
                <a:spcPct val="115000"/>
              </a:lnSpc>
              <a:spcBef>
                <a:spcPts val="0"/>
              </a:spcBef>
              <a:spcAft>
                <a:spcPts val="0"/>
              </a:spcAft>
              <a:buClr>
                <a:schemeClr val="dk1"/>
              </a:buClr>
              <a:buSzPts val="1500"/>
              <a:buChar char="●"/>
            </a:pPr>
            <a:r>
              <a:rPr lang="hu" sz="1500">
                <a:solidFill>
                  <a:schemeClr val="dk1"/>
                </a:solidFill>
              </a:rPr>
              <a:t>These harvests run once a week</a:t>
            </a:r>
            <a:r>
              <a:rPr lang="hu"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457200" marR="0" lvl="0" indent="-323850" algn="l" rtl="0">
              <a:lnSpc>
                <a:spcPct val="115000"/>
              </a:lnSpc>
              <a:spcBef>
                <a:spcPts val="0"/>
              </a:spcBef>
              <a:spcAft>
                <a:spcPts val="0"/>
              </a:spcAft>
              <a:buSzPts val="1500"/>
              <a:buChar char="●"/>
            </a:pPr>
            <a:r>
              <a:rPr lang="hu" sz="1500">
                <a:solidFill>
                  <a:schemeClr val="dk1"/>
                </a:solidFill>
              </a:rPr>
              <a:t>The collection is not open to the public for legal reasons (although a full text search engine is available: </a:t>
            </a:r>
            <a:r>
              <a:rPr lang="hu" sz="1500" u="sng">
                <a:solidFill>
                  <a:schemeClr val="hlink"/>
                </a:solidFill>
                <a:hlinkClick r:id="rId4"/>
              </a:rPr>
              <a:t>https://ukrajnapublic.webharvest.oszk.hu/solrwayback</a:t>
            </a:r>
            <a:r>
              <a:rPr lang="hu" sz="1500">
                <a:solidFill>
                  <a:schemeClr val="dk1"/>
                </a:solidFill>
              </a:rPr>
              <a:t>).</a:t>
            </a:r>
            <a:endParaRPr sz="1500">
              <a:solidFill>
                <a:schemeClr val="dk1"/>
              </a:solidFill>
            </a:endParaRPr>
          </a:p>
          <a:p>
            <a:pPr marL="457200" marR="0" lvl="0" indent="-323850" algn="l" rtl="0">
              <a:lnSpc>
                <a:spcPct val="115000"/>
              </a:lnSpc>
              <a:spcBef>
                <a:spcPts val="0"/>
              </a:spcBef>
              <a:spcAft>
                <a:spcPts val="0"/>
              </a:spcAft>
              <a:buClr>
                <a:schemeClr val="dk1"/>
              </a:buClr>
              <a:buSzPts val="1500"/>
              <a:buChar char="●"/>
            </a:pPr>
            <a:r>
              <a:rPr lang="hu" sz="1500">
                <a:solidFill>
                  <a:schemeClr val="dk1"/>
                </a:solidFill>
              </a:rPr>
              <a:t>A workflow was developed in the NSZL DHC to build NLP processed text corpora from archived web content to make it available for research purposes. </a:t>
            </a:r>
            <a:endParaRPr sz="15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ba430e-bca0-4211-b156-10f6297b6da3">
      <Terms xmlns="http://schemas.microsoft.com/office/infopath/2007/PartnerControls"/>
    </lcf76f155ced4ddcb4097134ff3c332f>
    <TaxCatchAll xmlns="a1cf89ef-f0b4-455b-9f6b-70e19379c4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6ECBEBA42F1CBD48A34C85AF35FA8616" ma:contentTypeVersion="17" ma:contentTypeDescription="Új dokumentum létrehozása." ma:contentTypeScope="" ma:versionID="f32f476c7b75e04a9a030095411b1174">
  <xsd:schema xmlns:xsd="http://www.w3.org/2001/XMLSchema" xmlns:xs="http://www.w3.org/2001/XMLSchema" xmlns:p="http://schemas.microsoft.com/office/2006/metadata/properties" xmlns:ns2="a5ba430e-bca0-4211-b156-10f6297b6da3" xmlns:ns3="a1cf89ef-f0b4-455b-9f6b-70e19379c44a" targetNamespace="http://schemas.microsoft.com/office/2006/metadata/properties" ma:root="true" ma:fieldsID="265367b04d86ded6a9607f10f5d92260" ns2:_="" ns3:_="">
    <xsd:import namespace="a5ba430e-bca0-4211-b156-10f6297b6da3"/>
    <xsd:import namespace="a1cf89ef-f0b4-455b-9f6b-70e19379c4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a430e-bca0-4211-b156-10f6297b6d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Képcímkék" ma:readOnly="false" ma:fieldId="{5cf76f15-5ced-4ddc-b409-7134ff3c332f}" ma:taxonomyMulti="true" ma:sspId="59951ad8-fa53-4395-b2e0-9b93736b1c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cf89ef-f0b4-455b-9f6b-70e19379c44a"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TaxCatchAll" ma:index="22" nillable="true" ma:displayName="Taxonomy Catch All Column" ma:hidden="true" ma:list="{fb1f1dec-07a9-4b7a-b497-5b7eae386f1e}" ma:internalName="TaxCatchAll" ma:showField="CatchAllData" ma:web="a1cf89ef-f0b4-455b-9f6b-70e19379c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CCE3CC-7817-43B4-A94A-0F395C7084C1}">
  <ds:schemaRefs>
    <ds:schemaRef ds:uri="http://schemas.microsoft.com/office/2006/metadata/properties"/>
    <ds:schemaRef ds:uri="http://schemas.microsoft.com/office/infopath/2007/PartnerControls"/>
    <ds:schemaRef ds:uri="a5ba430e-bca0-4211-b156-10f6297b6da3"/>
    <ds:schemaRef ds:uri="a1cf89ef-f0b4-455b-9f6b-70e19379c44a"/>
  </ds:schemaRefs>
</ds:datastoreItem>
</file>

<file path=customXml/itemProps2.xml><?xml version="1.0" encoding="utf-8"?>
<ds:datastoreItem xmlns:ds="http://schemas.openxmlformats.org/officeDocument/2006/customXml" ds:itemID="{EF05338E-309F-4638-B914-A8FE55C11963}">
  <ds:schemaRefs>
    <ds:schemaRef ds:uri="http://schemas.microsoft.com/sharepoint/v3/contenttype/forms"/>
  </ds:schemaRefs>
</ds:datastoreItem>
</file>

<file path=customXml/itemProps3.xml><?xml version="1.0" encoding="utf-8"?>
<ds:datastoreItem xmlns:ds="http://schemas.openxmlformats.org/officeDocument/2006/customXml" ds:itemID="{D257444E-AB31-4C6B-8163-F477C25F4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a430e-bca0-4211-b156-10f6297b6da3"/>
    <ds:schemaRef ds:uri="a1cf89ef-f0b4-455b-9f6b-70e19379c4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Diavetítés a képernyőre (16:9 oldalarány)</PresentationFormat>
  <Slides>21</Slides>
  <Notes>21</Notes>
  <HiddenSlides>0</HiddenSlides>
  <ScaleCrop>false</ScaleCrop>
  <HeadingPairs>
    <vt:vector size="4" baseType="variant">
      <vt:variant>
        <vt:lpstr>Téma</vt:lpstr>
      </vt:variant>
      <vt:variant>
        <vt:i4>1</vt:i4>
      </vt:variant>
      <vt:variant>
        <vt:lpstr>Diacímek</vt:lpstr>
      </vt:variant>
      <vt:variant>
        <vt:i4>21</vt:i4>
      </vt:variant>
    </vt:vector>
  </HeadingPairs>
  <TitlesOfParts>
    <vt:vector size="22" baseType="lpstr">
      <vt:lpstr>Simple Light</vt:lpstr>
      <vt:lpstr>Web Archiving and its Research Use  at the National Széchényi Library (Hungary)</vt:lpstr>
      <vt:lpstr>Background</vt:lpstr>
      <vt:lpstr>Legal Context</vt:lpstr>
      <vt:lpstr>Data in Numbers</vt:lpstr>
      <vt:lpstr>PowerPoint-bemutató</vt:lpstr>
      <vt:lpstr>Data of Curated Crawls of 2023</vt:lpstr>
      <vt:lpstr>Data of the National Domain Crawl of 2023</vt:lpstr>
      <vt:lpstr>Building and Processing Corpora</vt:lpstr>
      <vt:lpstr>A Case Study: the Ukraine War Collection</vt:lpstr>
      <vt:lpstr>Where is the Text in WARCs? (WARC2TXT)</vt:lpstr>
      <vt:lpstr>WARC2HTML</vt:lpstr>
      <vt:lpstr>HTML2TXT (Boilerplate Removal)</vt:lpstr>
      <vt:lpstr>Natural Language Processing</vt:lpstr>
      <vt:lpstr>PowerPoint-bemutató</vt:lpstr>
      <vt:lpstr>PowerPoint-bemutató</vt:lpstr>
      <vt:lpstr>PowerPoint-bemutató</vt:lpstr>
      <vt:lpstr>PowerPoint-bemutató</vt:lpstr>
      <vt:lpstr>PowerPoint-bemutató</vt:lpstr>
      <vt:lpstr>PowerPoint-bemutató</vt:lpstr>
      <vt:lpstr>Moving Forward</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Archiving and its Research Use  at the National Széchényi Library (Hungary)</dc:title>
  <cp:revision>1</cp:revision>
  <dcterms:modified xsi:type="dcterms:W3CDTF">2024-04-23T07:56:55Z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0x0101006ECBEBA42F1CBD48A34C85AF35FA8616</vt:lpwstr>
  </property>
</Properties>
</file>