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8" r:id="rId6"/>
    <p:sldId id="272" r:id="rId7"/>
    <p:sldId id="271" r:id="rId8"/>
    <p:sldId id="269" r:id="rId9"/>
    <p:sldId id="259" r:id="rId10"/>
    <p:sldId id="266" r:id="rId11"/>
    <p:sldId id="268" r:id="rId12"/>
    <p:sldId id="267" r:id="rId13"/>
    <p:sldId id="260" r:id="rId14"/>
    <p:sldId id="263" r:id="rId15"/>
    <p:sldId id="264" r:id="rId16"/>
    <p:sldId id="265" r:id="rId17"/>
    <p:sldId id="261" r:id="rId18"/>
    <p:sldId id="257" r:id="rId19"/>
    <p:sldId id="262" r:id="rId20"/>
    <p:sldId id="273" r:id="rId21"/>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1" d="100"/>
          <a:sy n="111" d="100"/>
        </p:scale>
        <p:origin x="34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61253F-A4BB-453D-BCDC-0B0B1D4F0939}" type="datetimeFigureOut">
              <a:rPr lang="hu-HU" smtClean="0"/>
              <a:t>2024. 09. 30.</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844271-0BD0-43A5-BB31-41A3452541F6}" type="slidenum">
              <a:rPr lang="hu-HU" smtClean="0"/>
              <a:t>‹#›</a:t>
            </a:fld>
            <a:endParaRPr lang="hu-HU"/>
          </a:p>
        </p:txBody>
      </p:sp>
    </p:spTree>
    <p:extLst>
      <p:ext uri="{BB962C8B-B14F-4D97-AF65-F5344CB8AC3E}">
        <p14:creationId xmlns:p14="http://schemas.microsoft.com/office/powerpoint/2010/main" val="840695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1221450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2730215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2765246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3387965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864975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r>
              <a:rPr lang="hu-HU"/>
              <a:t>https://webarchivum.oszk.hu</a:t>
            </a:r>
          </a:p>
        </p:txBody>
      </p:sp>
      <p:sp>
        <p:nvSpPr>
          <p:cNvPr id="6" name="Élőláb helye 5"/>
          <p:cNvSpPr>
            <a:spLocks noGrp="1"/>
          </p:cNvSpPr>
          <p:nvPr>
            <p:ph type="ftr" sz="quarter" idx="11"/>
          </p:nvPr>
        </p:nvSpPr>
        <p:spPr/>
        <p:txBody>
          <a:bodyPr/>
          <a:lstStyle/>
          <a:p>
            <a:r>
              <a:rPr lang="hu-HU"/>
              <a:t>webarchivum@oszk.hu</a:t>
            </a:r>
          </a:p>
        </p:txBody>
      </p:sp>
      <p:sp>
        <p:nvSpPr>
          <p:cNvPr id="7" name="Dia számának helye 6"/>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1531048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r>
              <a:rPr lang="hu-HU"/>
              <a:t>https://webarchivum.oszk.hu</a:t>
            </a:r>
          </a:p>
        </p:txBody>
      </p:sp>
      <p:sp>
        <p:nvSpPr>
          <p:cNvPr id="8" name="Élőláb helye 7"/>
          <p:cNvSpPr>
            <a:spLocks noGrp="1"/>
          </p:cNvSpPr>
          <p:nvPr>
            <p:ph type="ftr" sz="quarter" idx="11"/>
          </p:nvPr>
        </p:nvSpPr>
        <p:spPr/>
        <p:txBody>
          <a:bodyPr/>
          <a:lstStyle/>
          <a:p>
            <a:r>
              <a:rPr lang="hu-HU"/>
              <a:t>webarchivum@oszk.hu</a:t>
            </a:r>
          </a:p>
        </p:txBody>
      </p:sp>
      <p:sp>
        <p:nvSpPr>
          <p:cNvPr id="9" name="Dia számának helye 8"/>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589262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r>
              <a:rPr lang="hu-HU"/>
              <a:t>https://webarchivum.oszk.hu</a:t>
            </a:r>
          </a:p>
        </p:txBody>
      </p:sp>
      <p:sp>
        <p:nvSpPr>
          <p:cNvPr id="4" name="Élőláb helye 3"/>
          <p:cNvSpPr>
            <a:spLocks noGrp="1"/>
          </p:cNvSpPr>
          <p:nvPr>
            <p:ph type="ftr" sz="quarter" idx="11"/>
          </p:nvPr>
        </p:nvSpPr>
        <p:spPr/>
        <p:txBody>
          <a:bodyPr/>
          <a:lstStyle/>
          <a:p>
            <a:r>
              <a:rPr lang="hu-HU"/>
              <a:t>webarchivum@oszk.hu</a:t>
            </a:r>
          </a:p>
        </p:txBody>
      </p:sp>
      <p:sp>
        <p:nvSpPr>
          <p:cNvPr id="5" name="Dia számának helye 4"/>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335112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r>
              <a:rPr lang="hu-HU"/>
              <a:t>https://webarchivum.oszk.hu</a:t>
            </a:r>
          </a:p>
        </p:txBody>
      </p:sp>
      <p:sp>
        <p:nvSpPr>
          <p:cNvPr id="3" name="Élőláb helye 2"/>
          <p:cNvSpPr>
            <a:spLocks noGrp="1"/>
          </p:cNvSpPr>
          <p:nvPr>
            <p:ph type="ftr" sz="quarter" idx="11"/>
          </p:nvPr>
        </p:nvSpPr>
        <p:spPr/>
        <p:txBody>
          <a:bodyPr/>
          <a:lstStyle/>
          <a:p>
            <a:r>
              <a:rPr lang="hu-HU"/>
              <a:t>webarchivum@oszk.hu</a:t>
            </a:r>
          </a:p>
        </p:txBody>
      </p:sp>
      <p:sp>
        <p:nvSpPr>
          <p:cNvPr id="4" name="Dia számának helye 3"/>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2122629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r>
              <a:rPr lang="hu-HU"/>
              <a:t>https://webarchivum.oszk.hu</a:t>
            </a:r>
          </a:p>
        </p:txBody>
      </p:sp>
      <p:sp>
        <p:nvSpPr>
          <p:cNvPr id="6" name="Élőláb helye 5"/>
          <p:cNvSpPr>
            <a:spLocks noGrp="1"/>
          </p:cNvSpPr>
          <p:nvPr>
            <p:ph type="ftr" sz="quarter" idx="11"/>
          </p:nvPr>
        </p:nvSpPr>
        <p:spPr/>
        <p:txBody>
          <a:bodyPr/>
          <a:lstStyle/>
          <a:p>
            <a:r>
              <a:rPr lang="hu-HU"/>
              <a:t>webarchivum@oszk.hu</a:t>
            </a:r>
          </a:p>
        </p:txBody>
      </p:sp>
      <p:sp>
        <p:nvSpPr>
          <p:cNvPr id="7" name="Dia számának helye 6"/>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27978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r>
              <a:rPr lang="hu-HU"/>
              <a:t>https://webarchivum.oszk.hu</a:t>
            </a:r>
          </a:p>
        </p:txBody>
      </p:sp>
      <p:sp>
        <p:nvSpPr>
          <p:cNvPr id="6" name="Élőláb helye 5"/>
          <p:cNvSpPr>
            <a:spLocks noGrp="1"/>
          </p:cNvSpPr>
          <p:nvPr>
            <p:ph type="ftr" sz="quarter" idx="11"/>
          </p:nvPr>
        </p:nvSpPr>
        <p:spPr/>
        <p:txBody>
          <a:bodyPr/>
          <a:lstStyle/>
          <a:p>
            <a:r>
              <a:rPr lang="hu-HU"/>
              <a:t>webarchivum@oszk.hu</a:t>
            </a:r>
          </a:p>
        </p:txBody>
      </p:sp>
      <p:sp>
        <p:nvSpPr>
          <p:cNvPr id="7" name="Dia számának helye 6"/>
          <p:cNvSpPr>
            <a:spLocks noGrp="1"/>
          </p:cNvSpPr>
          <p:nvPr>
            <p:ph type="sldNum" sz="quarter" idx="12"/>
          </p:nvPr>
        </p:nvSpPr>
        <p:spPr/>
        <p:txBody>
          <a:bodyPr/>
          <a:lstStyle/>
          <a:p>
            <a:fld id="{D113AA7C-20BD-4C43-BC15-BBD50F348350}" type="slidenum">
              <a:rPr lang="hu-HU" smtClean="0"/>
              <a:t>‹#›</a:t>
            </a:fld>
            <a:endParaRPr lang="hu-HU"/>
          </a:p>
        </p:txBody>
      </p:sp>
    </p:spTree>
    <p:extLst>
      <p:ext uri="{BB962C8B-B14F-4D97-AF65-F5344CB8AC3E}">
        <p14:creationId xmlns:p14="http://schemas.microsoft.com/office/powerpoint/2010/main" val="3138394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hu-HU"/>
              <a:t>https://webarchivum.oszk.hu</a:t>
            </a:r>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u-HU"/>
              <a:t>webarchivum@oszk.hu</a:t>
            </a:r>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3AA7C-20BD-4C43-BC15-BBD50F348350}" type="slidenum">
              <a:rPr lang="hu-HU" smtClean="0"/>
              <a:t>‹#›</a:t>
            </a:fld>
            <a:endParaRPr lang="hu-HU"/>
          </a:p>
        </p:txBody>
      </p:sp>
    </p:spTree>
    <p:extLst>
      <p:ext uri="{BB962C8B-B14F-4D97-AF65-F5344CB8AC3E}">
        <p14:creationId xmlns:p14="http://schemas.microsoft.com/office/powerpoint/2010/main" val="1080860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visky.akos.laszlo@oszk.hu"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ebarchivum.oszk.hu/mediawiki/index.php/Archive-friendly_website" TargetMode="External"/><Relationship Id="rId2" Type="http://schemas.openxmlformats.org/officeDocument/2006/relationships/hyperlink" Target="https://webarchivum.oszk.hu/mediawiki/index.php/Crawler-friendly_websi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ebarchivum.oszk.hu/mediawiki/index.php/Internet_Archive" TargetMode="External"/><Relationship Id="rId13" Type="http://schemas.openxmlformats.org/officeDocument/2006/relationships/hyperlink" Target="https://hu.wikipedia.org/wiki/HTTP-s%C3%BCti" TargetMode="External"/><Relationship Id="rId3" Type="http://schemas.openxmlformats.org/officeDocument/2006/relationships/hyperlink" Target="https://webarchivum.oszk.hu/mediawiki/index.php?title=Crawler" TargetMode="External"/><Relationship Id="rId7" Type="http://schemas.openxmlformats.org/officeDocument/2006/relationships/hyperlink" Target="https://webarchivum.oszk.hu/mediawiki/index.php/Spider_Test_Tool" TargetMode="External"/><Relationship Id="rId12" Type="http://schemas.openxmlformats.org/officeDocument/2006/relationships/hyperlink" Target="https://en.wikipedia.org/wiki/CSS" TargetMode="External"/><Relationship Id="rId2" Type="http://schemas.openxmlformats.org/officeDocument/2006/relationships/hyperlink" Target="https://webarchivum.oszk.hu/mediawiki/index.php/Robots.txt" TargetMode="External"/><Relationship Id="rId1" Type="http://schemas.openxmlformats.org/officeDocument/2006/relationships/slideLayout" Target="../slideLayouts/slideLayout2.xml"/><Relationship Id="rId6" Type="http://schemas.openxmlformats.org/officeDocument/2006/relationships/hyperlink" Target="https://webarchivum.oszk.hu/mediawiki/index.php/Archive_Ready" TargetMode="External"/><Relationship Id="rId11" Type="http://schemas.openxmlformats.org/officeDocument/2006/relationships/hyperlink" Target="https://hu.wikipedia.org/wiki/HTTP#St%C3%A1tuszk%C3%B3dok" TargetMode="External"/><Relationship Id="rId5" Type="http://schemas.openxmlformats.org/officeDocument/2006/relationships/hyperlink" Target="https://chrome.google.com/webstore/detail/link-grabber/caodelkhipncidmoebgbbeemedohcdma" TargetMode="External"/><Relationship Id="rId10" Type="http://schemas.openxmlformats.org/officeDocument/2006/relationships/hyperlink" Target="https://webarchivum.oszk.hu/mediawiki/index.php/WCT" TargetMode="External"/><Relationship Id="rId4" Type="http://schemas.openxmlformats.org/officeDocument/2006/relationships/hyperlink" Target="https://webarchivum.oszk.hu/mediawiki/index.php/Wappalyzer" TargetMode="External"/><Relationship Id="rId9" Type="http://schemas.openxmlformats.org/officeDocument/2006/relationships/hyperlink" Target="https://webarchivum.oszk.hu/mediawiki/index.php/Heritri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ebarchivum.oszk.hu/mediawiki/index.php/Crawler_tra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ebarchivum.oszk.hu/honlap/tananyag/prezentaciok/3.4.1_archive_error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ebarchivum.oszk.hu/mediawiki/index.php/Dark_archive" TargetMode="External"/><Relationship Id="rId2" Type="http://schemas.openxmlformats.org/officeDocument/2006/relationships/hyperlink" Target="https://netpreserve.org/web-archiving/collection-development-policies/" TargetMode="External"/><Relationship Id="rId1" Type="http://schemas.openxmlformats.org/officeDocument/2006/relationships/slideLayout" Target="../slideLayouts/slideLayout2.xml"/><Relationship Id="rId4" Type="http://schemas.openxmlformats.org/officeDocument/2006/relationships/hyperlink" Target="https://webarchivum.oszk.hu/mediawiki/index.php/Opt-ou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ebarchivum.oszk.hu/wp-content/uploads/2020/02/Webarchivum_gyujtokor_tervezet.pdf" TargetMode="External"/><Relationship Id="rId13" Type="http://schemas.openxmlformats.org/officeDocument/2006/relationships/hyperlink" Target="https://webarchivum.oszk.hu/mediawiki/index.php/WCT" TargetMode="External"/><Relationship Id="rId3" Type="http://schemas.openxmlformats.org/officeDocument/2006/relationships/hyperlink" Target="https://www.oszk.hu/sites/default/files/F8_2022_SZMSZ.pdf" TargetMode="External"/><Relationship Id="rId7" Type="http://schemas.openxmlformats.org/officeDocument/2006/relationships/hyperlink" Target="https://net.jogtar.hu/jogszabaly?docid=A2000717.KOR" TargetMode="External"/><Relationship Id="rId12" Type="http://schemas.openxmlformats.org/officeDocument/2006/relationships/hyperlink" Target="https://webarchivum.oszk.hu/mediawiki/index.php?title=MIA_WIKI" TargetMode="External"/><Relationship Id="rId2" Type="http://schemas.openxmlformats.org/officeDocument/2006/relationships/hyperlink" Target="https://www.oszk.hu/sites/default/files/MAKAlapito_Okirat20240701.pdf" TargetMode="External"/><Relationship Id="rId16" Type="http://schemas.openxmlformats.org/officeDocument/2006/relationships/hyperlink" Target="https://netpreserve.org/web-archiving/collection-development-policies/" TargetMode="External"/><Relationship Id="rId1" Type="http://schemas.openxmlformats.org/officeDocument/2006/relationships/slideLayout" Target="../slideLayouts/slideLayout2.xml"/><Relationship Id="rId6" Type="http://schemas.openxmlformats.org/officeDocument/2006/relationships/hyperlink" Target="https://net.jogtar.hu/jogszabaly?docid=a2000626.kor" TargetMode="External"/><Relationship Id="rId11" Type="http://schemas.openxmlformats.org/officeDocument/2006/relationships/hyperlink" Target="https://webarchivum.oszk.hu/honlap/xml/" TargetMode="External"/><Relationship Id="rId5" Type="http://schemas.openxmlformats.org/officeDocument/2006/relationships/hyperlink" Target="https://net.jogtar.hu/jogszabaly?docid=99700140.tv" TargetMode="External"/><Relationship Id="rId15" Type="http://schemas.openxmlformats.org/officeDocument/2006/relationships/hyperlink" Target="https://webarchivum.oszk.hu/honlap/tananyag/prezentaciok/3.4.1_archive_errors.pptx" TargetMode="External"/><Relationship Id="rId10" Type="http://schemas.openxmlformats.org/officeDocument/2006/relationships/hyperlink" Target="https://webarchivum.oszk.hu/mediawiki/index.php/ISO/TR_14873:2013" TargetMode="External"/><Relationship Id="rId4" Type="http://schemas.openxmlformats.org/officeDocument/2006/relationships/hyperlink" Target="https://www.oszk.hu/sites/default/files/f_18_2015_gyujtokori_szabalyzat.pdf" TargetMode="External"/><Relationship Id="rId9" Type="http://schemas.openxmlformats.org/officeDocument/2006/relationships/hyperlink" Target="https://www.oclc.org/research/areas/research-collections/wam.html" TargetMode="External"/><Relationship Id="rId14" Type="http://schemas.openxmlformats.org/officeDocument/2006/relationships/hyperlink" Target="https://webarchivum.oszk.hu/mediawiki/index.php/NetarchiveSuit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clc.org/research/publications/2018/oclcresearch-descriptive-metadata/recommendations.html" TargetMode="External"/><Relationship Id="rId2" Type="http://schemas.openxmlformats.org/officeDocument/2006/relationships/hyperlink" Target="https://www.oclc.org/research/areas/research-collections/wa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ebarchivum.oszk.hu/mediawiki/index.php/PREMIS" TargetMode="External"/><Relationship Id="rId3" Type="http://schemas.openxmlformats.org/officeDocument/2006/relationships/hyperlink" Target="https://webarchivum.oszk.hu/mediawiki/index.php/DC" TargetMode="External"/><Relationship Id="rId7" Type="http://schemas.openxmlformats.org/officeDocument/2006/relationships/hyperlink" Target="https://www.rdatoolkit.org/rsc/rda-faq-gyakran-feltett-kerdesek" TargetMode="External"/><Relationship Id="rId2" Type="http://schemas.openxmlformats.org/officeDocument/2006/relationships/hyperlink" Target="https://webarchivum.oszk.hu/mediawiki/index.php/ISO/TR_14873:2013" TargetMode="External"/><Relationship Id="rId1" Type="http://schemas.openxmlformats.org/officeDocument/2006/relationships/slideLayout" Target="../slideLayouts/slideLayout2.xml"/><Relationship Id="rId6" Type="http://schemas.openxmlformats.org/officeDocument/2006/relationships/hyperlink" Target="https://mek.oszk.hu/05200/05287/html/formatum.htm" TargetMode="External"/><Relationship Id="rId5" Type="http://schemas.openxmlformats.org/officeDocument/2006/relationships/hyperlink" Target="https://webarchivum.oszk.hu/mediawiki/index.php/METS" TargetMode="External"/><Relationship Id="rId4" Type="http://schemas.openxmlformats.org/officeDocument/2006/relationships/hyperlink" Target="https://webarchivum.oszk.hu/mediawiki/index.php/MODS" TargetMode="External"/><Relationship Id="rId9" Type="http://schemas.openxmlformats.org/officeDocument/2006/relationships/hyperlink" Target="https://webarchivum.oszk.hu/honlap/x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ebarchivum.oszk.hu/mediawiki/index.php/Metadata_Extraction_Too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ebarchivum.oszk.hu/mediawiki/index.php/NetarchiveSuite" TargetMode="External"/><Relationship Id="rId2" Type="http://schemas.openxmlformats.org/officeDocument/2006/relationships/hyperlink" Target="https://webarchivum.oszk.hu/mediawiki/index.php/WC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623665"/>
            <a:ext cx="9144000" cy="1077373"/>
          </a:xfrm>
        </p:spPr>
        <p:txBody>
          <a:bodyPr>
            <a:normAutofit/>
          </a:bodyPr>
          <a:lstStyle/>
          <a:p>
            <a:r>
              <a:rPr lang="hu-HU" sz="3200" dirty="0">
                <a:effectLst>
                  <a:outerShdw blurRad="38100" dist="38100" dir="2700000" algn="tl">
                    <a:srgbClr val="000000">
                      <a:alpha val="43137"/>
                    </a:srgbClr>
                  </a:outerShdw>
                </a:effectLst>
              </a:rPr>
              <a:t>„Internetes tartalmak archiválása” tanfolyam</a:t>
            </a:r>
          </a:p>
        </p:txBody>
      </p:sp>
      <p:sp>
        <p:nvSpPr>
          <p:cNvPr id="3" name="Alcím 2"/>
          <p:cNvSpPr>
            <a:spLocks noGrp="1"/>
          </p:cNvSpPr>
          <p:nvPr>
            <p:ph type="subTitle" idx="1"/>
          </p:nvPr>
        </p:nvSpPr>
        <p:spPr>
          <a:xfrm>
            <a:off x="1524000" y="3027871"/>
            <a:ext cx="9144000" cy="1518250"/>
          </a:xfrm>
        </p:spPr>
        <p:txBody>
          <a:bodyPr>
            <a:normAutofit/>
          </a:bodyPr>
          <a:lstStyle/>
          <a:p>
            <a:r>
              <a:rPr lang="hu-HU" dirty="0"/>
              <a:t>2. Helyi archívum kialakítása</a:t>
            </a:r>
          </a:p>
          <a:p>
            <a:r>
              <a:rPr lang="hu-HU" b="1" dirty="0"/>
              <a:t>2.1 </a:t>
            </a:r>
            <a:r>
              <a:rPr lang="hu-HU" b="1" dirty="0" err="1"/>
              <a:t>Gyűjteményezés</a:t>
            </a:r>
            <a:endParaRPr lang="hu-HU" b="1" dirty="0"/>
          </a:p>
          <a:p>
            <a:r>
              <a:rPr lang="hu-HU" sz="2200" dirty="0"/>
              <a:t>(gyűjtőkör, </a:t>
            </a:r>
            <a:r>
              <a:rPr lang="hu-HU" sz="2200" dirty="0" err="1"/>
              <a:t>metaadatolás</a:t>
            </a:r>
            <a:r>
              <a:rPr lang="hu-HU" sz="2200" dirty="0"/>
              <a:t>, minőség-ellenőrzés, szolgáltatás)</a:t>
            </a:r>
          </a:p>
        </p:txBody>
      </p:sp>
      <p:sp>
        <p:nvSpPr>
          <p:cNvPr id="6" name="Szövegdoboz 5"/>
          <p:cNvSpPr txBox="1"/>
          <p:nvPr/>
        </p:nvSpPr>
        <p:spPr>
          <a:xfrm>
            <a:off x="1705155" y="4872954"/>
            <a:ext cx="8781690" cy="861774"/>
          </a:xfrm>
          <a:prstGeom prst="rect">
            <a:avLst/>
          </a:prstGeom>
          <a:noFill/>
        </p:spPr>
        <p:txBody>
          <a:bodyPr wrap="square" rtlCol="0">
            <a:spAutoFit/>
          </a:bodyPr>
          <a:lstStyle/>
          <a:p>
            <a:pPr algn="ctr"/>
            <a:r>
              <a:rPr lang="hu-HU" sz="2000" dirty="0"/>
              <a:t>Készítette: </a:t>
            </a:r>
            <a:r>
              <a:rPr lang="hu-HU" sz="2000" dirty="0">
                <a:hlinkClick r:id="rId2"/>
              </a:rPr>
              <a:t>Visky Ákos László</a:t>
            </a:r>
            <a:endParaRPr lang="hu-HU" sz="2000" dirty="0"/>
          </a:p>
          <a:p>
            <a:pPr algn="r"/>
            <a:endParaRPr lang="hu-HU" sz="1600" i="1" dirty="0"/>
          </a:p>
          <a:p>
            <a:pPr algn="ctr"/>
            <a:r>
              <a:rPr lang="hu-HU" sz="1400" i="1" dirty="0"/>
              <a:t>Utolsó frissítés: 2024. szeptember 19.​</a:t>
            </a:r>
          </a:p>
        </p:txBody>
      </p:sp>
      <p:sp>
        <p:nvSpPr>
          <p:cNvPr id="10" name="Dia számának helye 9"/>
          <p:cNvSpPr>
            <a:spLocks noGrp="1"/>
          </p:cNvSpPr>
          <p:nvPr>
            <p:ph type="sldNum" sz="quarter" idx="12"/>
          </p:nvPr>
        </p:nvSpPr>
        <p:spPr/>
        <p:txBody>
          <a:bodyPr/>
          <a:lstStyle/>
          <a:p>
            <a:fld id="{D113AA7C-20BD-4C43-BC15-BBD50F348350}" type="slidenum">
              <a:rPr lang="hu-HU" smtClean="0"/>
              <a:t>1</a:t>
            </a:fld>
            <a:endParaRPr lang="hu-HU"/>
          </a:p>
        </p:txBody>
      </p:sp>
      <p:pic>
        <p:nvPicPr>
          <p:cNvPr id="12" name="Kép 11"/>
          <p:cNvPicPr>
            <a:picLocks noChangeAspect="1"/>
          </p:cNvPicPr>
          <p:nvPr/>
        </p:nvPicPr>
        <p:blipFill>
          <a:blip r:embed="rId3"/>
          <a:stretch>
            <a:fillRect/>
          </a:stretch>
        </p:blipFill>
        <p:spPr>
          <a:xfrm>
            <a:off x="793630" y="423585"/>
            <a:ext cx="2261812" cy="914479"/>
          </a:xfrm>
          <a:prstGeom prst="rect">
            <a:avLst/>
          </a:prstGeom>
          <a:effectLst>
            <a:outerShdw blurRad="63500" dist="63500" dir="2700000" algn="tl" rotWithShape="0">
              <a:srgbClr val="002060">
                <a:alpha val="40000"/>
              </a:srgbClr>
            </a:outerShdw>
          </a:effectLst>
        </p:spPr>
      </p:pic>
      <p:pic>
        <p:nvPicPr>
          <p:cNvPr id="13" name="Kép 12"/>
          <p:cNvPicPr>
            <a:picLocks noChangeAspect="1"/>
          </p:cNvPicPr>
          <p:nvPr/>
        </p:nvPicPr>
        <p:blipFill>
          <a:blip r:embed="rId4"/>
          <a:stretch>
            <a:fillRect/>
          </a:stretch>
        </p:blipFill>
        <p:spPr>
          <a:xfrm>
            <a:off x="8140930" y="423585"/>
            <a:ext cx="3212870" cy="719390"/>
          </a:xfrm>
          <a:prstGeom prst="rect">
            <a:avLst/>
          </a:prstGeom>
          <a:effectLst>
            <a:outerShdw blurRad="63500" dist="63500" dir="2700000" algn="tl" rotWithShape="0">
              <a:schemeClr val="accent6">
                <a:lumMod val="50000"/>
                <a:alpha val="40000"/>
              </a:schemeClr>
            </a:outerShdw>
          </a:effectLst>
        </p:spPr>
      </p:pic>
      <p:sp>
        <p:nvSpPr>
          <p:cNvPr id="15" name="Élőláb helye 14"/>
          <p:cNvSpPr>
            <a:spLocks noGrp="1"/>
          </p:cNvSpPr>
          <p:nvPr>
            <p:ph type="ftr" sz="quarter" idx="11"/>
          </p:nvPr>
        </p:nvSpPr>
        <p:spPr/>
        <p:txBody>
          <a:bodyPr/>
          <a:lstStyle/>
          <a:p>
            <a:r>
              <a:rPr lang="hu-HU" dirty="0"/>
              <a:t>webarchivum@oszk.hu</a:t>
            </a:r>
          </a:p>
        </p:txBody>
      </p:sp>
      <p:sp>
        <p:nvSpPr>
          <p:cNvPr id="17" name="Dátum helye 16"/>
          <p:cNvSpPr>
            <a:spLocks noGrp="1"/>
          </p:cNvSpPr>
          <p:nvPr>
            <p:ph type="dt" sz="half" idx="10"/>
          </p:nvPr>
        </p:nvSpPr>
        <p:spPr/>
        <p:txBody>
          <a:bodyPr/>
          <a:lstStyle/>
          <a:p>
            <a:r>
              <a:rPr lang="hu-HU"/>
              <a:t>https://webarchivum.oszk.hu</a:t>
            </a:r>
          </a:p>
        </p:txBody>
      </p:sp>
      <p:pic>
        <p:nvPicPr>
          <p:cNvPr id="4" name="Kép 3"/>
          <p:cNvPicPr>
            <a:picLocks noChangeAspect="1"/>
          </p:cNvPicPr>
          <p:nvPr/>
        </p:nvPicPr>
        <p:blipFill>
          <a:blip r:embed="rId5"/>
          <a:stretch>
            <a:fillRect/>
          </a:stretch>
        </p:blipFill>
        <p:spPr>
          <a:xfrm>
            <a:off x="230230" y="3027871"/>
            <a:ext cx="2353260" cy="3194581"/>
          </a:xfrm>
          <a:prstGeom prst="rect">
            <a:avLst/>
          </a:prstGeom>
          <a:effectLst>
            <a:outerShdw blurRad="63500" dist="63500" dir="2700000" algn="tl" rotWithShape="0">
              <a:srgbClr val="00B050">
                <a:alpha val="40000"/>
              </a:srgbClr>
            </a:outerShdw>
          </a:effectLst>
        </p:spPr>
      </p:pic>
    </p:spTree>
    <p:extLst>
      <p:ext uri="{BB962C8B-B14F-4D97-AF65-F5344CB8AC3E}">
        <p14:creationId xmlns:p14="http://schemas.microsoft.com/office/powerpoint/2010/main" val="3471241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894331"/>
          </a:xfrm>
        </p:spPr>
        <p:txBody>
          <a:bodyPr>
            <a:normAutofit/>
          </a:bodyPr>
          <a:lstStyle/>
          <a:p>
            <a:pPr>
              <a:lnSpc>
                <a:spcPct val="100000"/>
              </a:lnSpc>
            </a:pPr>
            <a:r>
              <a:rPr lang="hu-HU" sz="3200" b="1" dirty="0"/>
              <a:t>2.1.3. Minőség-ellenőrzés (1.)</a:t>
            </a:r>
          </a:p>
        </p:txBody>
      </p:sp>
      <p:sp>
        <p:nvSpPr>
          <p:cNvPr id="3" name="Tartalom helye 2"/>
          <p:cNvSpPr>
            <a:spLocks noGrp="1"/>
          </p:cNvSpPr>
          <p:nvPr>
            <p:ph idx="1"/>
          </p:nvPr>
        </p:nvSpPr>
        <p:spPr>
          <a:xfrm>
            <a:off x="838200" y="1259457"/>
            <a:ext cx="10515600" cy="4917506"/>
          </a:xfrm>
        </p:spPr>
        <p:txBody>
          <a:bodyPr>
            <a:normAutofit/>
          </a:bodyPr>
          <a:lstStyle/>
          <a:p>
            <a:pPr>
              <a:lnSpc>
                <a:spcPct val="100000"/>
              </a:lnSpc>
              <a:buFont typeface="Wingdings" panose="05000000000000000000" pitchFamily="2" charset="2"/>
              <a:buChar char="§"/>
            </a:pPr>
            <a:r>
              <a:rPr lang="hu-HU" sz="2000" dirty="0"/>
              <a:t>A web az eddigi legkomplexebb médium, archiválása </a:t>
            </a:r>
            <a:r>
              <a:rPr lang="hu-HU" sz="2000" i="1" dirty="0"/>
              <a:t>– és megőrzése! – </a:t>
            </a:r>
            <a:r>
              <a:rPr lang="hu-HU" sz="2000" dirty="0"/>
              <a:t>során számos számtalan technikai probléma léphet fel;</a:t>
            </a:r>
          </a:p>
          <a:p>
            <a:pPr lvl="1">
              <a:lnSpc>
                <a:spcPct val="100000"/>
              </a:lnSpc>
              <a:buFont typeface="Wingdings" panose="05000000000000000000" pitchFamily="2" charset="2"/>
              <a:buChar char="Ø"/>
            </a:pPr>
            <a:r>
              <a:rPr lang="hu-HU" sz="1600" dirty="0"/>
              <a:t>Ezek egy része a </a:t>
            </a:r>
            <a:r>
              <a:rPr lang="hu-HU" sz="1600" dirty="0" err="1"/>
              <a:t>crawler</a:t>
            </a:r>
            <a:r>
              <a:rPr lang="hu-HU" sz="1600" dirty="0"/>
              <a:t> beállításainak módosításával vagy a </a:t>
            </a:r>
            <a:r>
              <a:rPr lang="hu-HU" sz="1600" dirty="0" err="1"/>
              <a:t>seed</a:t>
            </a:r>
            <a:r>
              <a:rPr lang="hu-HU" sz="1600" dirty="0"/>
              <a:t>-lista bővítésével/szűkítésével, esetleg egy más típusú aratószoftver használatával orvosolható;</a:t>
            </a:r>
          </a:p>
          <a:p>
            <a:pPr lvl="1">
              <a:lnSpc>
                <a:spcPct val="100000"/>
              </a:lnSpc>
              <a:buFont typeface="Wingdings" panose="05000000000000000000" pitchFamily="2" charset="2"/>
              <a:buChar char="Ø"/>
            </a:pPr>
            <a:r>
              <a:rPr lang="hu-HU" sz="1600" dirty="0"/>
              <a:t>Más esetekben a tulajdonost, szolgáltatót vagy a webmestert kell megkérni, hogy vagy a robots.txt módosításával, vagy a webhelyen alkalmazott megoldások (pl. </a:t>
            </a:r>
            <a:r>
              <a:rPr lang="hu-HU" sz="1600" dirty="0" err="1"/>
              <a:t>Flash</a:t>
            </a:r>
            <a:r>
              <a:rPr lang="hu-HU" sz="1600" dirty="0"/>
              <a:t>, Java, </a:t>
            </a:r>
            <a:r>
              <a:rPr lang="hu-HU" sz="1600" dirty="0" err="1"/>
              <a:t>Javascript</a:t>
            </a:r>
            <a:r>
              <a:rPr lang="hu-HU" sz="1600" dirty="0"/>
              <a:t>, </a:t>
            </a:r>
            <a:r>
              <a:rPr lang="hu-HU" sz="1600" dirty="0" err="1"/>
              <a:t>Ajax</a:t>
            </a:r>
            <a:r>
              <a:rPr lang="hu-HU" sz="1600" dirty="0"/>
              <a:t> elemek) megváltoztatásával alakítsa robotbaráttá [</a:t>
            </a:r>
            <a:r>
              <a:rPr lang="hu-HU" sz="1600" dirty="0" err="1">
                <a:hlinkClick r:id="rId2"/>
              </a:rPr>
              <a:t>crawler-friendly</a:t>
            </a:r>
            <a:r>
              <a:rPr lang="hu-HU" sz="1600" dirty="0"/>
              <a:t>] és archívumbaráttá [</a:t>
            </a:r>
            <a:r>
              <a:rPr lang="hu-HU" sz="1600" dirty="0" err="1">
                <a:hlinkClick r:id="rId3"/>
              </a:rPr>
              <a:t>archive-friendly</a:t>
            </a:r>
            <a:r>
              <a:rPr lang="hu-HU" sz="1600" dirty="0"/>
              <a:t>] a szolgáltatását;</a:t>
            </a:r>
          </a:p>
          <a:p>
            <a:pPr lvl="1">
              <a:lnSpc>
                <a:spcPct val="100000"/>
              </a:lnSpc>
              <a:buFont typeface="Wingdings" panose="05000000000000000000" pitchFamily="2" charset="2"/>
              <a:buChar char="Ø"/>
            </a:pPr>
            <a:r>
              <a:rPr lang="hu-HU" sz="1600" dirty="0"/>
              <a:t>Ha ez nem kivitelezhető, akkor meg lehet állapodni vele, hogy valamilyen más módon – pl. RSS csatornán, OAI-PMH protokollon át, </a:t>
            </a:r>
            <a:r>
              <a:rPr lang="hu-HU" sz="1600" dirty="0" err="1"/>
              <a:t>ResourceSync</a:t>
            </a:r>
            <a:r>
              <a:rPr lang="hu-HU" sz="1600" dirty="0"/>
              <a:t> szinkronizálással, offline beadott csomagban – juttassa el a digitális tartalmait az archívumba;</a:t>
            </a:r>
          </a:p>
          <a:p>
            <a:pPr>
              <a:lnSpc>
                <a:spcPct val="100000"/>
              </a:lnSpc>
              <a:buFont typeface="Wingdings" panose="05000000000000000000" pitchFamily="2" charset="2"/>
              <a:buChar char="§"/>
            </a:pPr>
            <a:r>
              <a:rPr lang="hu-HU" sz="2000" dirty="0"/>
              <a:t>Minőség-ellenőrzés (</a:t>
            </a:r>
            <a:r>
              <a:rPr lang="hu-HU" sz="2000" dirty="0" err="1"/>
              <a:t>quality</a:t>
            </a:r>
            <a:r>
              <a:rPr lang="hu-HU" sz="2000" dirty="0"/>
              <a:t> </a:t>
            </a:r>
            <a:r>
              <a:rPr lang="hu-HU" sz="2000" dirty="0" err="1"/>
              <a:t>review</a:t>
            </a:r>
            <a:r>
              <a:rPr lang="hu-HU" sz="2000" dirty="0"/>
              <a:t>, </a:t>
            </a:r>
            <a:r>
              <a:rPr lang="hu-HU" sz="2000" dirty="0" err="1"/>
              <a:t>quality</a:t>
            </a:r>
            <a:r>
              <a:rPr lang="hu-HU" sz="2000" dirty="0"/>
              <a:t> </a:t>
            </a:r>
            <a:r>
              <a:rPr lang="hu-HU" sz="2000" dirty="0" err="1"/>
              <a:t>assurance</a:t>
            </a:r>
            <a:r>
              <a:rPr lang="hu-HU" sz="2000" dirty="0"/>
              <a:t>, QA) szerepe: a mentés sikerességének ellenőrzése, a problémák felderítése, korrekció lehetősége – </a:t>
            </a:r>
            <a:r>
              <a:rPr lang="hu-HU" sz="2000" i="1" dirty="0"/>
              <a:t>rendszeresen kell végezni!</a:t>
            </a:r>
          </a:p>
          <a:p>
            <a:pPr lvl="1">
              <a:lnSpc>
                <a:spcPct val="100000"/>
              </a:lnSpc>
              <a:buFont typeface="Wingdings" panose="05000000000000000000" pitchFamily="2" charset="2"/>
              <a:buChar char="Ø"/>
            </a:pPr>
            <a:r>
              <a:rPr lang="hu-HU" sz="1600" dirty="0"/>
              <a:t>Milyen korrekcióra van szükség a mentés során, milyen megoldást érdemes választani;</a:t>
            </a:r>
          </a:p>
          <a:p>
            <a:pPr lvl="1">
              <a:lnSpc>
                <a:spcPct val="100000"/>
              </a:lnSpc>
              <a:buFont typeface="Wingdings" panose="05000000000000000000" pitchFamily="2" charset="2"/>
              <a:buChar char="Ø"/>
            </a:pPr>
            <a:r>
              <a:rPr lang="hu-HU" sz="1600" dirty="0"/>
              <a:t>Mértékének és mélységének határt szab az </a:t>
            </a:r>
            <a:r>
              <a:rPr lang="hu-HU" sz="1600" dirty="0" err="1"/>
              <a:t>ellenőrizendő</a:t>
            </a:r>
            <a:r>
              <a:rPr lang="hu-HU" sz="1600" dirty="0"/>
              <a:t> weboldalak mennyisége és a rendelkezésre álló munkaerő;</a:t>
            </a:r>
          </a:p>
          <a:p>
            <a:pPr lvl="1">
              <a:lnSpc>
                <a:spcPct val="100000"/>
              </a:lnSpc>
              <a:buFont typeface="Wingdings" panose="05000000000000000000" pitchFamily="2" charset="2"/>
              <a:buChar char="Ø"/>
            </a:pPr>
            <a:r>
              <a:rPr lang="hu-HU" sz="1600" dirty="0"/>
              <a:t>Nagyobb archívum esetében erre csak szúrópróbaszerűen van lehetőség, lehetőleg automatikus vagy félautomatikus megoldásokat is igénybe véve;</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dirty="0"/>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10</a:t>
            </a:fld>
            <a:endParaRPr lang="hu-HU"/>
          </a:p>
        </p:txBody>
      </p:sp>
    </p:spTree>
    <p:extLst>
      <p:ext uri="{BB962C8B-B14F-4D97-AF65-F5344CB8AC3E}">
        <p14:creationId xmlns:p14="http://schemas.microsoft.com/office/powerpoint/2010/main" val="106143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2.1.3. Minőség-ellenőrzés (2.)</a:t>
            </a:r>
            <a:endParaRPr lang="hu-HU" sz="3200" dirty="0"/>
          </a:p>
        </p:txBody>
      </p:sp>
      <p:sp>
        <p:nvSpPr>
          <p:cNvPr id="3" name="Tartalom helye 2"/>
          <p:cNvSpPr>
            <a:spLocks noGrp="1"/>
          </p:cNvSpPr>
          <p:nvPr>
            <p:ph idx="1"/>
          </p:nvPr>
        </p:nvSpPr>
        <p:spPr>
          <a:xfrm>
            <a:off x="838200" y="1268084"/>
            <a:ext cx="10515600" cy="4908879"/>
          </a:xfrm>
        </p:spPr>
        <p:txBody>
          <a:bodyPr>
            <a:normAutofit/>
          </a:bodyPr>
          <a:lstStyle/>
          <a:p>
            <a:pPr>
              <a:lnSpc>
                <a:spcPct val="100000"/>
              </a:lnSpc>
              <a:buFont typeface="Wingdings" panose="05000000000000000000" pitchFamily="2" charset="2"/>
              <a:buChar char="§"/>
            </a:pPr>
            <a:r>
              <a:rPr lang="hu-HU" sz="2000" dirty="0"/>
              <a:t>Eszközök:</a:t>
            </a:r>
          </a:p>
          <a:p>
            <a:pPr lvl="1">
              <a:lnSpc>
                <a:spcPct val="100000"/>
              </a:lnSpc>
              <a:buFont typeface="Wingdings" panose="05000000000000000000" pitchFamily="2" charset="2"/>
              <a:buChar char="Ø"/>
            </a:pPr>
            <a:r>
              <a:rPr lang="hu-HU" sz="1600" dirty="0"/>
              <a:t>Manuális, emberi ellenőrzés – az archivált változat összevetése az élővel; </a:t>
            </a:r>
          </a:p>
          <a:p>
            <a:pPr lvl="1">
              <a:lnSpc>
                <a:spcPct val="100000"/>
              </a:lnSpc>
              <a:buFont typeface="Wingdings" panose="05000000000000000000" pitchFamily="2" charset="2"/>
              <a:buChar char="Ø"/>
            </a:pPr>
            <a:r>
              <a:rPr lang="hu-HU" sz="1600" dirty="0"/>
              <a:t>A webhely robot szabályozásának [</a:t>
            </a:r>
            <a:r>
              <a:rPr lang="hu-HU" sz="1600" dirty="0">
                <a:hlinkClick r:id="rId2"/>
              </a:rPr>
              <a:t>robots.txt</a:t>
            </a:r>
            <a:r>
              <a:rPr lang="hu-HU" sz="1600" dirty="0"/>
              <a:t>], valamint technológiájának és szerkezetének felderítése a </a:t>
            </a:r>
            <a:r>
              <a:rPr lang="hu-HU" sz="1600" dirty="0" err="1">
                <a:hlinkClick r:id="rId3"/>
              </a:rPr>
              <a:t>crawler</a:t>
            </a:r>
            <a:r>
              <a:rPr lang="hu-HU" sz="1600" dirty="0"/>
              <a:t> pontosabb paraméterezéséhez (például: </a:t>
            </a:r>
            <a:r>
              <a:rPr lang="hu-HU" sz="1600" dirty="0" err="1">
                <a:hlinkClick r:id="rId4"/>
              </a:rPr>
              <a:t>Wappalyzer</a:t>
            </a:r>
            <a:r>
              <a:rPr lang="hu-HU" sz="1600" dirty="0"/>
              <a:t>, </a:t>
            </a:r>
            <a:r>
              <a:rPr lang="hu-HU" sz="1600" dirty="0">
                <a:hlinkClick r:id="rId5"/>
              </a:rPr>
              <a:t>Link </a:t>
            </a:r>
            <a:r>
              <a:rPr lang="hu-HU" sz="1600" dirty="0" err="1">
                <a:hlinkClick r:id="rId5"/>
              </a:rPr>
              <a:t>Grabber</a:t>
            </a:r>
            <a:r>
              <a:rPr lang="hu-HU" sz="1600" dirty="0"/>
              <a:t>, </a:t>
            </a:r>
            <a:r>
              <a:rPr lang="hu-HU" sz="1600" dirty="0" err="1">
                <a:hlinkClick r:id="rId6"/>
              </a:rPr>
              <a:t>Archive</a:t>
            </a:r>
            <a:r>
              <a:rPr lang="hu-HU" sz="1600" dirty="0">
                <a:hlinkClick r:id="rId6"/>
              </a:rPr>
              <a:t> </a:t>
            </a:r>
            <a:r>
              <a:rPr lang="hu-HU" sz="1600" dirty="0" err="1">
                <a:hlinkClick r:id="rId6"/>
              </a:rPr>
              <a:t>Ready</a:t>
            </a:r>
            <a:r>
              <a:rPr lang="hu-HU" sz="1600" dirty="0"/>
              <a:t>, </a:t>
            </a:r>
            <a:r>
              <a:rPr lang="hu-HU" sz="1600" dirty="0" err="1">
                <a:hlinkClick r:id="rId7"/>
              </a:rPr>
              <a:t>Spider</a:t>
            </a:r>
            <a:r>
              <a:rPr lang="hu-HU" sz="1600" dirty="0">
                <a:hlinkClick r:id="rId7"/>
              </a:rPr>
              <a:t> Test </a:t>
            </a:r>
            <a:r>
              <a:rPr lang="hu-HU" sz="1600" dirty="0" err="1">
                <a:hlinkClick r:id="rId7"/>
              </a:rPr>
              <a:t>Tool</a:t>
            </a:r>
            <a:r>
              <a:rPr lang="hu-HU" sz="1600" dirty="0"/>
              <a:t>,);</a:t>
            </a:r>
          </a:p>
          <a:p>
            <a:pPr lvl="1">
              <a:lnSpc>
                <a:spcPct val="100000"/>
              </a:lnSpc>
              <a:buFont typeface="Wingdings" panose="05000000000000000000" pitchFamily="2" charset="2"/>
              <a:buChar char="Ø"/>
            </a:pPr>
            <a:r>
              <a:rPr lang="hu-HU" sz="1600" dirty="0"/>
              <a:t>Összevetés az </a:t>
            </a:r>
            <a:r>
              <a:rPr lang="hu-HU" sz="1600" dirty="0">
                <a:hlinkClick r:id="rId8"/>
              </a:rPr>
              <a:t>Internet </a:t>
            </a:r>
            <a:r>
              <a:rPr lang="hu-HU" sz="1600" dirty="0" err="1">
                <a:hlinkClick r:id="rId8"/>
              </a:rPr>
              <a:t>Archive</a:t>
            </a:r>
            <a:r>
              <a:rPr lang="hu-HU" sz="1600" dirty="0"/>
              <a:t> mentéseivel – </a:t>
            </a:r>
            <a:r>
              <a:rPr lang="hu-HU" sz="1600" dirty="0" err="1">
                <a:hlinkClick r:id="rId9"/>
              </a:rPr>
              <a:t>Heritrix</a:t>
            </a:r>
            <a:r>
              <a:rPr lang="hu-HU" sz="1600" dirty="0"/>
              <a:t>-szel mennyire archiválható; </a:t>
            </a:r>
          </a:p>
          <a:p>
            <a:pPr lvl="1">
              <a:lnSpc>
                <a:spcPct val="100000"/>
              </a:lnSpc>
              <a:buFont typeface="Wingdings" panose="05000000000000000000" pitchFamily="2" charset="2"/>
              <a:buChar char="Ø"/>
            </a:pPr>
            <a:r>
              <a:rPr lang="hu-HU" sz="1600" dirty="0">
                <a:hlinkClick r:id="rId10"/>
              </a:rPr>
              <a:t>Web </a:t>
            </a:r>
            <a:r>
              <a:rPr lang="hu-HU" sz="1600" dirty="0" err="1">
                <a:hlinkClick r:id="rId10"/>
              </a:rPr>
              <a:t>Curator</a:t>
            </a:r>
            <a:r>
              <a:rPr lang="hu-HU" sz="1600" dirty="0">
                <a:hlinkClick r:id="rId10"/>
              </a:rPr>
              <a:t> </a:t>
            </a:r>
            <a:r>
              <a:rPr lang="hu-HU" sz="1600" dirty="0" err="1">
                <a:hlinkClick r:id="rId10"/>
              </a:rPr>
              <a:t>Tool</a:t>
            </a:r>
            <a:r>
              <a:rPr lang="hu-HU" sz="1600" dirty="0">
                <a:hlinkClick r:id="rId10"/>
              </a:rPr>
              <a:t> (WCT)</a:t>
            </a:r>
            <a:r>
              <a:rPr lang="hu-HU" sz="1600" dirty="0"/>
              <a:t> keretrendszer ellenőrző funkcióinak használata (</a:t>
            </a:r>
            <a:r>
              <a:rPr lang="hu-HU" sz="1600" dirty="0" err="1"/>
              <a:t>Review</a:t>
            </a:r>
            <a:r>
              <a:rPr lang="hu-HU" sz="1600" dirty="0"/>
              <a:t>: visszanézéshez, </a:t>
            </a:r>
            <a:r>
              <a:rPr lang="hu-HU" sz="1600" dirty="0" err="1"/>
              <a:t>Harvest</a:t>
            </a:r>
            <a:r>
              <a:rPr lang="hu-HU" sz="1600" dirty="0"/>
              <a:t> </a:t>
            </a:r>
            <a:r>
              <a:rPr lang="hu-HU" sz="1600" dirty="0" err="1"/>
              <a:t>History</a:t>
            </a:r>
            <a:r>
              <a:rPr lang="hu-HU" sz="1600" dirty="0"/>
              <a:t> </a:t>
            </a:r>
            <a:r>
              <a:rPr lang="hu-HU" sz="1600" dirty="0" err="1"/>
              <a:t>Tool</a:t>
            </a:r>
            <a:r>
              <a:rPr lang="hu-HU" sz="1600" dirty="0"/>
              <a:t>: korábbi mentésekkel összevetés, </a:t>
            </a:r>
            <a:r>
              <a:rPr lang="hu-HU" sz="1600" dirty="0" err="1"/>
              <a:t>Tree</a:t>
            </a:r>
            <a:r>
              <a:rPr lang="hu-HU" sz="1600" dirty="0"/>
              <a:t> </a:t>
            </a:r>
            <a:r>
              <a:rPr lang="hu-HU" sz="1600" dirty="0" err="1"/>
              <a:t>Tool</a:t>
            </a:r>
            <a:r>
              <a:rPr lang="hu-HU" sz="1600" dirty="0"/>
              <a:t>: a mentett oldalakból kigyűjtött linkeket látjuk </a:t>
            </a:r>
            <a:r>
              <a:rPr lang="hu-HU" sz="1600" dirty="0" err="1"/>
              <a:t>domének</a:t>
            </a:r>
            <a:r>
              <a:rPr lang="hu-HU" sz="1600" dirty="0"/>
              <a:t> szerint rendezett hierarchikus fa nézetben, sőt el is távolíthatjuk a szükségteleneket vagy újabbakat adhatunk hozzá); </a:t>
            </a:r>
          </a:p>
          <a:p>
            <a:pPr lvl="1">
              <a:lnSpc>
                <a:spcPct val="100000"/>
              </a:lnSpc>
              <a:buFont typeface="Wingdings" panose="05000000000000000000" pitchFamily="2" charset="2"/>
              <a:buChar char="Ø"/>
            </a:pPr>
            <a:r>
              <a:rPr lang="hu-HU" sz="1600" dirty="0"/>
              <a:t>A </a:t>
            </a:r>
            <a:r>
              <a:rPr lang="hu-HU" sz="1600" dirty="0" err="1"/>
              <a:t>Heritrix</a:t>
            </a:r>
            <a:r>
              <a:rPr lang="hu-HU" sz="1600" dirty="0"/>
              <a:t> vagy más eszközök által létrehozott jelentés (</a:t>
            </a:r>
            <a:r>
              <a:rPr lang="hu-HU" sz="1600" dirty="0" err="1"/>
              <a:t>report</a:t>
            </a:r>
            <a:r>
              <a:rPr lang="hu-HU" sz="1600" dirty="0"/>
              <a:t>) és napló (log) fájlokban levő adatok és hibaüzenetek (pl. a szerver által visszaadott </a:t>
            </a:r>
            <a:r>
              <a:rPr lang="hu-HU" sz="1600" dirty="0">
                <a:hlinkClick r:id="rId11"/>
              </a:rPr>
              <a:t>státuszkódok</a:t>
            </a:r>
            <a:r>
              <a:rPr lang="hu-HU" sz="1600" dirty="0"/>
              <a:t> ellenőrzése); </a:t>
            </a:r>
          </a:p>
          <a:p>
            <a:pPr lvl="1">
              <a:lnSpc>
                <a:spcPct val="100000"/>
              </a:lnSpc>
              <a:buFont typeface="Wingdings" panose="05000000000000000000" pitchFamily="2" charset="2"/>
              <a:buChar char="Ø"/>
            </a:pPr>
            <a:r>
              <a:rPr lang="hu-HU" sz="1600" dirty="0" err="1"/>
              <a:t>Browsertrix</a:t>
            </a:r>
            <a:r>
              <a:rPr lang="hu-HU" sz="1600" dirty="0"/>
              <a:t> </a:t>
            </a:r>
            <a:r>
              <a:rPr lang="hu-HU" sz="1600" dirty="0" err="1"/>
              <a:t>Cloud</a:t>
            </a:r>
            <a:r>
              <a:rPr lang="hu-HU" sz="1600" dirty="0"/>
              <a:t> fejlett QA </a:t>
            </a:r>
            <a:r>
              <a:rPr lang="hu-HU" sz="1600" dirty="0" err="1"/>
              <a:t>Tools</a:t>
            </a:r>
            <a:r>
              <a:rPr lang="hu-HU" sz="1600" dirty="0"/>
              <a:t> funkciói </a:t>
            </a:r>
            <a:r>
              <a:rPr lang="hu-HU" sz="1600" i="1" dirty="0"/>
              <a:t>(lásd: 5.1 A </a:t>
            </a:r>
            <a:r>
              <a:rPr lang="hu-HU" sz="1600" i="1" dirty="0" err="1"/>
              <a:t>Browsertrix</a:t>
            </a:r>
            <a:r>
              <a:rPr lang="hu-HU" sz="1600" i="1" dirty="0"/>
              <a:t> bemutatása modul)</a:t>
            </a:r>
            <a:r>
              <a:rPr lang="hu-HU" sz="1600" dirty="0"/>
              <a:t>;</a:t>
            </a:r>
          </a:p>
          <a:p>
            <a:pPr lvl="1">
              <a:lnSpc>
                <a:spcPct val="100000"/>
              </a:lnSpc>
              <a:buFont typeface="Wingdings" panose="05000000000000000000" pitchFamily="2" charset="2"/>
              <a:buChar char="Ø"/>
            </a:pPr>
            <a:r>
              <a:rPr lang="hu-HU" sz="1600" dirty="0"/>
              <a:t>A böngésző Eszközök menüjéből elérhető Oldal adatai és Oldal forrása (</a:t>
            </a:r>
            <a:r>
              <a:rPr lang="hu-HU" sz="1600" dirty="0" err="1"/>
              <a:t>Ctrl</a:t>
            </a:r>
            <a:r>
              <a:rPr lang="hu-HU" sz="1600" dirty="0"/>
              <a:t>/U), vagy az egyéb Webfejlesztő (F12) funkciók segítségével deríthetjük ki, hogy egy élő vagy egy mentett weboldal milyen beágyazott médiaelemeket tartalmaz, milyen </a:t>
            </a:r>
            <a:r>
              <a:rPr lang="hu-HU" sz="1600" dirty="0" err="1"/>
              <a:t>Javascript</a:t>
            </a:r>
            <a:r>
              <a:rPr lang="hu-HU" sz="1600" dirty="0"/>
              <a:t> vagy egyéb kódok vannak benne, tartalmazza-e a külalakját definiáló utasításokat vagy külső stílusfájlból (</a:t>
            </a:r>
            <a:r>
              <a:rPr lang="hu-HU" sz="1600" dirty="0">
                <a:hlinkClick r:id="rId12"/>
              </a:rPr>
              <a:t>CSS fájl</a:t>
            </a:r>
            <a:r>
              <a:rPr lang="hu-HU" sz="1600" dirty="0"/>
              <a:t>) tölti be azokat, vannak-e a fejlécében a robotokra vonatkozó tiltások, használ-e sütiket (</a:t>
            </a:r>
            <a:r>
              <a:rPr lang="hu-HU" sz="1600" dirty="0" err="1">
                <a:hlinkClick r:id="rId13"/>
              </a:rPr>
              <a:t>cookies</a:t>
            </a:r>
            <a:r>
              <a:rPr lang="hu-HU" sz="1600" dirty="0"/>
              <a:t>) stb.;</a:t>
            </a:r>
          </a:p>
          <a:p>
            <a:pPr lvl="1">
              <a:lnSpc>
                <a:spcPct val="100000"/>
              </a:lnSpc>
              <a:buFont typeface="Wingdings" panose="05000000000000000000" pitchFamily="2" charset="2"/>
              <a:buChar char="Ø"/>
            </a:pPr>
            <a:r>
              <a:rPr lang="hu-HU" sz="1600" dirty="0"/>
              <a:t>A képeket, linkeket érdemes külön is megnyitni és ellenőrizni, nem másik </a:t>
            </a:r>
            <a:r>
              <a:rPr lang="hu-HU" sz="1600" dirty="0" err="1"/>
              <a:t>doménről</a:t>
            </a:r>
            <a:r>
              <a:rPr lang="hu-HU" sz="1600" dirty="0"/>
              <a:t> töltődnek-e be;</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11</a:t>
            </a:fld>
            <a:endParaRPr lang="hu-HU"/>
          </a:p>
        </p:txBody>
      </p:sp>
    </p:spTree>
    <p:extLst>
      <p:ext uri="{BB962C8B-B14F-4D97-AF65-F5344CB8AC3E}">
        <p14:creationId xmlns:p14="http://schemas.microsoft.com/office/powerpoint/2010/main" val="1016106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2.1.3. Minőség-ellenőrzés (3.)</a:t>
            </a:r>
            <a:endParaRPr lang="hu-HU" sz="3200" dirty="0"/>
          </a:p>
        </p:txBody>
      </p:sp>
      <p:sp>
        <p:nvSpPr>
          <p:cNvPr id="3" name="Tartalom helye 2"/>
          <p:cNvSpPr>
            <a:spLocks noGrp="1"/>
          </p:cNvSpPr>
          <p:nvPr>
            <p:ph idx="1"/>
          </p:nvPr>
        </p:nvSpPr>
        <p:spPr>
          <a:xfrm>
            <a:off x="838200" y="1268084"/>
            <a:ext cx="10515600" cy="4908879"/>
          </a:xfrm>
        </p:spPr>
        <p:txBody>
          <a:bodyPr>
            <a:normAutofit fontScale="47500" lnSpcReduction="20000"/>
          </a:bodyPr>
          <a:lstStyle/>
          <a:p>
            <a:pPr>
              <a:lnSpc>
                <a:spcPct val="100000"/>
              </a:lnSpc>
              <a:buFont typeface="Wingdings" panose="05000000000000000000" pitchFamily="2" charset="2"/>
              <a:buChar char="§"/>
            </a:pPr>
            <a:r>
              <a:rPr lang="hu-HU" sz="4200" dirty="0"/>
              <a:t>Hibajelenségek:</a:t>
            </a:r>
          </a:p>
          <a:p>
            <a:pPr lvl="1">
              <a:lnSpc>
                <a:spcPct val="100000"/>
              </a:lnSpc>
              <a:buFont typeface="Wingdings" panose="05000000000000000000" pitchFamily="2" charset="2"/>
              <a:buChar char="Ø"/>
            </a:pPr>
            <a:r>
              <a:rPr lang="hu-HU" sz="3400" dirty="0"/>
              <a:t>Semmit sem sikerült letölteni: elérhetetlen volt a webhely (pl. szerverhiba, megszűnés), nincs robots.txt (a </a:t>
            </a:r>
            <a:r>
              <a:rPr lang="hu-HU" sz="3400" dirty="0" err="1"/>
              <a:t>Heritrix</a:t>
            </a:r>
            <a:r>
              <a:rPr lang="hu-HU" sz="3400" dirty="0"/>
              <a:t> alapbeállítása, hogy figyelembe veszi, ha nincs, nem indul el) vagy ki vannak róla tiltva a robotok;</a:t>
            </a:r>
          </a:p>
          <a:p>
            <a:pPr lvl="1">
              <a:lnSpc>
                <a:spcPct val="100000"/>
              </a:lnSpc>
              <a:buFont typeface="Wingdings" panose="05000000000000000000" pitchFamily="2" charset="2"/>
              <a:buChar char="Ø"/>
            </a:pPr>
            <a:r>
              <a:rPr lang="hu-HU" sz="3400" dirty="0"/>
              <a:t>Bizonyos elemek (tartalmak, külalakot beállító CSS fájl, egyes beágyazott képek, videók) hiányoznak: rossz robots.txt beállítás (keresőrobotokra optimalizált); túl szigorúra állított a aratási paramétereket (a robot nem ment le arra a mélységre; nem követte a külső szerverre mutató linkeket; elérte a maximális objektumszámot/mérethatárt/futási időt; bizonyos fájlformátumok ki voltak zárva);</a:t>
            </a:r>
          </a:p>
          <a:p>
            <a:pPr lvl="1">
              <a:lnSpc>
                <a:spcPct val="100000"/>
              </a:lnSpc>
              <a:buFont typeface="Wingdings" panose="05000000000000000000" pitchFamily="2" charset="2"/>
              <a:buChar char="Ø"/>
            </a:pPr>
            <a:r>
              <a:rPr lang="hu-HU" sz="3400" dirty="0"/>
              <a:t>Dokumentumok, képek hiányának oka lehet, hogy külső tárhelyről vannak belinkelve, illetve utóbbinál az is, ha az eredeti webszerveren </a:t>
            </a:r>
            <a:r>
              <a:rPr lang="hu-HU" sz="3400" dirty="0" err="1"/>
              <a:t>reszponzív</a:t>
            </a:r>
            <a:r>
              <a:rPr lang="hu-HU" sz="3400" dirty="0"/>
              <a:t> felület van és az </a:t>
            </a:r>
            <a:r>
              <a:rPr lang="hu-HU" sz="3400" dirty="0" err="1"/>
              <a:t>srcset</a:t>
            </a:r>
            <a:r>
              <a:rPr lang="hu-HU" sz="3400" dirty="0"/>
              <a:t> attribútum alapján a szerver olyan méretben küldi el a képeket, amelyek illeszkednek a kliens által használt ablakmérethez/képernyő felbontáshoz; </a:t>
            </a:r>
          </a:p>
          <a:p>
            <a:pPr lvl="1">
              <a:lnSpc>
                <a:spcPct val="100000"/>
              </a:lnSpc>
              <a:buFont typeface="Wingdings" panose="05000000000000000000" pitchFamily="2" charset="2"/>
              <a:buChar char="Ø"/>
            </a:pPr>
            <a:r>
              <a:rPr lang="hu-HU" sz="3400" dirty="0"/>
              <a:t>Főleg a hírportálokon és a közösségi médiában (pl. Facebook, </a:t>
            </a:r>
            <a:r>
              <a:rPr lang="hu-HU" sz="3400" dirty="0" err="1"/>
              <a:t>Twitter</a:t>
            </a:r>
            <a:r>
              <a:rPr lang="hu-HU" sz="3400" dirty="0"/>
              <a:t>, blogok) gyakori megoldás, hogy az oldal felső része alatti, illetve régebbi tartalmak csak olyankor töltődnek le a szerverről, ha a felhasználó lejjebb görget, amit a linkeket követő </a:t>
            </a:r>
            <a:r>
              <a:rPr lang="hu-HU" sz="3400" dirty="0" err="1"/>
              <a:t>Heritix</a:t>
            </a:r>
            <a:r>
              <a:rPr lang="hu-HU" sz="3400" dirty="0"/>
              <a:t>-szerű robotok nem tudnak leutánozni, ezért csak az oldal tetején levő szövegeket, képeket mentik le – ilyenkor érdemes </a:t>
            </a:r>
            <a:r>
              <a:rPr lang="hu-HU" sz="3400" dirty="0" err="1"/>
              <a:t>autoscroll</a:t>
            </a:r>
            <a:r>
              <a:rPr lang="hu-HU" sz="3400" dirty="0"/>
              <a:t> funkciót használó archiváló eszközt választani;</a:t>
            </a:r>
          </a:p>
          <a:p>
            <a:pPr lvl="1">
              <a:lnSpc>
                <a:spcPct val="100000"/>
              </a:lnSpc>
              <a:buFont typeface="Wingdings" panose="05000000000000000000" pitchFamily="2" charset="2"/>
              <a:buChar char="Ø"/>
            </a:pPr>
            <a:r>
              <a:rPr lang="hu-HU" sz="3400" dirty="0"/>
              <a:t>Sokszor azért hiányoznak egyes elemek az archivált anyagból, mert az azokra hivatkozó linkeket olyan programok állítják elő vagy olyan fájlokban találhatók, amiket a robotunk nem értelmez: célszerű bekapcsolni, hogy a </a:t>
            </a:r>
            <a:r>
              <a:rPr lang="hu-HU" sz="3400" dirty="0" err="1"/>
              <a:t>Javascript</a:t>
            </a:r>
            <a:r>
              <a:rPr lang="hu-HU" sz="3400" dirty="0"/>
              <a:t>, Java, </a:t>
            </a:r>
            <a:r>
              <a:rPr lang="hu-HU" sz="3400" dirty="0" err="1"/>
              <a:t>Flash</a:t>
            </a:r>
            <a:r>
              <a:rPr lang="hu-HU" sz="3400" dirty="0"/>
              <a:t>, CSS kódokban, sőt esetleg a videó és PDF fájlokban levő linkeket is próbálja meg felismerni és követni a robot;</a:t>
            </a:r>
          </a:p>
          <a:p>
            <a:pPr lvl="1">
              <a:lnSpc>
                <a:spcPct val="100000"/>
              </a:lnSpc>
              <a:buFont typeface="Wingdings" panose="05000000000000000000" pitchFamily="2" charset="2"/>
              <a:buChar char="Ø"/>
            </a:pPr>
            <a:r>
              <a:rPr lang="hu-HU" sz="3400" dirty="0"/>
              <a:t>Túl sok tartalmat tölt le a robot </a:t>
            </a:r>
            <a:r>
              <a:rPr lang="hu-HU" sz="3400" i="1" dirty="0"/>
              <a:t>(tárhely!)</a:t>
            </a:r>
            <a:r>
              <a:rPr lang="hu-HU" sz="3400" dirty="0"/>
              <a:t>: pl. rosszul mértük fel a webhely méretét vagy túl lazára állítottuk a paramétereket (a robot túl mélyre ment, esetleg átment a külső szerverekre és azokat is elkezdte letölteni); vagy esetleg végtelen ciklusban kering: belefutott egy robotcsapdába [</a:t>
            </a:r>
            <a:r>
              <a:rPr lang="hu-HU" sz="3400" dirty="0" err="1">
                <a:hlinkClick r:id="rId2"/>
              </a:rPr>
              <a:t>crawler</a:t>
            </a:r>
            <a:r>
              <a:rPr lang="hu-HU" sz="3400" dirty="0">
                <a:hlinkClick r:id="rId2"/>
              </a:rPr>
              <a:t> </a:t>
            </a:r>
            <a:r>
              <a:rPr lang="hu-HU" sz="3400" dirty="0" err="1">
                <a:hlinkClick r:id="rId2"/>
              </a:rPr>
              <a:t>trap</a:t>
            </a:r>
            <a:r>
              <a:rPr lang="hu-HU" sz="3400" dirty="0"/>
              <a:t>], például egy öröknaptárba;</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12</a:t>
            </a:fld>
            <a:endParaRPr lang="hu-HU"/>
          </a:p>
        </p:txBody>
      </p:sp>
    </p:spTree>
    <p:extLst>
      <p:ext uri="{BB962C8B-B14F-4D97-AF65-F5344CB8AC3E}">
        <p14:creationId xmlns:p14="http://schemas.microsoft.com/office/powerpoint/2010/main" val="3415949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2.1.3. Minőség-ellenőrzés (4.)</a:t>
            </a:r>
            <a:endParaRPr lang="hu-HU" sz="3200" dirty="0"/>
          </a:p>
        </p:txBody>
      </p:sp>
      <p:sp>
        <p:nvSpPr>
          <p:cNvPr id="3" name="Tartalom helye 2"/>
          <p:cNvSpPr>
            <a:spLocks noGrp="1"/>
          </p:cNvSpPr>
          <p:nvPr>
            <p:ph idx="1"/>
          </p:nvPr>
        </p:nvSpPr>
        <p:spPr>
          <a:xfrm>
            <a:off x="838200" y="1268084"/>
            <a:ext cx="10515600" cy="4908879"/>
          </a:xfrm>
        </p:spPr>
        <p:txBody>
          <a:bodyPr>
            <a:normAutofit/>
          </a:bodyPr>
          <a:lstStyle/>
          <a:p>
            <a:pPr>
              <a:lnSpc>
                <a:spcPct val="100000"/>
              </a:lnSpc>
              <a:buFont typeface="Wingdings" panose="05000000000000000000" pitchFamily="2" charset="2"/>
              <a:buChar char="§"/>
            </a:pPr>
            <a:r>
              <a:rPr lang="hu-HU" sz="2000" dirty="0"/>
              <a:t>Megjelenítési problémák:</a:t>
            </a:r>
          </a:p>
          <a:p>
            <a:pPr lvl="1">
              <a:lnSpc>
                <a:spcPct val="100000"/>
              </a:lnSpc>
              <a:buFont typeface="Wingdings" panose="05000000000000000000" pitchFamily="2" charset="2"/>
              <a:buChar char="Ø"/>
            </a:pPr>
            <a:r>
              <a:rPr lang="hu-HU" sz="1600" dirty="0"/>
              <a:t>Előfordulhat az is, hogy a hiányzó fájlt valójában letöltötte a robot, csak az valamiért nem látszik a megjelenítő felületen, mert esetleg a linket nem sikerült átírni lokálisra (pl. egy ékezetes fájlnév miatt); vagy az eredeti szerver olyan </a:t>
            </a:r>
            <a:r>
              <a:rPr lang="hu-HU" sz="1600" dirty="0" err="1"/>
              <a:t>cookie</a:t>
            </a:r>
            <a:r>
              <a:rPr lang="hu-HU" sz="1600" dirty="0"/>
              <a:t>-t vagy session azonosítót használ, ami az archívumban már lejárt; vagy mert bizonyos tartalmak (pl. videók) lejátszása az eredeti szerveren futó programokhoz van kötve;</a:t>
            </a:r>
          </a:p>
          <a:p>
            <a:pPr lvl="1">
              <a:lnSpc>
                <a:spcPct val="100000"/>
              </a:lnSpc>
              <a:buFont typeface="Wingdings" panose="05000000000000000000" pitchFamily="2" charset="2"/>
              <a:buChar char="Ø"/>
            </a:pPr>
            <a:r>
              <a:rPr lang="hu-HU" sz="1600" dirty="0"/>
              <a:t>Semmilyen olyan interaktív funkció nem fog működni az aratással archivált oldalakon, amelyekhez szerveroldali programok vagy adatállományok tartoztak eredetileg (pl. az adott webhelyen belüli vagy az ottani adatbázisokban való keresés), mert ezeket vagy le sem tölti a robot, vagy nem tudja őket futtatni a megjelenítő;</a:t>
            </a:r>
          </a:p>
          <a:p>
            <a:pPr lvl="1">
              <a:lnSpc>
                <a:spcPct val="100000"/>
              </a:lnSpc>
              <a:buFont typeface="Wingdings" panose="05000000000000000000" pitchFamily="2" charset="2"/>
              <a:buChar char="Ø"/>
            </a:pPr>
            <a:r>
              <a:rPr lang="hu-HU" sz="1600" dirty="0"/>
              <a:t>A különböző visszanéző programok másképp mutatnak meg dolgokat, sőt egyik meg tud valamit jeleníteni, a másik pedig nem!</a:t>
            </a:r>
          </a:p>
          <a:p>
            <a:pPr>
              <a:lnSpc>
                <a:spcPct val="100000"/>
              </a:lnSpc>
              <a:buFont typeface="Wingdings" panose="05000000000000000000" pitchFamily="2" charset="2"/>
              <a:buChar char="§"/>
            </a:pPr>
            <a:r>
              <a:rPr lang="hu-HU" sz="2000" dirty="0"/>
              <a:t>Hibás mentések, mintagyűjtemény: </a:t>
            </a:r>
            <a:r>
              <a:rPr lang="hu-HU" sz="2000" dirty="0">
                <a:hlinkClick r:id="rId2"/>
              </a:rPr>
              <a:t>archive_errors.pptx</a:t>
            </a:r>
            <a:endParaRPr lang="hu-HU" sz="2000" dirty="0"/>
          </a:p>
          <a:p>
            <a:pPr marL="0" indent="0">
              <a:lnSpc>
                <a:spcPct val="100000"/>
              </a:lnSpc>
              <a:buNone/>
            </a:pPr>
            <a:endParaRPr lang="hu-HU" sz="2000" dirty="0"/>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13</a:t>
            </a:fld>
            <a:endParaRPr lang="hu-HU"/>
          </a:p>
        </p:txBody>
      </p:sp>
    </p:spTree>
    <p:extLst>
      <p:ext uri="{BB962C8B-B14F-4D97-AF65-F5344CB8AC3E}">
        <p14:creationId xmlns:p14="http://schemas.microsoft.com/office/powerpoint/2010/main" val="2078577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902958"/>
          </a:xfrm>
        </p:spPr>
        <p:txBody>
          <a:bodyPr>
            <a:normAutofit/>
          </a:bodyPr>
          <a:lstStyle/>
          <a:p>
            <a:pPr>
              <a:lnSpc>
                <a:spcPct val="100000"/>
              </a:lnSpc>
            </a:pPr>
            <a:r>
              <a:rPr lang="hu-HU" sz="3200" b="1" dirty="0"/>
              <a:t>2.1.4. Szolgáltatás (1).*</a:t>
            </a:r>
          </a:p>
        </p:txBody>
      </p:sp>
      <p:sp>
        <p:nvSpPr>
          <p:cNvPr id="3" name="Tartalom helye 2"/>
          <p:cNvSpPr>
            <a:spLocks noGrp="1"/>
          </p:cNvSpPr>
          <p:nvPr>
            <p:ph idx="1"/>
          </p:nvPr>
        </p:nvSpPr>
        <p:spPr>
          <a:xfrm>
            <a:off x="838200" y="1268083"/>
            <a:ext cx="10515600" cy="4908880"/>
          </a:xfrm>
        </p:spPr>
        <p:txBody>
          <a:bodyPr>
            <a:normAutofit lnSpcReduction="10000"/>
          </a:bodyPr>
          <a:lstStyle/>
          <a:p>
            <a:pPr>
              <a:lnSpc>
                <a:spcPct val="100000"/>
              </a:lnSpc>
              <a:buFont typeface="Wingdings" panose="05000000000000000000" pitchFamily="2" charset="2"/>
              <a:buChar char="§"/>
            </a:pPr>
            <a:r>
              <a:rPr lang="hu-HU" sz="2000" dirty="0">
                <a:hlinkClick r:id="rId2"/>
              </a:rPr>
              <a:t>Nemzetközi viszonylatban</a:t>
            </a:r>
            <a:r>
              <a:rPr lang="hu-HU" sz="2000" dirty="0"/>
              <a:t> eltérő megoldások vannak az archivált anyaghoz való hozzáférésre;</a:t>
            </a:r>
          </a:p>
          <a:p>
            <a:pPr>
              <a:lnSpc>
                <a:spcPct val="100000"/>
              </a:lnSpc>
              <a:buFont typeface="Wingdings" panose="05000000000000000000" pitchFamily="2" charset="2"/>
              <a:buChar char="§"/>
            </a:pPr>
            <a:r>
              <a:rPr lang="hu-HU" sz="2000" dirty="0"/>
              <a:t>Nyilvános archívum: </a:t>
            </a:r>
          </a:p>
          <a:p>
            <a:pPr lvl="1">
              <a:lnSpc>
                <a:spcPct val="100000"/>
              </a:lnSpc>
              <a:buFont typeface="Wingdings" panose="05000000000000000000" pitchFamily="2" charset="2"/>
              <a:buChar char="Ø"/>
            </a:pPr>
            <a:r>
              <a:rPr lang="hu-HU" sz="1600" dirty="0"/>
              <a:t>Interneten keresztül, könnyű hozzáférés;</a:t>
            </a:r>
          </a:p>
          <a:p>
            <a:pPr lvl="1">
              <a:lnSpc>
                <a:spcPct val="100000"/>
              </a:lnSpc>
              <a:buFont typeface="Wingdings" panose="05000000000000000000" pitchFamily="2" charset="2"/>
              <a:buChar char="Ø"/>
            </a:pPr>
            <a:r>
              <a:rPr lang="hu-HU" sz="1600" dirty="0"/>
              <a:t>Felhasználási engedéllyel;</a:t>
            </a:r>
          </a:p>
          <a:p>
            <a:pPr lvl="1">
              <a:lnSpc>
                <a:spcPct val="100000"/>
              </a:lnSpc>
              <a:buFont typeface="Wingdings" panose="05000000000000000000" pitchFamily="2" charset="2"/>
              <a:buChar char="Ø"/>
            </a:pPr>
            <a:r>
              <a:rPr lang="hu-HU" sz="1600" dirty="0"/>
              <a:t>A magyar nemzeti könyvtár esetében „közpénzes felhatalmazással” (a kormányrendelet az állami és önkormányzati forrásból megvalósult webtartalom esetében kivételt tesz) – </a:t>
            </a:r>
            <a:r>
              <a:rPr lang="hu-HU" sz="1600" i="1" dirty="0"/>
              <a:t>sok nyitott kérdés</a:t>
            </a:r>
            <a:r>
              <a:rPr lang="hu-HU" sz="1600" dirty="0"/>
              <a:t>; </a:t>
            </a:r>
          </a:p>
          <a:p>
            <a:pPr>
              <a:lnSpc>
                <a:spcPct val="100000"/>
              </a:lnSpc>
              <a:buFont typeface="Wingdings" panose="05000000000000000000" pitchFamily="2" charset="2"/>
              <a:buChar char="§"/>
            </a:pPr>
            <a:r>
              <a:rPr lang="hu-HU" sz="2000" dirty="0"/>
              <a:t>Helyben használható („zárt”) archívum: </a:t>
            </a:r>
          </a:p>
          <a:p>
            <a:pPr lvl="1">
              <a:lnSpc>
                <a:spcPct val="100000"/>
              </a:lnSpc>
              <a:buFont typeface="Wingdings" panose="05000000000000000000" pitchFamily="2" charset="2"/>
              <a:buChar char="Ø"/>
            </a:pPr>
            <a:r>
              <a:rPr lang="hu-HU" sz="1600" dirty="0"/>
              <a:t>A nyilvánosan nem szolgáltatható tartalmak – itthon ez az alapértelmezett állapot;</a:t>
            </a:r>
          </a:p>
          <a:p>
            <a:pPr lvl="1">
              <a:lnSpc>
                <a:spcPct val="100000"/>
              </a:lnSpc>
              <a:buFont typeface="Wingdings" panose="05000000000000000000" pitchFamily="2" charset="2"/>
              <a:buChar char="Ø"/>
            </a:pPr>
            <a:r>
              <a:rPr lang="hu-HU" sz="1600" dirty="0" err="1"/>
              <a:t>Olvasótermi</a:t>
            </a:r>
            <a:r>
              <a:rPr lang="hu-HU" sz="1600" dirty="0"/>
              <a:t> szolgáltatás másolásvédett dedikált gépről, esetleg zárt könyvtári hálózaton keresztül a partnerintézményeknél; </a:t>
            </a:r>
          </a:p>
          <a:p>
            <a:pPr lvl="1">
              <a:lnSpc>
                <a:spcPct val="100000"/>
              </a:lnSpc>
              <a:buFont typeface="Wingdings" panose="05000000000000000000" pitchFamily="2" charset="2"/>
              <a:buChar char="Ø"/>
            </a:pPr>
            <a:r>
              <a:rPr lang="hu-HU" sz="1600" dirty="0"/>
              <a:t>Kutatási felhasználás;</a:t>
            </a:r>
            <a:endParaRPr lang="hu-HU" sz="2000" dirty="0"/>
          </a:p>
          <a:p>
            <a:pPr>
              <a:lnSpc>
                <a:spcPct val="100000"/>
              </a:lnSpc>
              <a:buFont typeface="Wingdings" panose="05000000000000000000" pitchFamily="2" charset="2"/>
              <a:buChar char="§"/>
            </a:pPr>
            <a:r>
              <a:rPr lang="hu-HU" sz="2000" dirty="0"/>
              <a:t>„Sötét” archívum (</a:t>
            </a:r>
            <a:r>
              <a:rPr lang="hu-HU" sz="2000" dirty="0" err="1">
                <a:hlinkClick r:id="rId3"/>
              </a:rPr>
              <a:t>dark</a:t>
            </a:r>
            <a:r>
              <a:rPr lang="hu-HU" sz="2000" dirty="0">
                <a:hlinkClick r:id="rId3"/>
              </a:rPr>
              <a:t> </a:t>
            </a:r>
            <a:r>
              <a:rPr lang="hu-HU" sz="2000" dirty="0" err="1">
                <a:hlinkClick r:id="rId3"/>
              </a:rPr>
              <a:t>archive</a:t>
            </a:r>
            <a:r>
              <a:rPr lang="hu-HU" sz="2000" dirty="0"/>
              <a:t>):</a:t>
            </a:r>
          </a:p>
          <a:p>
            <a:pPr lvl="1">
              <a:lnSpc>
                <a:spcPct val="100000"/>
              </a:lnSpc>
              <a:buFont typeface="Wingdings" panose="05000000000000000000" pitchFamily="2" charset="2"/>
              <a:buChar char="Ø"/>
            </a:pPr>
            <a:r>
              <a:rPr lang="hu-HU" sz="1600" dirty="0"/>
              <a:t>Valamilyen okból egyáltalán nem szolgáltatható (a helyi szabályozás miatt, vagy a jogtulajdonos kérte az eltávolítását, </a:t>
            </a:r>
            <a:r>
              <a:rPr lang="hu-HU" sz="1600" dirty="0" err="1">
                <a:hlinkClick r:id="rId4"/>
              </a:rPr>
              <a:t>opt</a:t>
            </a:r>
            <a:r>
              <a:rPr lang="hu-HU" sz="1600" dirty="0">
                <a:hlinkClick r:id="rId4"/>
              </a:rPr>
              <a:t>-out</a:t>
            </a:r>
            <a:r>
              <a:rPr lang="hu-HU" sz="1600" dirty="0"/>
              <a:t>), sokszor csak megőrzési funkció;</a:t>
            </a:r>
          </a:p>
          <a:p>
            <a:pPr lvl="1">
              <a:lnSpc>
                <a:spcPct val="100000"/>
              </a:lnSpc>
              <a:buFont typeface="Wingdings" panose="05000000000000000000" pitchFamily="2" charset="2"/>
              <a:buChar char="Ø"/>
            </a:pPr>
            <a:r>
              <a:rPr lang="hu-HU" sz="1600" dirty="0"/>
              <a:t>Beadási csomagok, amihez nincs szolgáltatási felület;</a:t>
            </a:r>
          </a:p>
          <a:p>
            <a:pPr lvl="1">
              <a:lnSpc>
                <a:spcPct val="100000"/>
              </a:lnSpc>
              <a:buFont typeface="Wingdings" panose="05000000000000000000" pitchFamily="2" charset="2"/>
              <a:buChar char="Ø"/>
            </a:pPr>
            <a:r>
              <a:rPr lang="hu-HU" sz="1600" dirty="0"/>
              <a:t>Csak kutatható;</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14</a:t>
            </a:fld>
            <a:endParaRPr lang="hu-HU"/>
          </a:p>
        </p:txBody>
      </p:sp>
      <p:sp>
        <p:nvSpPr>
          <p:cNvPr id="7" name="Szövegdoboz 6"/>
          <p:cNvSpPr txBox="1"/>
          <p:nvPr/>
        </p:nvSpPr>
        <p:spPr>
          <a:xfrm>
            <a:off x="5538158" y="165366"/>
            <a:ext cx="5815642" cy="923330"/>
          </a:xfrm>
          <a:prstGeom prst="rect">
            <a:avLst/>
          </a:prstGeom>
          <a:noFill/>
        </p:spPr>
        <p:txBody>
          <a:bodyPr wrap="square" rtlCol="0">
            <a:spAutoFit/>
          </a:bodyPr>
          <a:lstStyle/>
          <a:p>
            <a:pPr algn="r"/>
            <a:r>
              <a:rPr lang="hu-HU" dirty="0">
                <a:solidFill>
                  <a:srgbClr val="FF0000"/>
                </a:solidFill>
              </a:rPr>
              <a:t>* </a:t>
            </a:r>
            <a:r>
              <a:rPr lang="hu-HU" i="1" dirty="0">
                <a:solidFill>
                  <a:srgbClr val="FF0000"/>
                </a:solidFill>
              </a:rPr>
              <a:t>A webtartalom is szerzői jogi védelem alatt áll, az archivált változata is csak tulajdonosi hozzájárulással tehető közzé nyilvánosan</a:t>
            </a:r>
            <a:endParaRPr lang="hu-HU" dirty="0">
              <a:solidFill>
                <a:srgbClr val="FF0000"/>
              </a:solidFill>
            </a:endParaRPr>
          </a:p>
        </p:txBody>
      </p:sp>
    </p:spTree>
    <p:extLst>
      <p:ext uri="{BB962C8B-B14F-4D97-AF65-F5344CB8AC3E}">
        <p14:creationId xmlns:p14="http://schemas.microsoft.com/office/powerpoint/2010/main" val="40614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ím 9"/>
          <p:cNvSpPr>
            <a:spLocks noGrp="1"/>
          </p:cNvSpPr>
          <p:nvPr>
            <p:ph type="title"/>
          </p:nvPr>
        </p:nvSpPr>
        <p:spPr>
          <a:xfrm>
            <a:off x="838200" y="365126"/>
            <a:ext cx="10515600" cy="902958"/>
          </a:xfrm>
        </p:spPr>
        <p:txBody>
          <a:bodyPr>
            <a:normAutofit/>
          </a:bodyPr>
          <a:lstStyle/>
          <a:p>
            <a:pPr>
              <a:lnSpc>
                <a:spcPct val="100000"/>
              </a:lnSpc>
            </a:pPr>
            <a:r>
              <a:rPr lang="hu-HU" sz="3200" b="1" dirty="0"/>
              <a:t>2.1.4. Szolgáltatás (2).</a:t>
            </a:r>
            <a:endParaRPr lang="hu-HU" sz="3200" dirty="0"/>
          </a:p>
        </p:txBody>
      </p:sp>
      <p:sp>
        <p:nvSpPr>
          <p:cNvPr id="11" name="Tartalom helye 10"/>
          <p:cNvSpPr>
            <a:spLocks noGrp="1"/>
          </p:cNvSpPr>
          <p:nvPr>
            <p:ph idx="1"/>
          </p:nvPr>
        </p:nvSpPr>
        <p:spPr>
          <a:xfrm>
            <a:off x="838200" y="1268084"/>
            <a:ext cx="10515600" cy="4908879"/>
          </a:xfrm>
        </p:spPr>
        <p:txBody>
          <a:bodyPr>
            <a:normAutofit lnSpcReduction="10000"/>
          </a:bodyPr>
          <a:lstStyle/>
          <a:p>
            <a:pPr>
              <a:lnSpc>
                <a:spcPct val="100000"/>
              </a:lnSpc>
              <a:buFont typeface="Wingdings" panose="05000000000000000000" pitchFamily="2" charset="2"/>
              <a:buChar char="§"/>
            </a:pPr>
            <a:r>
              <a:rPr lang="hu-HU" sz="2000" dirty="0"/>
              <a:t>Speciális visszanéző (</a:t>
            </a:r>
            <a:r>
              <a:rPr lang="hu-HU" sz="2000" dirty="0" err="1"/>
              <a:t>wayback</a:t>
            </a:r>
            <a:r>
              <a:rPr lang="hu-HU" sz="2000" dirty="0"/>
              <a:t>) programok (</a:t>
            </a:r>
            <a:r>
              <a:rPr lang="hu-HU" sz="2000" dirty="0" err="1"/>
              <a:t>OpenWayback</a:t>
            </a:r>
            <a:r>
              <a:rPr lang="hu-HU" sz="2000" dirty="0"/>
              <a:t>, </a:t>
            </a:r>
            <a:r>
              <a:rPr lang="hu-HU" sz="2000" dirty="0" err="1"/>
              <a:t>PythonWayback</a:t>
            </a:r>
            <a:r>
              <a:rPr lang="hu-HU" sz="2000" dirty="0"/>
              <a:t>, </a:t>
            </a:r>
            <a:r>
              <a:rPr lang="hu-HU" sz="2000" dirty="0" err="1"/>
              <a:t>SolrWayback</a:t>
            </a:r>
            <a:r>
              <a:rPr lang="hu-HU" sz="2000" dirty="0"/>
              <a:t>, </a:t>
            </a:r>
            <a:r>
              <a:rPr lang="hu-HU" sz="2000" dirty="0" err="1"/>
              <a:t>ReplayWeb.page</a:t>
            </a:r>
            <a:r>
              <a:rPr lang="hu-HU" sz="2000" dirty="0"/>
              <a:t>);</a:t>
            </a:r>
          </a:p>
          <a:p>
            <a:pPr>
              <a:lnSpc>
                <a:spcPct val="100000"/>
              </a:lnSpc>
              <a:buFont typeface="Wingdings" panose="05000000000000000000" pitchFamily="2" charset="2"/>
              <a:buChar char="§"/>
            </a:pPr>
            <a:r>
              <a:rPr lang="hu-HU" sz="2000" dirty="0"/>
              <a:t>URL cím szerinti keresés;</a:t>
            </a:r>
          </a:p>
          <a:p>
            <a:pPr>
              <a:lnSpc>
                <a:spcPct val="100000"/>
              </a:lnSpc>
              <a:buFont typeface="Wingdings" panose="05000000000000000000" pitchFamily="2" charset="2"/>
              <a:buChar char="§"/>
            </a:pPr>
            <a:r>
              <a:rPr lang="hu-HU" sz="2000" dirty="0"/>
              <a:t>Navigálás ahogy az élő weben;</a:t>
            </a:r>
          </a:p>
          <a:p>
            <a:pPr>
              <a:lnSpc>
                <a:spcPct val="100000"/>
              </a:lnSpc>
              <a:buFont typeface="Wingdings" panose="05000000000000000000" pitchFamily="2" charset="2"/>
              <a:buChar char="§"/>
            </a:pPr>
            <a:r>
              <a:rPr lang="hu-HU" sz="2000" dirty="0"/>
              <a:t>Keresőfunkciók, interaktív megoldások nem működnek;</a:t>
            </a:r>
          </a:p>
          <a:p>
            <a:pPr>
              <a:lnSpc>
                <a:spcPct val="100000"/>
              </a:lnSpc>
              <a:buFont typeface="Wingdings" panose="05000000000000000000" pitchFamily="2" charset="2"/>
              <a:buChar char="§"/>
            </a:pPr>
            <a:r>
              <a:rPr lang="hu-HU" sz="2000" dirty="0" err="1"/>
              <a:t>SolrWayBack</a:t>
            </a:r>
            <a:r>
              <a:rPr lang="hu-HU" sz="2000" dirty="0"/>
              <a:t>:  </a:t>
            </a:r>
          </a:p>
          <a:p>
            <a:pPr lvl="1">
              <a:lnSpc>
                <a:spcPct val="100000"/>
              </a:lnSpc>
              <a:buFont typeface="Wingdings" panose="05000000000000000000" pitchFamily="2" charset="2"/>
              <a:buChar char="Ø"/>
            </a:pPr>
            <a:r>
              <a:rPr lang="hu-HU" sz="1600" dirty="0"/>
              <a:t>Szabadszavas keresés; </a:t>
            </a:r>
          </a:p>
          <a:p>
            <a:pPr lvl="1">
              <a:lnSpc>
                <a:spcPct val="100000"/>
              </a:lnSpc>
              <a:buFont typeface="Wingdings" panose="05000000000000000000" pitchFamily="2" charset="2"/>
              <a:buChar char="Ø"/>
            </a:pPr>
            <a:r>
              <a:rPr lang="hu-HU" sz="1600" dirty="0"/>
              <a:t>Szűrőfeltételes keresés; </a:t>
            </a:r>
          </a:p>
          <a:p>
            <a:pPr lvl="1">
              <a:lnSpc>
                <a:spcPct val="100000"/>
              </a:lnSpc>
              <a:buFont typeface="Wingdings" panose="05000000000000000000" pitchFamily="2" charset="2"/>
              <a:buChar char="Ø"/>
            </a:pPr>
            <a:r>
              <a:rPr lang="hu-HU" sz="1600" dirty="0"/>
              <a:t>Képkeresés; </a:t>
            </a:r>
          </a:p>
          <a:p>
            <a:pPr lvl="1">
              <a:lnSpc>
                <a:spcPct val="100000"/>
              </a:lnSpc>
              <a:buFont typeface="Wingdings" panose="05000000000000000000" pitchFamily="2" charset="2"/>
              <a:buChar char="Ø"/>
            </a:pPr>
            <a:r>
              <a:rPr lang="hu-HU" sz="1600" dirty="0"/>
              <a:t>Adatvizualizáció; </a:t>
            </a:r>
          </a:p>
          <a:p>
            <a:pPr lvl="1">
              <a:lnSpc>
                <a:spcPct val="100000"/>
              </a:lnSpc>
              <a:buFont typeface="Wingdings" panose="05000000000000000000" pitchFamily="2" charset="2"/>
              <a:buChar char="Ø"/>
            </a:pPr>
            <a:r>
              <a:rPr lang="hu-HU" sz="1600" dirty="0"/>
              <a:t>Külön indexeléssel (lassú, kisebb </a:t>
            </a:r>
            <a:r>
              <a:rPr lang="hu-HU" sz="1600" dirty="0" err="1"/>
              <a:t>különgyűjtemények</a:t>
            </a:r>
            <a:r>
              <a:rPr lang="hu-HU" sz="1600" dirty="0"/>
              <a:t>); </a:t>
            </a:r>
          </a:p>
          <a:p>
            <a:pPr>
              <a:lnSpc>
                <a:spcPct val="100000"/>
              </a:lnSpc>
              <a:buFont typeface="Wingdings" panose="05000000000000000000" pitchFamily="2" charset="2"/>
              <a:buChar char="§"/>
            </a:pPr>
            <a:r>
              <a:rPr lang="hu-HU" sz="2000" dirty="0" err="1"/>
              <a:t>ReplayWeb.page</a:t>
            </a:r>
            <a:r>
              <a:rPr lang="hu-HU" sz="2000" dirty="0"/>
              <a:t>:</a:t>
            </a:r>
          </a:p>
          <a:p>
            <a:pPr lvl="1">
              <a:lnSpc>
                <a:spcPct val="100000"/>
              </a:lnSpc>
              <a:buFont typeface="Wingdings" panose="05000000000000000000" pitchFamily="2" charset="2"/>
              <a:buChar char="Ø"/>
            </a:pPr>
            <a:r>
              <a:rPr lang="hu-HU" sz="1600" dirty="0"/>
              <a:t>Egyszerre csak egy WARC/WACZ/HAR csomagot tud kezelni (nincs közös index egy nagyobb állományra);</a:t>
            </a:r>
          </a:p>
          <a:p>
            <a:pPr lvl="1">
              <a:lnSpc>
                <a:spcPct val="100000"/>
              </a:lnSpc>
              <a:buFont typeface="Wingdings" panose="05000000000000000000" pitchFamily="2" charset="2"/>
              <a:buChar char="Ø"/>
            </a:pPr>
            <a:r>
              <a:rPr lang="hu-HU" sz="1600" dirty="0"/>
              <a:t>Sokféle funkció </a:t>
            </a:r>
            <a:r>
              <a:rPr lang="hu-HU" sz="1600" i="1" dirty="0"/>
              <a:t>(lásd: 5.2 Az </a:t>
            </a:r>
            <a:r>
              <a:rPr lang="hu-HU" sz="1600" i="1" dirty="0" err="1"/>
              <a:t>ArchiveWeb.page</a:t>
            </a:r>
            <a:r>
              <a:rPr lang="hu-HU" sz="1600" i="1" dirty="0"/>
              <a:t>, a </a:t>
            </a:r>
            <a:r>
              <a:rPr lang="hu-HU" sz="1600" i="1" dirty="0" err="1"/>
              <a:t>ReplayWeb.page</a:t>
            </a:r>
            <a:r>
              <a:rPr lang="hu-HU" sz="1600" i="1" dirty="0"/>
              <a:t> és a </a:t>
            </a:r>
            <a:r>
              <a:rPr lang="hu-HU" sz="1600" i="1" dirty="0" err="1"/>
              <a:t>HTTrack</a:t>
            </a:r>
            <a:r>
              <a:rPr lang="hu-HU" sz="1600" i="1" dirty="0"/>
              <a:t> modul)</a:t>
            </a:r>
            <a:r>
              <a:rPr lang="hu-HU" sz="1600" dirty="0"/>
              <a:t>;</a:t>
            </a:r>
          </a:p>
        </p:txBody>
      </p:sp>
      <p:sp>
        <p:nvSpPr>
          <p:cNvPr id="8" name="Dátum helye 7"/>
          <p:cNvSpPr>
            <a:spLocks noGrp="1"/>
          </p:cNvSpPr>
          <p:nvPr>
            <p:ph type="dt" sz="half" idx="10"/>
          </p:nvPr>
        </p:nvSpPr>
        <p:spPr/>
        <p:txBody>
          <a:bodyPr/>
          <a:lstStyle/>
          <a:p>
            <a:r>
              <a:rPr lang="hu-HU"/>
              <a:t>https://webarchivum.oszk.hu</a:t>
            </a:r>
          </a:p>
        </p:txBody>
      </p:sp>
      <p:sp>
        <p:nvSpPr>
          <p:cNvPr id="6" name="Élőláb helye 5"/>
          <p:cNvSpPr>
            <a:spLocks noGrp="1"/>
          </p:cNvSpPr>
          <p:nvPr>
            <p:ph type="ftr" sz="quarter" idx="11"/>
          </p:nvPr>
        </p:nvSpPr>
        <p:spPr/>
        <p:txBody>
          <a:bodyPr/>
          <a:lstStyle/>
          <a:p>
            <a:r>
              <a:rPr lang="hu-HU"/>
              <a:t>webarchivum@oszk.hu</a:t>
            </a:r>
          </a:p>
        </p:txBody>
      </p:sp>
      <p:sp>
        <p:nvSpPr>
          <p:cNvPr id="4" name="Dia számának helye 3"/>
          <p:cNvSpPr>
            <a:spLocks noGrp="1"/>
          </p:cNvSpPr>
          <p:nvPr>
            <p:ph type="sldNum" sz="quarter" idx="12"/>
          </p:nvPr>
        </p:nvSpPr>
        <p:spPr/>
        <p:txBody>
          <a:bodyPr/>
          <a:lstStyle/>
          <a:p>
            <a:fld id="{D113AA7C-20BD-4C43-BC15-BBD50F348350}" type="slidenum">
              <a:rPr lang="hu-HU" smtClean="0"/>
              <a:t>15</a:t>
            </a:fld>
            <a:endParaRPr lang="hu-HU"/>
          </a:p>
        </p:txBody>
      </p:sp>
    </p:spTree>
    <p:extLst>
      <p:ext uri="{BB962C8B-B14F-4D97-AF65-F5344CB8AC3E}">
        <p14:creationId xmlns:p14="http://schemas.microsoft.com/office/powerpoint/2010/main" val="643744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2.1.4. Szolgáltatás (3).</a:t>
            </a:r>
            <a:endParaRPr lang="hu-HU" sz="3200" dirty="0"/>
          </a:p>
        </p:txBody>
      </p:sp>
      <p:sp>
        <p:nvSpPr>
          <p:cNvPr id="3" name="Tartalom helye 2"/>
          <p:cNvSpPr>
            <a:spLocks noGrp="1"/>
          </p:cNvSpPr>
          <p:nvPr>
            <p:ph idx="1"/>
          </p:nvPr>
        </p:nvSpPr>
        <p:spPr>
          <a:xfrm>
            <a:off x="838200" y="1268084"/>
            <a:ext cx="10515600" cy="4908879"/>
          </a:xfrm>
        </p:spPr>
        <p:txBody>
          <a:bodyPr>
            <a:normAutofit/>
          </a:bodyPr>
          <a:lstStyle/>
          <a:p>
            <a:pPr>
              <a:lnSpc>
                <a:spcPct val="100000"/>
              </a:lnSpc>
              <a:buFont typeface="Wingdings" panose="05000000000000000000" pitchFamily="2" charset="2"/>
              <a:buChar char="§"/>
            </a:pPr>
            <a:r>
              <a:rPr lang="hu-HU" sz="2000" dirty="0"/>
              <a:t>Lehetséges plusz </a:t>
            </a:r>
            <a:r>
              <a:rPr lang="hu-HU" sz="2000" i="1" dirty="0"/>
              <a:t>(lásd: 6. Hasznosítás modul)</a:t>
            </a:r>
            <a:r>
              <a:rPr lang="hu-HU" sz="2000" dirty="0"/>
              <a:t>: </a:t>
            </a:r>
          </a:p>
          <a:p>
            <a:pPr lvl="1">
              <a:lnSpc>
                <a:spcPct val="100000"/>
              </a:lnSpc>
              <a:buFont typeface="Wingdings" panose="05000000000000000000" pitchFamily="2" charset="2"/>
              <a:buChar char="Ø"/>
            </a:pPr>
            <a:r>
              <a:rPr lang="hu-HU" sz="1600" dirty="0" err="1"/>
              <a:t>Metaadatok</a:t>
            </a:r>
            <a:r>
              <a:rPr lang="hu-HU" sz="1600" dirty="0"/>
              <a:t>; </a:t>
            </a:r>
          </a:p>
          <a:p>
            <a:pPr lvl="1">
              <a:lnSpc>
                <a:spcPct val="100000"/>
              </a:lnSpc>
              <a:buFont typeface="Wingdings" panose="05000000000000000000" pitchFamily="2" charset="2"/>
              <a:buChar char="Ø"/>
            </a:pPr>
            <a:r>
              <a:rPr lang="hu-HU" sz="1600" dirty="0"/>
              <a:t>Kereshetőség; </a:t>
            </a:r>
          </a:p>
          <a:p>
            <a:pPr lvl="1">
              <a:lnSpc>
                <a:spcPct val="100000"/>
              </a:lnSpc>
              <a:buFont typeface="Wingdings" panose="05000000000000000000" pitchFamily="2" charset="2"/>
              <a:buChar char="Ø"/>
            </a:pPr>
            <a:r>
              <a:rPr lang="hu-HU" sz="1600" dirty="0"/>
              <a:t>Helyreállítás; </a:t>
            </a:r>
          </a:p>
          <a:p>
            <a:pPr lvl="1">
              <a:lnSpc>
                <a:spcPct val="100000"/>
              </a:lnSpc>
              <a:buFont typeface="Wingdings" panose="05000000000000000000" pitchFamily="2" charset="2"/>
              <a:buChar char="Ø"/>
            </a:pPr>
            <a:r>
              <a:rPr lang="hu-HU" sz="1600" dirty="0"/>
              <a:t>Beadási csomagok befogadása;</a:t>
            </a:r>
          </a:p>
          <a:p>
            <a:pPr lvl="1">
              <a:lnSpc>
                <a:spcPct val="100000"/>
              </a:lnSpc>
              <a:buFont typeface="Wingdings" panose="05000000000000000000" pitchFamily="2" charset="2"/>
              <a:buChar char="Ø"/>
            </a:pPr>
            <a:r>
              <a:rPr lang="hu-HU" sz="1600" dirty="0"/>
              <a:t>Stabil </a:t>
            </a:r>
            <a:r>
              <a:rPr lang="hu-HU" sz="1600" dirty="0" err="1"/>
              <a:t>hivatkozhatóság</a:t>
            </a:r>
            <a:r>
              <a:rPr lang="hu-HU" sz="1600" dirty="0"/>
              <a:t> és igény szerinti archiválás (</a:t>
            </a:r>
            <a:r>
              <a:rPr lang="hu-HU" sz="1600" i="1" dirty="0"/>
              <a:t>ki kell alakítani a rendszerét</a:t>
            </a:r>
            <a:r>
              <a:rPr lang="hu-HU" sz="1600" dirty="0"/>
              <a:t>); </a:t>
            </a:r>
          </a:p>
          <a:p>
            <a:pPr lvl="1">
              <a:lnSpc>
                <a:spcPct val="100000"/>
              </a:lnSpc>
              <a:buFont typeface="Wingdings" panose="05000000000000000000" pitchFamily="2" charset="2"/>
              <a:buChar char="Ø"/>
            </a:pPr>
            <a:r>
              <a:rPr lang="hu-HU" sz="1600" dirty="0"/>
              <a:t>Hiteles másolat (</a:t>
            </a:r>
            <a:r>
              <a:rPr lang="hu-HU" sz="1600" i="1" dirty="0"/>
              <a:t>ennek is megvannak a feltételei</a:t>
            </a:r>
            <a:r>
              <a:rPr lang="hu-HU" sz="1600" dirty="0"/>
              <a:t>); </a:t>
            </a:r>
          </a:p>
          <a:p>
            <a:pPr lvl="1">
              <a:lnSpc>
                <a:spcPct val="100000"/>
              </a:lnSpc>
              <a:buFont typeface="Wingdings" panose="05000000000000000000" pitchFamily="2" charset="2"/>
              <a:buChar char="Ø"/>
            </a:pPr>
            <a:r>
              <a:rPr lang="hu-HU" sz="1600" dirty="0"/>
              <a:t>Lekérdezések, adatkészlet létrehozása (adat- és szövegbányászati kutatások);</a:t>
            </a:r>
          </a:p>
          <a:p>
            <a:pPr lvl="1">
              <a:lnSpc>
                <a:spcPct val="100000"/>
              </a:lnSpc>
              <a:buFont typeface="Wingdings" panose="05000000000000000000" pitchFamily="2" charset="2"/>
              <a:buChar char="Ø"/>
            </a:pPr>
            <a:r>
              <a:rPr lang="hu-HU" sz="1600" dirty="0"/>
              <a:t>Webhistoriográfia; </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16</a:t>
            </a:fld>
            <a:endParaRPr lang="hu-HU"/>
          </a:p>
        </p:txBody>
      </p:sp>
    </p:spTree>
    <p:extLst>
      <p:ext uri="{BB962C8B-B14F-4D97-AF65-F5344CB8AC3E}">
        <p14:creationId xmlns:p14="http://schemas.microsoft.com/office/powerpoint/2010/main" val="2338998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2.1.5. Ajánlott források</a:t>
            </a:r>
            <a:endParaRPr lang="hu-HU" sz="3200" dirty="0"/>
          </a:p>
        </p:txBody>
      </p:sp>
      <p:sp>
        <p:nvSpPr>
          <p:cNvPr id="3" name="Tartalom helye 2"/>
          <p:cNvSpPr>
            <a:spLocks noGrp="1"/>
          </p:cNvSpPr>
          <p:nvPr>
            <p:ph idx="1"/>
          </p:nvPr>
        </p:nvSpPr>
        <p:spPr>
          <a:xfrm>
            <a:off x="838200" y="1268084"/>
            <a:ext cx="10515600" cy="4908879"/>
          </a:xfrm>
        </p:spPr>
        <p:txBody>
          <a:bodyPr>
            <a:normAutofit lnSpcReduction="10000"/>
          </a:bodyPr>
          <a:lstStyle/>
          <a:p>
            <a:pPr>
              <a:lnSpc>
                <a:spcPct val="100000"/>
              </a:lnSpc>
              <a:buFont typeface="Wingdings" panose="05000000000000000000" pitchFamily="2" charset="2"/>
              <a:buChar char="v"/>
            </a:pPr>
            <a:r>
              <a:rPr lang="hu-HU" sz="1400" dirty="0">
                <a:hlinkClick r:id="rId2"/>
              </a:rPr>
              <a:t>A Magyar Nemzeti Múzeum Közgyűjteményi Központ Alapító Okirata</a:t>
            </a:r>
            <a:r>
              <a:rPr lang="hu-HU" sz="1400" dirty="0"/>
              <a:t>;</a:t>
            </a:r>
          </a:p>
          <a:p>
            <a:pPr>
              <a:lnSpc>
                <a:spcPct val="100000"/>
              </a:lnSpc>
              <a:buFont typeface="Wingdings" panose="05000000000000000000" pitchFamily="2" charset="2"/>
              <a:buChar char="v"/>
            </a:pPr>
            <a:r>
              <a:rPr lang="hu-HU" sz="1400" dirty="0">
                <a:hlinkClick r:id="rId3"/>
              </a:rPr>
              <a:t>Az Országos Széchényi Könyvtár Szervezeti és Működési Szabályzata</a:t>
            </a:r>
            <a:r>
              <a:rPr lang="hu-HU" sz="1400" dirty="0"/>
              <a:t>;</a:t>
            </a:r>
          </a:p>
          <a:p>
            <a:pPr>
              <a:lnSpc>
                <a:spcPct val="100000"/>
              </a:lnSpc>
              <a:buFont typeface="Wingdings" panose="05000000000000000000" pitchFamily="2" charset="2"/>
              <a:buChar char="v"/>
            </a:pPr>
            <a:r>
              <a:rPr lang="hu-HU" sz="1400" dirty="0">
                <a:hlinkClick r:id="rId4"/>
              </a:rPr>
              <a:t>Az Országos Széchényi Könyvtár gyűjtőköri szabályzata</a:t>
            </a:r>
            <a:r>
              <a:rPr lang="hu-HU" sz="1400" dirty="0"/>
              <a:t>;</a:t>
            </a:r>
          </a:p>
          <a:p>
            <a:pPr>
              <a:lnSpc>
                <a:spcPct val="100000"/>
              </a:lnSpc>
              <a:buFont typeface="Wingdings" panose="05000000000000000000" pitchFamily="2" charset="2"/>
              <a:buChar char="v"/>
            </a:pPr>
            <a:r>
              <a:rPr lang="hu-HU" sz="1400" dirty="0">
                <a:hlinkClick r:id="rId5"/>
              </a:rPr>
              <a:t>1997. évi CXL. törvény a muzeális intézményekről, a nyilvános könyvtári ellátásról és a közművelődésről</a:t>
            </a:r>
            <a:r>
              <a:rPr lang="hu-HU" sz="1400" dirty="0"/>
              <a:t>;</a:t>
            </a:r>
          </a:p>
          <a:p>
            <a:pPr>
              <a:lnSpc>
                <a:spcPct val="100000"/>
              </a:lnSpc>
              <a:buFont typeface="Wingdings" panose="05000000000000000000" pitchFamily="2" charset="2"/>
              <a:buChar char="v"/>
            </a:pPr>
            <a:r>
              <a:rPr lang="hu-HU" sz="1400" dirty="0">
                <a:hlinkClick r:id="rId6"/>
              </a:rPr>
              <a:t>626/2020. (XII. 22.) Korm. rendelet a webarchiválás részletes szabályairól</a:t>
            </a:r>
            <a:r>
              <a:rPr lang="hu-HU" sz="1400" dirty="0"/>
              <a:t>;</a:t>
            </a:r>
          </a:p>
          <a:p>
            <a:pPr>
              <a:lnSpc>
                <a:spcPct val="100000"/>
              </a:lnSpc>
              <a:buFont typeface="Wingdings" panose="05000000000000000000" pitchFamily="2" charset="2"/>
              <a:buChar char="v"/>
            </a:pPr>
            <a:r>
              <a:rPr lang="hu-HU" sz="1400" dirty="0">
                <a:hlinkClick r:id="rId7"/>
              </a:rPr>
              <a:t>717/2020. (XII. 30.) Korm. rendelet a kiadványok kötelespéldányainak szolgáltatásáról, megőrzéséről és használatáról</a:t>
            </a:r>
            <a:r>
              <a:rPr lang="hu-HU" sz="1400" dirty="0"/>
              <a:t>;</a:t>
            </a:r>
          </a:p>
          <a:p>
            <a:pPr>
              <a:lnSpc>
                <a:spcPct val="100000"/>
              </a:lnSpc>
              <a:buFont typeface="Wingdings" panose="05000000000000000000" pitchFamily="2" charset="2"/>
              <a:buChar char="v"/>
            </a:pPr>
            <a:r>
              <a:rPr lang="hu-HU" sz="1400" dirty="0">
                <a:hlinkClick r:id="rId8"/>
              </a:rPr>
              <a:t>Az OSZK webaratás pilot projektjének gyűjtőköri tervezete</a:t>
            </a:r>
            <a:r>
              <a:rPr lang="hu-HU" sz="1400" dirty="0"/>
              <a:t>;</a:t>
            </a:r>
          </a:p>
          <a:p>
            <a:pPr>
              <a:lnSpc>
                <a:spcPct val="100000"/>
              </a:lnSpc>
              <a:buFont typeface="Wingdings" panose="05000000000000000000" pitchFamily="2" charset="2"/>
              <a:buChar char="v"/>
            </a:pPr>
            <a:r>
              <a:rPr lang="hu-HU" sz="1400" dirty="0">
                <a:hlinkClick r:id="rId9"/>
              </a:rPr>
              <a:t>Web </a:t>
            </a:r>
            <a:r>
              <a:rPr lang="hu-HU" sz="1400" dirty="0" err="1">
                <a:hlinkClick r:id="rId9"/>
              </a:rPr>
              <a:t>Archiving</a:t>
            </a:r>
            <a:r>
              <a:rPr lang="hu-HU" sz="1400" dirty="0">
                <a:hlinkClick r:id="rId9"/>
              </a:rPr>
              <a:t> </a:t>
            </a:r>
            <a:r>
              <a:rPr lang="hu-HU" sz="1400" dirty="0" err="1">
                <a:hlinkClick r:id="rId9"/>
              </a:rPr>
              <a:t>Metadata</a:t>
            </a:r>
            <a:r>
              <a:rPr lang="hu-HU" sz="1400" dirty="0">
                <a:hlinkClick r:id="rId9"/>
              </a:rPr>
              <a:t> </a:t>
            </a:r>
            <a:r>
              <a:rPr lang="hu-HU" sz="1400" dirty="0" err="1">
                <a:hlinkClick r:id="rId9"/>
              </a:rPr>
              <a:t>Working</a:t>
            </a:r>
            <a:r>
              <a:rPr lang="hu-HU" sz="1400" dirty="0">
                <a:hlinkClick r:id="rId9"/>
              </a:rPr>
              <a:t> Group</a:t>
            </a:r>
            <a:r>
              <a:rPr lang="hu-HU" sz="1400" dirty="0"/>
              <a:t>;</a:t>
            </a:r>
          </a:p>
          <a:p>
            <a:pPr>
              <a:lnSpc>
                <a:spcPct val="100000"/>
              </a:lnSpc>
              <a:buFont typeface="Wingdings" panose="05000000000000000000" pitchFamily="2" charset="2"/>
              <a:buChar char="v"/>
            </a:pPr>
            <a:r>
              <a:rPr lang="hu-HU" sz="1400" dirty="0">
                <a:hlinkClick r:id="rId10"/>
              </a:rPr>
              <a:t>ISO ajánlás: ISO/TR 14873</a:t>
            </a:r>
            <a:r>
              <a:rPr lang="hu-HU" sz="1400" dirty="0"/>
              <a:t>;</a:t>
            </a:r>
          </a:p>
          <a:p>
            <a:pPr>
              <a:lnSpc>
                <a:spcPct val="100000"/>
              </a:lnSpc>
              <a:buFont typeface="Wingdings" panose="05000000000000000000" pitchFamily="2" charset="2"/>
              <a:buChar char="v"/>
            </a:pPr>
            <a:r>
              <a:rPr lang="hu-HU" sz="1400" dirty="0">
                <a:hlinkClick r:id="rId11"/>
              </a:rPr>
              <a:t>OSZK Webarchívum XML-alapú adatszerkezet</a:t>
            </a:r>
            <a:r>
              <a:rPr lang="hu-HU" sz="1400" dirty="0"/>
              <a:t>;</a:t>
            </a:r>
            <a:endParaRPr lang="hu-HU" sz="1400" dirty="0">
              <a:hlinkClick r:id="rId12"/>
            </a:endParaRPr>
          </a:p>
          <a:p>
            <a:pPr>
              <a:lnSpc>
                <a:spcPct val="100000"/>
              </a:lnSpc>
              <a:buFont typeface="Wingdings" panose="05000000000000000000" pitchFamily="2" charset="2"/>
              <a:buChar char="v"/>
            </a:pPr>
            <a:r>
              <a:rPr lang="hu-HU" sz="1400" dirty="0">
                <a:hlinkClick r:id="rId12"/>
              </a:rPr>
              <a:t>MIA WIKI – A Magyar Internet Archívumhoz készülő tudásbázis</a:t>
            </a:r>
            <a:r>
              <a:rPr lang="hu-HU" sz="1400" dirty="0"/>
              <a:t>;</a:t>
            </a:r>
          </a:p>
          <a:p>
            <a:pPr>
              <a:lnSpc>
                <a:spcPct val="100000"/>
              </a:lnSpc>
              <a:buFont typeface="Wingdings" panose="05000000000000000000" pitchFamily="2" charset="2"/>
              <a:buChar char="v"/>
            </a:pPr>
            <a:r>
              <a:rPr lang="hu-HU" sz="1400" dirty="0">
                <a:hlinkClick r:id="rId13"/>
              </a:rPr>
              <a:t>Web </a:t>
            </a:r>
            <a:r>
              <a:rPr lang="hu-HU" sz="1400" dirty="0" err="1">
                <a:hlinkClick r:id="rId13"/>
              </a:rPr>
              <a:t>Curator</a:t>
            </a:r>
            <a:r>
              <a:rPr lang="hu-HU" sz="1400" dirty="0">
                <a:hlinkClick r:id="rId13"/>
              </a:rPr>
              <a:t> </a:t>
            </a:r>
            <a:r>
              <a:rPr lang="hu-HU" sz="1400" dirty="0" err="1">
                <a:hlinkClick r:id="rId13"/>
              </a:rPr>
              <a:t>Tool</a:t>
            </a:r>
            <a:r>
              <a:rPr lang="hu-HU" sz="1400" dirty="0">
                <a:hlinkClick r:id="rId13"/>
              </a:rPr>
              <a:t> (WCT)</a:t>
            </a:r>
            <a:r>
              <a:rPr lang="hu-HU" sz="1400" dirty="0"/>
              <a:t>;</a:t>
            </a:r>
          </a:p>
          <a:p>
            <a:pPr>
              <a:lnSpc>
                <a:spcPct val="100000"/>
              </a:lnSpc>
              <a:buFont typeface="Wingdings" panose="05000000000000000000" pitchFamily="2" charset="2"/>
              <a:buChar char="v"/>
            </a:pPr>
            <a:r>
              <a:rPr lang="hu-HU" sz="1400" dirty="0" err="1">
                <a:hlinkClick r:id="rId14"/>
              </a:rPr>
              <a:t>NetarchiveSuite</a:t>
            </a:r>
            <a:r>
              <a:rPr lang="hu-HU" sz="1400" dirty="0">
                <a:hlinkClick r:id="rId14"/>
              </a:rPr>
              <a:t> (NAS)</a:t>
            </a:r>
            <a:r>
              <a:rPr lang="hu-HU" sz="1400" dirty="0"/>
              <a:t>;</a:t>
            </a:r>
          </a:p>
          <a:p>
            <a:pPr>
              <a:lnSpc>
                <a:spcPct val="100000"/>
              </a:lnSpc>
              <a:buFont typeface="Wingdings" panose="05000000000000000000" pitchFamily="2" charset="2"/>
              <a:buChar char="v"/>
            </a:pPr>
            <a:r>
              <a:rPr lang="hu-HU" sz="1400" dirty="0">
                <a:hlinkClick r:id="rId15"/>
              </a:rPr>
              <a:t>archive_errors.pptx</a:t>
            </a:r>
            <a:r>
              <a:rPr lang="hu-HU" sz="1400" dirty="0"/>
              <a:t>;</a:t>
            </a:r>
          </a:p>
          <a:p>
            <a:pPr>
              <a:lnSpc>
                <a:spcPct val="100000"/>
              </a:lnSpc>
              <a:buFont typeface="Wingdings" panose="05000000000000000000" pitchFamily="2" charset="2"/>
              <a:buChar char="v"/>
            </a:pPr>
            <a:r>
              <a:rPr lang="hu-HU" sz="1400" dirty="0">
                <a:hlinkClick r:id="rId16"/>
              </a:rPr>
              <a:t>Nemzetközi gyűjteményfejlesztési megoldások</a:t>
            </a:r>
            <a:r>
              <a:rPr lang="hu-HU" sz="1400" dirty="0"/>
              <a:t>;</a:t>
            </a:r>
          </a:p>
          <a:p>
            <a:pPr>
              <a:lnSpc>
                <a:spcPct val="100000"/>
              </a:lnSpc>
              <a:buFont typeface="Wingdings" panose="05000000000000000000" pitchFamily="2" charset="2"/>
              <a:buChar char="§"/>
            </a:pPr>
            <a:endParaRPr lang="hu-HU" sz="2000" dirty="0"/>
          </a:p>
          <a:p>
            <a:pPr>
              <a:lnSpc>
                <a:spcPct val="100000"/>
              </a:lnSpc>
              <a:buFont typeface="Wingdings" panose="05000000000000000000" pitchFamily="2" charset="2"/>
              <a:buChar char="§"/>
            </a:pPr>
            <a:endParaRPr lang="hu-HU" sz="2000" dirty="0"/>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17</a:t>
            </a:fld>
            <a:endParaRPr lang="hu-HU"/>
          </a:p>
        </p:txBody>
      </p:sp>
    </p:spTree>
    <p:extLst>
      <p:ext uri="{BB962C8B-B14F-4D97-AF65-F5344CB8AC3E}">
        <p14:creationId xmlns:p14="http://schemas.microsoft.com/office/powerpoint/2010/main" val="1398086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2.1.1. Gyűjtőkör – OSZK (1.)*</a:t>
            </a:r>
          </a:p>
        </p:txBody>
      </p:sp>
      <p:sp>
        <p:nvSpPr>
          <p:cNvPr id="3" name="Tartalom helye 2"/>
          <p:cNvSpPr>
            <a:spLocks noGrp="1"/>
          </p:cNvSpPr>
          <p:nvPr>
            <p:ph idx="1"/>
          </p:nvPr>
        </p:nvSpPr>
        <p:spPr>
          <a:xfrm>
            <a:off x="838200" y="1268084"/>
            <a:ext cx="10515600" cy="4908879"/>
          </a:xfrm>
        </p:spPr>
        <p:txBody>
          <a:bodyPr>
            <a:normAutofit/>
          </a:bodyPr>
          <a:lstStyle/>
          <a:p>
            <a:pPr>
              <a:lnSpc>
                <a:spcPct val="100000"/>
              </a:lnSpc>
              <a:buFont typeface="Wingdings" panose="05000000000000000000" pitchFamily="2" charset="2"/>
              <a:buChar char="§"/>
            </a:pPr>
            <a:r>
              <a:rPr lang="hu-HU" sz="2000" dirty="0"/>
              <a:t>A kiadványok kötelespéldányaira alapozva a teljesség igényével gyűjti a Magyarországon megjelent kiadványokat, valamint az egyetemes emberi kultúra kimagasló irodalmi értékeit, a társadalom és a kultúra fejlődését és megismerését szolgáló alapvető műveket; </a:t>
            </a:r>
          </a:p>
          <a:p>
            <a:pPr>
              <a:lnSpc>
                <a:spcPct val="100000"/>
              </a:lnSpc>
              <a:buFont typeface="Wingdings" panose="05000000000000000000" pitchFamily="2" charset="2"/>
              <a:buChar char="§"/>
            </a:pPr>
            <a:r>
              <a:rPr lang="hu-HU" sz="2000" dirty="0"/>
              <a:t>A teljesség igényével gyűjti a külföldön megjelent </a:t>
            </a:r>
            <a:r>
              <a:rPr lang="hu-HU" sz="2000" dirty="0" err="1"/>
              <a:t>hungarikumokat</a:t>
            </a:r>
            <a:r>
              <a:rPr lang="hu-HU" sz="2000" dirty="0"/>
              <a:t>; </a:t>
            </a:r>
          </a:p>
          <a:p>
            <a:pPr>
              <a:lnSpc>
                <a:spcPct val="100000"/>
              </a:lnSpc>
              <a:buFont typeface="Wingdings" panose="05000000000000000000" pitchFamily="2" charset="2"/>
              <a:buChar char="§"/>
            </a:pPr>
            <a:r>
              <a:rPr lang="hu-HU" sz="2000" dirty="0"/>
              <a:t>A sajtóterméknek, illetve kiadványnak nem minősülő </a:t>
            </a:r>
            <a:r>
              <a:rPr lang="hu-HU" sz="2000" dirty="0" err="1"/>
              <a:t>hungarikumokat</a:t>
            </a:r>
            <a:r>
              <a:rPr lang="hu-HU" sz="2000" dirty="0"/>
              <a:t>; </a:t>
            </a:r>
          </a:p>
          <a:p>
            <a:pPr>
              <a:lnSpc>
                <a:spcPct val="100000"/>
              </a:lnSpc>
              <a:buFont typeface="Wingdings" panose="05000000000000000000" pitchFamily="2" charset="2"/>
              <a:buChar char="§"/>
            </a:pPr>
            <a:r>
              <a:rPr lang="hu-HU" sz="2000" dirty="0"/>
              <a:t>Nem gyűjti:</a:t>
            </a:r>
          </a:p>
          <a:p>
            <a:pPr lvl="1">
              <a:lnSpc>
                <a:spcPct val="100000"/>
              </a:lnSpc>
              <a:buFont typeface="Wingdings" panose="05000000000000000000" pitchFamily="2" charset="2"/>
              <a:buChar char="Ø"/>
            </a:pPr>
            <a:r>
              <a:rPr lang="hu-HU" sz="1700" dirty="0"/>
              <a:t>A más intézmény felelősségi körébe sorolt dokumentumokat (pl. szabványok, mozgófilmek, sugárzott </a:t>
            </a:r>
            <a:r>
              <a:rPr lang="hu-HU" sz="1700" dirty="0" err="1"/>
              <a:t>audio</a:t>
            </a:r>
            <a:r>
              <a:rPr lang="hu-HU" sz="1700" dirty="0"/>
              <a:t>-vizuális műsorok stb.); </a:t>
            </a:r>
          </a:p>
          <a:p>
            <a:pPr lvl="1">
              <a:lnSpc>
                <a:spcPct val="100000"/>
              </a:lnSpc>
              <a:buFont typeface="Wingdings" panose="05000000000000000000" pitchFamily="2" charset="2"/>
              <a:buChar char="Ø"/>
            </a:pPr>
            <a:r>
              <a:rPr lang="hu-HU" sz="1700" dirty="0"/>
              <a:t>A kötelespéldány közé nem sorolt egyéb dokumentumtípusokat (pl. irattári anyagok, üzleti nyomtatványok, névjegyek); </a:t>
            </a:r>
          </a:p>
          <a:p>
            <a:pPr lvl="1">
              <a:lnSpc>
                <a:spcPct val="100000"/>
              </a:lnSpc>
              <a:buFont typeface="Wingdings" panose="05000000000000000000" pitchFamily="2" charset="2"/>
              <a:buChar char="Ø"/>
            </a:pPr>
            <a:r>
              <a:rPr lang="hu-HU" sz="1700" dirty="0"/>
              <a:t>Egyéb, kiadványnak nem minősülő dokumentumok (pl. bankjegy, bélyeg, efemer cikkek, reklámajándékok, bérmunkában készült kiadványok; </a:t>
            </a:r>
          </a:p>
        </p:txBody>
      </p:sp>
      <p:sp>
        <p:nvSpPr>
          <p:cNvPr id="5" name="Dia számának helye 4"/>
          <p:cNvSpPr>
            <a:spLocks noGrp="1"/>
          </p:cNvSpPr>
          <p:nvPr>
            <p:ph type="sldNum" sz="quarter" idx="12"/>
          </p:nvPr>
        </p:nvSpPr>
        <p:spPr/>
        <p:txBody>
          <a:bodyPr/>
          <a:lstStyle/>
          <a:p>
            <a:fld id="{D113AA7C-20BD-4C43-BC15-BBD50F348350}" type="slidenum">
              <a:rPr lang="hu-HU" smtClean="0"/>
              <a:t>2</a:t>
            </a:fld>
            <a:endParaRPr lang="hu-HU"/>
          </a:p>
        </p:txBody>
      </p:sp>
      <p:sp>
        <p:nvSpPr>
          <p:cNvPr id="7" name="Élőláb helye 6"/>
          <p:cNvSpPr>
            <a:spLocks noGrp="1"/>
          </p:cNvSpPr>
          <p:nvPr>
            <p:ph type="ftr" sz="quarter" idx="11"/>
          </p:nvPr>
        </p:nvSpPr>
        <p:spPr/>
        <p:txBody>
          <a:bodyPr/>
          <a:lstStyle/>
          <a:p>
            <a:r>
              <a:rPr lang="hu-HU"/>
              <a:t>webarchivum@oszk.hu</a:t>
            </a:r>
          </a:p>
        </p:txBody>
      </p:sp>
      <p:sp>
        <p:nvSpPr>
          <p:cNvPr id="9" name="Dátum helye 8"/>
          <p:cNvSpPr>
            <a:spLocks noGrp="1"/>
          </p:cNvSpPr>
          <p:nvPr>
            <p:ph type="dt" sz="half" idx="10"/>
          </p:nvPr>
        </p:nvSpPr>
        <p:spPr/>
        <p:txBody>
          <a:bodyPr/>
          <a:lstStyle/>
          <a:p>
            <a:r>
              <a:rPr lang="hu-HU"/>
              <a:t>https://webarchivum.oszk.hu</a:t>
            </a:r>
          </a:p>
        </p:txBody>
      </p:sp>
      <p:sp>
        <p:nvSpPr>
          <p:cNvPr id="6" name="Szövegdoboz 5"/>
          <p:cNvSpPr txBox="1"/>
          <p:nvPr/>
        </p:nvSpPr>
        <p:spPr>
          <a:xfrm>
            <a:off x="6219645" y="5530632"/>
            <a:ext cx="5134155" cy="646331"/>
          </a:xfrm>
          <a:prstGeom prst="rect">
            <a:avLst/>
          </a:prstGeom>
          <a:noFill/>
        </p:spPr>
        <p:txBody>
          <a:bodyPr wrap="square" rtlCol="0">
            <a:spAutoFit/>
          </a:bodyPr>
          <a:lstStyle/>
          <a:p>
            <a:pPr algn="r"/>
            <a:r>
              <a:rPr lang="hu-HU" i="1" dirty="0">
                <a:solidFill>
                  <a:srgbClr val="FF0000"/>
                </a:solidFill>
              </a:rPr>
              <a:t>* Egy </a:t>
            </a:r>
            <a:r>
              <a:rPr lang="hu-HU" i="1" dirty="0" err="1">
                <a:solidFill>
                  <a:srgbClr val="FF0000"/>
                </a:solidFill>
              </a:rPr>
              <a:t>webarchívum</a:t>
            </a:r>
            <a:r>
              <a:rPr lang="hu-HU" i="1" dirty="0">
                <a:solidFill>
                  <a:srgbClr val="FF0000"/>
                </a:solidFill>
              </a:rPr>
              <a:t> a saját intézménye gyűjtőköréhez illeszkedik, kiegészítve speciális szempontokkal</a:t>
            </a:r>
          </a:p>
        </p:txBody>
      </p:sp>
    </p:spTree>
    <p:extLst>
      <p:ext uri="{BB962C8B-B14F-4D97-AF65-F5344CB8AC3E}">
        <p14:creationId xmlns:p14="http://schemas.microsoft.com/office/powerpoint/2010/main" val="203670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2.1.1. Gyűjtőkör – OSZK (2.)</a:t>
            </a:r>
            <a:endParaRPr lang="hu-HU" sz="3200" dirty="0"/>
          </a:p>
        </p:txBody>
      </p:sp>
      <p:sp>
        <p:nvSpPr>
          <p:cNvPr id="3" name="Tartalom helye 2"/>
          <p:cNvSpPr>
            <a:spLocks noGrp="1"/>
          </p:cNvSpPr>
          <p:nvPr>
            <p:ph idx="1"/>
          </p:nvPr>
        </p:nvSpPr>
        <p:spPr>
          <a:xfrm>
            <a:off x="838200" y="1268084"/>
            <a:ext cx="10515600" cy="4908879"/>
          </a:xfrm>
        </p:spPr>
        <p:txBody>
          <a:bodyPr>
            <a:normAutofit/>
          </a:bodyPr>
          <a:lstStyle/>
          <a:p>
            <a:pPr>
              <a:lnSpc>
                <a:spcPct val="100000"/>
              </a:lnSpc>
              <a:buFont typeface="Wingdings" panose="05000000000000000000" pitchFamily="2" charset="2"/>
              <a:buChar char="§"/>
            </a:pPr>
            <a:r>
              <a:rPr lang="hu-HU" sz="2000" dirty="0" err="1"/>
              <a:t>Hungarikum</a:t>
            </a:r>
            <a:r>
              <a:rPr lang="hu-HU" sz="2000" dirty="0"/>
              <a:t> (1997. évi CXL. tv. 1. sz. melléklet): Magyarország mindenkori területén megjelent minden, továbbá a külföldön magyar nyelven, magyar szerzőtől, illetőleg magyar vonatkozású tartalommal keletkezett valamennyi dokumentum, függetlenül attól, hogy nyilvánosságra hozták-e vagy sem; </a:t>
            </a:r>
          </a:p>
          <a:p>
            <a:pPr lvl="1">
              <a:lnSpc>
                <a:spcPct val="100000"/>
              </a:lnSpc>
              <a:buFont typeface="Wingdings" panose="05000000000000000000" pitchFamily="2" charset="2"/>
              <a:buChar char="Ø"/>
            </a:pPr>
            <a:r>
              <a:rPr lang="hu-HU" sz="1600" dirty="0"/>
              <a:t>Területi </a:t>
            </a:r>
            <a:r>
              <a:rPr lang="hu-HU" sz="1600" dirty="0" err="1"/>
              <a:t>hungarikum</a:t>
            </a:r>
            <a:r>
              <a:rPr lang="hu-HU" sz="1600" dirty="0"/>
              <a:t>: a mindenkori Magyarország területén jött létre vagy magyarországi kiadó által; </a:t>
            </a:r>
          </a:p>
          <a:p>
            <a:pPr lvl="1">
              <a:lnSpc>
                <a:spcPct val="100000"/>
              </a:lnSpc>
              <a:buFont typeface="Wingdings" panose="05000000000000000000" pitchFamily="2" charset="2"/>
              <a:buChar char="Ø"/>
            </a:pPr>
            <a:r>
              <a:rPr lang="hu-HU" sz="1600" dirty="0"/>
              <a:t>Nyelvi </a:t>
            </a:r>
            <a:r>
              <a:rPr lang="hu-HU" sz="1600" dirty="0" err="1"/>
              <a:t>hungarikum</a:t>
            </a:r>
            <a:r>
              <a:rPr lang="hu-HU" sz="1600" dirty="0"/>
              <a:t>: részben vagy teljesen magyar nyelvű; </a:t>
            </a:r>
          </a:p>
          <a:p>
            <a:pPr lvl="1">
              <a:lnSpc>
                <a:spcPct val="100000"/>
              </a:lnSpc>
              <a:buFont typeface="Wingdings" panose="05000000000000000000" pitchFamily="2" charset="2"/>
              <a:buChar char="Ø"/>
            </a:pPr>
            <a:r>
              <a:rPr lang="hu-HU" sz="1600" dirty="0"/>
              <a:t>Személyi-intézményi </a:t>
            </a:r>
            <a:r>
              <a:rPr lang="hu-HU" sz="1600" dirty="0" err="1"/>
              <a:t>hungarikum</a:t>
            </a:r>
            <a:r>
              <a:rPr lang="hu-HU" sz="1600" dirty="0"/>
              <a:t>: létrehozásában Magyarországon született vagy itt tevékenykedett személy, szomszédos országok magyar nemzetiségű személy, az országból </a:t>
            </a:r>
            <a:r>
              <a:rPr lang="hu-HU" sz="1600" dirty="0" err="1"/>
              <a:t>elvándorolt</a:t>
            </a:r>
            <a:r>
              <a:rPr lang="hu-HU" sz="1600" dirty="0"/>
              <a:t> magyar vagy magyar származású személy, illetve magyarországi vagy magyar vonatkozású testület közreműködött; </a:t>
            </a:r>
          </a:p>
          <a:p>
            <a:pPr lvl="1">
              <a:lnSpc>
                <a:spcPct val="100000"/>
              </a:lnSpc>
              <a:buFont typeface="Wingdings" panose="05000000000000000000" pitchFamily="2" charset="2"/>
              <a:buChar char="Ø"/>
            </a:pPr>
            <a:r>
              <a:rPr lang="hu-HU" sz="1600" dirty="0"/>
              <a:t>Tartalmi </a:t>
            </a:r>
            <a:r>
              <a:rPr lang="hu-HU" sz="1600" dirty="0" err="1"/>
              <a:t>hungarikum</a:t>
            </a:r>
            <a:r>
              <a:rPr lang="hu-HU" sz="1600" dirty="0"/>
              <a:t>: tárgya a magyar nyelv, Magyarországról vagy részéről szól, magyar vagy magyarországi személyeket ismertet; </a:t>
            </a:r>
          </a:p>
          <a:p>
            <a:pPr>
              <a:lnSpc>
                <a:spcPct val="100000"/>
              </a:lnSpc>
            </a:pPr>
            <a:endParaRPr lang="hu-HU" sz="2000" dirty="0"/>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3</a:t>
            </a:fld>
            <a:endParaRPr lang="hu-HU"/>
          </a:p>
        </p:txBody>
      </p:sp>
    </p:spTree>
    <p:extLst>
      <p:ext uri="{BB962C8B-B14F-4D97-AF65-F5344CB8AC3E}">
        <p14:creationId xmlns:p14="http://schemas.microsoft.com/office/powerpoint/2010/main" val="377838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2.1.1. Gyűjtőkör – OSZK Webarchívum (1.)*</a:t>
            </a:r>
          </a:p>
        </p:txBody>
      </p:sp>
      <p:sp>
        <p:nvSpPr>
          <p:cNvPr id="3" name="Tartalom helye 2"/>
          <p:cNvSpPr>
            <a:spLocks noGrp="1"/>
          </p:cNvSpPr>
          <p:nvPr>
            <p:ph idx="1"/>
          </p:nvPr>
        </p:nvSpPr>
        <p:spPr>
          <a:xfrm>
            <a:off x="838200" y="1268084"/>
            <a:ext cx="10515600" cy="4908879"/>
          </a:xfrm>
        </p:spPr>
        <p:txBody>
          <a:bodyPr>
            <a:noAutofit/>
          </a:bodyPr>
          <a:lstStyle/>
          <a:p>
            <a:pPr fontAlgn="base">
              <a:buFont typeface="Wingdings" panose="05000000000000000000" pitchFamily="2" charset="2"/>
              <a:buChar char="§"/>
            </a:pPr>
            <a:r>
              <a:rPr lang="hu-HU" sz="2000" dirty="0"/>
              <a:t>A magyar webtérben létező vagy valaha létezett, nyilvánosan közzétett digitális tartalmak összessége, beleértve azokat is, amelyek már az élő weben nem elérhetők, de valahol még </a:t>
            </a:r>
            <a:r>
              <a:rPr lang="hu-HU" sz="2000" dirty="0" err="1"/>
              <a:t>megőrződtek</a:t>
            </a:r>
            <a:r>
              <a:rPr lang="hu-HU" sz="2000" dirty="0"/>
              <a:t>;</a:t>
            </a:r>
          </a:p>
          <a:p>
            <a:pPr fontAlgn="base">
              <a:buFont typeface="Wingdings" panose="05000000000000000000" pitchFamily="2" charset="2"/>
              <a:buChar char="§"/>
            </a:pPr>
            <a:r>
              <a:rPr lang="hu-HU" sz="2000" dirty="0"/>
              <a:t>A magyar webtér – nyelvtől és tulajdonostól függetlenül – kiterjed a .hu tartomány alá bejegyzett </a:t>
            </a:r>
            <a:r>
              <a:rPr lang="hu-HU" sz="2000" dirty="0" err="1"/>
              <a:t>doméneken</a:t>
            </a:r>
            <a:r>
              <a:rPr lang="hu-HU" sz="2000" dirty="0"/>
              <a:t> és </a:t>
            </a:r>
            <a:r>
              <a:rPr lang="hu-HU" sz="2000" dirty="0" err="1"/>
              <a:t>aldomémeken</a:t>
            </a:r>
            <a:r>
              <a:rPr lang="hu-HU" sz="2000" dirty="0"/>
              <a:t> lévő webhelyekre, valamint a külföldi és nemzetközi legfelső szintű </a:t>
            </a:r>
            <a:r>
              <a:rPr lang="hu-HU" sz="2000" dirty="0" err="1"/>
              <a:t>domének</a:t>
            </a:r>
            <a:r>
              <a:rPr lang="hu-HU" sz="2000" dirty="0"/>
              <a:t> (.</a:t>
            </a:r>
            <a:r>
              <a:rPr lang="hu-HU" sz="2000" dirty="0" err="1"/>
              <a:t>com</a:t>
            </a:r>
            <a:r>
              <a:rPr lang="hu-HU" sz="2000" dirty="0"/>
              <a:t>, .</a:t>
            </a:r>
            <a:r>
              <a:rPr lang="hu-HU" sz="2000" dirty="0" err="1"/>
              <a:t>eu</a:t>
            </a:r>
            <a:r>
              <a:rPr lang="hu-HU" sz="2000" dirty="0"/>
              <a:t>, .</a:t>
            </a:r>
            <a:r>
              <a:rPr lang="hu-HU" sz="2000" dirty="0" err="1"/>
              <a:t>sk</a:t>
            </a:r>
            <a:r>
              <a:rPr lang="hu-HU" sz="2000" dirty="0"/>
              <a:t>, .</a:t>
            </a:r>
            <a:r>
              <a:rPr lang="hu-HU" sz="2000" dirty="0" err="1"/>
              <a:t>ro</a:t>
            </a:r>
            <a:r>
              <a:rPr lang="hu-HU" sz="2000" dirty="0"/>
              <a:t> stb.) alatt magyar természetes vagy jogi személyek által létrehozott webes tartalmakra, továbbá minden olyan oldalra a weben, amelyet magyar célközönségnek (is) szánnak, magyar nyelvű vagy magyar vonatkozása van; </a:t>
            </a:r>
          </a:p>
          <a:p>
            <a:pPr fontAlgn="base">
              <a:buFont typeface="Wingdings" panose="05000000000000000000" pitchFamily="2" charset="2"/>
              <a:buChar char="§"/>
            </a:pPr>
            <a:r>
              <a:rPr lang="hu-HU" sz="2000" dirty="0"/>
              <a:t>Nyilvánosan közzétettnek minősül minden olyan digitális tartalom, melyet az előállítója bárki számára online elérhetővé tett, beleértve a regisztrációt vagy előfizetést igénylő szolgáltatásokat is; </a:t>
            </a:r>
          </a:p>
          <a:p>
            <a:pPr lvl="1" fontAlgn="base">
              <a:buFont typeface="Wingdings" panose="05000000000000000000" pitchFamily="2" charset="2"/>
              <a:buChar char="Ø"/>
            </a:pPr>
            <a:r>
              <a:rPr lang="hu-HU" sz="1600" dirty="0"/>
              <a:t>Nem tartozik viszont ebbe a körbe a magáncélra, vagy csak adott kör (pl. csoport, szervezet, intézmény) tagjai számára az internetre vagy intranetre feltöltött tartalom;</a:t>
            </a:r>
          </a:p>
          <a:p>
            <a:pPr lvl="1" fontAlgn="base">
              <a:buFont typeface="Wingdings" panose="05000000000000000000" pitchFamily="2" charset="2"/>
              <a:buChar char="Ø"/>
            </a:pPr>
            <a:r>
              <a:rPr lang="hu-HU" sz="1600" dirty="0"/>
              <a:t>Ilyeneket a Webarchívum aktívan nem gyűjt, de beadás esetén ezeket is befogadja;</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4</a:t>
            </a:fld>
            <a:endParaRPr lang="hu-HU"/>
          </a:p>
        </p:txBody>
      </p:sp>
      <p:sp>
        <p:nvSpPr>
          <p:cNvPr id="7" name="Szövegdoboz 6"/>
          <p:cNvSpPr txBox="1"/>
          <p:nvPr/>
        </p:nvSpPr>
        <p:spPr>
          <a:xfrm>
            <a:off x="7772399" y="5710019"/>
            <a:ext cx="3581401" cy="646331"/>
          </a:xfrm>
          <a:prstGeom prst="rect">
            <a:avLst/>
          </a:prstGeom>
          <a:noFill/>
        </p:spPr>
        <p:txBody>
          <a:bodyPr wrap="square" rtlCol="0">
            <a:spAutoFit/>
          </a:bodyPr>
          <a:lstStyle/>
          <a:p>
            <a:pPr algn="r"/>
            <a:r>
              <a:rPr lang="hu-HU" dirty="0">
                <a:solidFill>
                  <a:srgbClr val="FF0000"/>
                </a:solidFill>
              </a:rPr>
              <a:t>* </a:t>
            </a:r>
            <a:r>
              <a:rPr lang="hu-HU" i="1" dirty="0">
                <a:solidFill>
                  <a:srgbClr val="FF0000"/>
                </a:solidFill>
              </a:rPr>
              <a:t>OSZK gyűjtőkör + webarchiválásra vonatkozó szabályozás</a:t>
            </a:r>
          </a:p>
        </p:txBody>
      </p:sp>
    </p:spTree>
    <p:extLst>
      <p:ext uri="{BB962C8B-B14F-4D97-AF65-F5344CB8AC3E}">
        <p14:creationId xmlns:p14="http://schemas.microsoft.com/office/powerpoint/2010/main" val="2024409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2.1.1. Gyűjtőkör – OSZK Webarchívum (2.)*</a:t>
            </a:r>
          </a:p>
        </p:txBody>
      </p:sp>
      <p:sp>
        <p:nvSpPr>
          <p:cNvPr id="3" name="Tartalom helye 2"/>
          <p:cNvSpPr>
            <a:spLocks noGrp="1"/>
          </p:cNvSpPr>
          <p:nvPr>
            <p:ph idx="1"/>
          </p:nvPr>
        </p:nvSpPr>
        <p:spPr>
          <a:xfrm>
            <a:off x="838200" y="1268084"/>
            <a:ext cx="10515600" cy="4908879"/>
          </a:xfrm>
        </p:spPr>
        <p:txBody>
          <a:bodyPr>
            <a:normAutofit fontScale="70000" lnSpcReduction="20000"/>
          </a:bodyPr>
          <a:lstStyle/>
          <a:p>
            <a:pPr fontAlgn="base">
              <a:buFont typeface="Wingdings" panose="05000000000000000000" pitchFamily="2" charset="2"/>
              <a:buChar char="§"/>
            </a:pPr>
            <a:r>
              <a:rPr lang="hu-HU" dirty="0"/>
              <a:t>Az OSZK Webarchívuma az online </a:t>
            </a:r>
            <a:r>
              <a:rPr lang="hu-HU" dirty="0" err="1"/>
              <a:t>hungarikumokon</a:t>
            </a:r>
            <a:r>
              <a:rPr lang="hu-HU" dirty="0"/>
              <a:t> belül kiemelten gyűjti az alábbiakat:  </a:t>
            </a:r>
          </a:p>
          <a:p>
            <a:pPr lvl="1" fontAlgn="base">
              <a:buFont typeface="Wingdings" panose="05000000000000000000" pitchFamily="2" charset="2"/>
              <a:buChar char="Ø"/>
            </a:pPr>
            <a:r>
              <a:rPr lang="hu-HU" sz="2300" b="1" dirty="0"/>
              <a:t>Téma szerint:</a:t>
            </a:r>
            <a:r>
              <a:rPr lang="hu-HU" sz="2300" dirty="0"/>
              <a:t> kulturális, tudományos, oktatási és közéleti jellegű tartalmak, azon belül is a digitális kulturális örökség szempontjából, illetve a jövő kutatói számára fontosnak vagy különlegesnek ítélt anyagok;  </a:t>
            </a:r>
          </a:p>
          <a:p>
            <a:pPr lvl="1" fontAlgn="base">
              <a:buFont typeface="Wingdings" panose="05000000000000000000" pitchFamily="2" charset="2"/>
              <a:buChar char="Ø"/>
            </a:pPr>
            <a:r>
              <a:rPr lang="hu-HU" sz="2300" b="1" dirty="0"/>
              <a:t>Műfaj szerint:</a:t>
            </a:r>
            <a:r>
              <a:rPr lang="hu-HU" sz="2300" dirty="0"/>
              <a:t> honlap, blog, hírportál és más e-periodika, közösségi média, letölthető </a:t>
            </a:r>
            <a:r>
              <a:rPr lang="hu-HU" sz="2300" dirty="0" err="1"/>
              <a:t>podcast</a:t>
            </a:r>
            <a:r>
              <a:rPr lang="hu-HU" sz="2300" dirty="0"/>
              <a:t>;  </a:t>
            </a:r>
          </a:p>
          <a:p>
            <a:pPr lvl="1" fontAlgn="base">
              <a:buFont typeface="Wingdings" panose="05000000000000000000" pitchFamily="2" charset="2"/>
              <a:buChar char="Ø"/>
            </a:pPr>
            <a:r>
              <a:rPr lang="hu-HU" sz="2300" b="1" dirty="0"/>
              <a:t>Tulajdonos szerint:</a:t>
            </a:r>
            <a:r>
              <a:rPr lang="hu-HU" sz="2300" dirty="0"/>
              <a:t> szervezet vagy intézmény, azon belül is kormányzati, állami vagy önkormányzati fenntartású intézmény által, valamint a költségvetési támogatás igénybevételével létrehozott webtartalom;  </a:t>
            </a:r>
          </a:p>
          <a:p>
            <a:pPr lvl="1" fontAlgn="base">
              <a:buFont typeface="Wingdings" panose="05000000000000000000" pitchFamily="2" charset="2"/>
              <a:buChar char="Ø"/>
            </a:pPr>
            <a:r>
              <a:rPr lang="hu-HU" sz="2300" b="1" dirty="0"/>
              <a:t>Veszélyeztetettség szerint:</a:t>
            </a:r>
            <a:r>
              <a:rPr lang="hu-HU" sz="2300" dirty="0"/>
              <a:t> megszűnés vagy jelentős átalakítás előtt álló webhelyek;</a:t>
            </a:r>
          </a:p>
          <a:p>
            <a:pPr fontAlgn="base">
              <a:buFont typeface="Wingdings" panose="05000000000000000000" pitchFamily="2" charset="2"/>
              <a:buChar char="§"/>
            </a:pPr>
            <a:r>
              <a:rPr lang="hu-HU" dirty="0"/>
              <a:t>Célzottan nem gyűjti az alábbiakat:  </a:t>
            </a:r>
          </a:p>
          <a:p>
            <a:pPr lvl="1" fontAlgn="base">
              <a:buFont typeface="Wingdings" panose="05000000000000000000" pitchFamily="2" charset="2"/>
              <a:buChar char="Ø"/>
            </a:pPr>
            <a:r>
              <a:rPr lang="hu-HU" sz="2300" b="1" dirty="0"/>
              <a:t>Tartalom szerint:</a:t>
            </a:r>
            <a:r>
              <a:rPr lang="hu-HU" sz="2300" dirty="0"/>
              <a:t> illegálisnak minősülő és pornográf anyagok, társkereső oldalak és más, érzékeny személyes adatok tömegét tartalmazó szolgáltatások, vírust vagy egyéb kártékony kódot tartalmazó, illetve adathalászat vagy keresőoptimalizálás céljából generált oldalak, nem </a:t>
            </a:r>
            <a:r>
              <a:rPr lang="hu-HU" sz="2300" dirty="0" err="1"/>
              <a:t>hungarikum</a:t>
            </a:r>
            <a:r>
              <a:rPr lang="hu-HU" sz="2300" dirty="0"/>
              <a:t> jellegű szövegek automatikus fordítással készült magyar nyelvű verziói;  </a:t>
            </a:r>
          </a:p>
          <a:p>
            <a:pPr lvl="1" fontAlgn="base">
              <a:buFont typeface="Wingdings" panose="05000000000000000000" pitchFamily="2" charset="2"/>
              <a:buChar char="Ø"/>
            </a:pPr>
            <a:r>
              <a:rPr lang="hu-HU" sz="2300" b="1" dirty="0"/>
              <a:t>Műfaj szerint:</a:t>
            </a:r>
            <a:r>
              <a:rPr lang="hu-HU" sz="2300" dirty="0"/>
              <a:t> elektronikus levelek és üzenetek, online játékok, virtuális világok, interaktív térképek, sugárzott média, nagy méretű letölthető videók, </a:t>
            </a:r>
            <a:r>
              <a:rPr lang="hu-HU" sz="2300" dirty="0" err="1"/>
              <a:t>torrentfájlok</a:t>
            </a:r>
            <a:r>
              <a:rPr lang="hu-HU" sz="2300" dirty="0"/>
              <a:t>, szoftverek, adatbázisok, digitális archívumok és </a:t>
            </a:r>
            <a:r>
              <a:rPr lang="hu-HU" sz="2300" dirty="0" err="1"/>
              <a:t>repozitóriumok</a:t>
            </a:r>
            <a:r>
              <a:rPr lang="hu-HU" sz="2300" dirty="0"/>
              <a:t>;  </a:t>
            </a:r>
          </a:p>
          <a:p>
            <a:pPr lvl="1" fontAlgn="base">
              <a:buFont typeface="Wingdings" panose="05000000000000000000" pitchFamily="2" charset="2"/>
              <a:buChar char="Ø"/>
            </a:pPr>
            <a:r>
              <a:rPr lang="hu-HU" sz="2300" b="1" dirty="0"/>
              <a:t>Hozzáférés szerint:</a:t>
            </a:r>
            <a:r>
              <a:rPr lang="hu-HU" sz="2300" dirty="0"/>
              <a:t> kizárólag egy speciális szoftver/applikáció segítségével elérhető szolgáltatások, csak egy zárt kör vagy csupán a tulajdonos számára hozzáférhető tartalmak;</a:t>
            </a:r>
          </a:p>
          <a:p>
            <a:pPr fontAlgn="base">
              <a:buFont typeface="Wingdings" panose="05000000000000000000" pitchFamily="2" charset="2"/>
              <a:buChar char="§"/>
            </a:pPr>
            <a:r>
              <a:rPr lang="hu-HU" dirty="0"/>
              <a:t>Az archívumba válogatással bekerülő webhelyek esetében a kurátorok minden szempontból törekednek a reprezentativitásra, hogy a begyűjtött tartalom lehetőség szerint tükrözze az élő web sokszínűségét; </a:t>
            </a:r>
          </a:p>
          <a:p>
            <a:pPr>
              <a:lnSpc>
                <a:spcPct val="100000"/>
              </a:lnSpc>
            </a:pPr>
            <a:endParaRPr lang="hu-HU" sz="2000" dirty="0"/>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5</a:t>
            </a:fld>
            <a:endParaRPr lang="hu-HU"/>
          </a:p>
        </p:txBody>
      </p:sp>
      <p:sp>
        <p:nvSpPr>
          <p:cNvPr id="7" name="Szövegdoboz 6"/>
          <p:cNvSpPr txBox="1"/>
          <p:nvPr/>
        </p:nvSpPr>
        <p:spPr>
          <a:xfrm>
            <a:off x="4149306" y="5530632"/>
            <a:ext cx="7204494" cy="646331"/>
          </a:xfrm>
          <a:prstGeom prst="rect">
            <a:avLst/>
          </a:prstGeom>
          <a:noFill/>
        </p:spPr>
        <p:txBody>
          <a:bodyPr wrap="square" rtlCol="0">
            <a:spAutoFit/>
          </a:bodyPr>
          <a:lstStyle/>
          <a:p>
            <a:pPr algn="r"/>
            <a:r>
              <a:rPr lang="hu-HU" i="1" dirty="0">
                <a:solidFill>
                  <a:srgbClr val="FF0000"/>
                </a:solidFill>
              </a:rPr>
              <a:t>* Nem a kötelespéldány rendelet keretében szabályozza a tevékenységet, így nem beadják a vonatkozó tartalmat, hanem begyűjtésre kerül</a:t>
            </a:r>
          </a:p>
        </p:txBody>
      </p:sp>
    </p:spTree>
    <p:extLst>
      <p:ext uri="{BB962C8B-B14F-4D97-AF65-F5344CB8AC3E}">
        <p14:creationId xmlns:p14="http://schemas.microsoft.com/office/powerpoint/2010/main" val="275911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8"/>
          </a:xfrm>
        </p:spPr>
        <p:txBody>
          <a:bodyPr>
            <a:normAutofit/>
          </a:bodyPr>
          <a:lstStyle/>
          <a:p>
            <a:pPr>
              <a:lnSpc>
                <a:spcPct val="100000"/>
              </a:lnSpc>
            </a:pPr>
            <a:r>
              <a:rPr lang="hu-HU" sz="3200" b="1" dirty="0"/>
              <a:t>2.1.2. </a:t>
            </a:r>
            <a:r>
              <a:rPr lang="hu-HU" sz="3200" b="1" dirty="0" err="1"/>
              <a:t>Metaadatolás</a:t>
            </a:r>
            <a:r>
              <a:rPr lang="hu-HU" sz="3200" b="1" dirty="0"/>
              <a:t> (1.)</a:t>
            </a:r>
          </a:p>
        </p:txBody>
      </p:sp>
      <p:sp>
        <p:nvSpPr>
          <p:cNvPr id="3" name="Tartalom helye 2"/>
          <p:cNvSpPr>
            <a:spLocks noGrp="1"/>
          </p:cNvSpPr>
          <p:nvPr>
            <p:ph idx="1"/>
          </p:nvPr>
        </p:nvSpPr>
        <p:spPr>
          <a:xfrm>
            <a:off x="838200" y="1268084"/>
            <a:ext cx="10515600" cy="4908879"/>
          </a:xfrm>
        </p:spPr>
        <p:txBody>
          <a:bodyPr>
            <a:normAutofit lnSpcReduction="10000"/>
          </a:bodyPr>
          <a:lstStyle/>
          <a:p>
            <a:pPr>
              <a:lnSpc>
                <a:spcPct val="100000"/>
              </a:lnSpc>
              <a:buFont typeface="Wingdings" panose="05000000000000000000" pitchFamily="2" charset="2"/>
              <a:buChar char="§"/>
            </a:pPr>
            <a:r>
              <a:rPr lang="hu-HU" sz="2000" dirty="0"/>
              <a:t>A könyvtári leíró rendszerek a hagyományos dokumentumtípusokra </a:t>
            </a:r>
            <a:r>
              <a:rPr lang="hu-HU" sz="2000" dirty="0" err="1"/>
              <a:t>kidolgozottak</a:t>
            </a:r>
            <a:r>
              <a:rPr lang="hu-HU" sz="2000" dirty="0"/>
              <a:t>, de még az elektronikus dokumentumokra vonatkozók sem használhatók egy az egyben a webarchívumokban;</a:t>
            </a:r>
          </a:p>
          <a:p>
            <a:pPr>
              <a:lnSpc>
                <a:spcPct val="100000"/>
              </a:lnSpc>
              <a:buFont typeface="Wingdings" panose="05000000000000000000" pitchFamily="2" charset="2"/>
              <a:buChar char="§"/>
            </a:pPr>
            <a:r>
              <a:rPr lang="hu-HU" sz="2000" dirty="0"/>
              <a:t>Analógiák használhatók pl. egy honlap vagy egy elektronikus </a:t>
            </a:r>
            <a:r>
              <a:rPr lang="hu-HU" sz="2000" dirty="0" err="1"/>
              <a:t>pedriodika</a:t>
            </a:r>
            <a:r>
              <a:rPr lang="hu-HU" sz="2000" dirty="0"/>
              <a:t> esetében, de más, kimondottan internetes műfajoknál csak korlátozottan, mint pl. blogoknál, fórumoknál, közösségi médiánál;</a:t>
            </a:r>
          </a:p>
          <a:p>
            <a:pPr>
              <a:lnSpc>
                <a:spcPct val="100000"/>
              </a:lnSpc>
              <a:buFont typeface="Wingdings" panose="05000000000000000000" pitchFamily="2" charset="2"/>
              <a:buChar char="§"/>
            </a:pPr>
            <a:r>
              <a:rPr lang="hu-HU" sz="2000" dirty="0"/>
              <a:t>Az amerikai könyvtári szövetség, az OCLC által 2015-ben létrehozott munkacsoport, a </a:t>
            </a:r>
            <a:r>
              <a:rPr lang="hu-HU" sz="2000" dirty="0">
                <a:hlinkClick r:id="rId2"/>
              </a:rPr>
              <a:t>Web </a:t>
            </a:r>
            <a:r>
              <a:rPr lang="hu-HU" sz="2000" dirty="0" err="1">
                <a:hlinkClick r:id="rId2"/>
              </a:rPr>
              <a:t>Archiving</a:t>
            </a:r>
            <a:r>
              <a:rPr lang="hu-HU" sz="2000" dirty="0">
                <a:hlinkClick r:id="rId2"/>
              </a:rPr>
              <a:t> </a:t>
            </a:r>
            <a:r>
              <a:rPr lang="hu-HU" sz="2000" dirty="0" err="1">
                <a:hlinkClick r:id="rId2"/>
              </a:rPr>
              <a:t>Metadata</a:t>
            </a:r>
            <a:r>
              <a:rPr lang="hu-HU" sz="2000" dirty="0">
                <a:hlinkClick r:id="rId2"/>
              </a:rPr>
              <a:t> </a:t>
            </a:r>
            <a:r>
              <a:rPr lang="hu-HU" sz="2000" dirty="0" err="1">
                <a:hlinkClick r:id="rId2"/>
              </a:rPr>
              <a:t>Working</a:t>
            </a:r>
            <a:r>
              <a:rPr lang="hu-HU" sz="2000" dirty="0">
                <a:hlinkClick r:id="rId2"/>
              </a:rPr>
              <a:t> Group</a:t>
            </a:r>
            <a:r>
              <a:rPr lang="hu-HU" sz="2000" dirty="0"/>
              <a:t> az igények és a rendelkezésre álló szoftverek felmérése után 2018-ban kidolgozott egy </a:t>
            </a:r>
            <a:r>
              <a:rPr lang="hu-HU" sz="2000" dirty="0">
                <a:hlinkClick r:id="rId3"/>
              </a:rPr>
              <a:t>javaslatot</a:t>
            </a:r>
            <a:r>
              <a:rPr lang="hu-HU" sz="2000" dirty="0"/>
              <a:t> elsősorban a leíró adatokra a Dublin </a:t>
            </a:r>
            <a:r>
              <a:rPr lang="hu-HU" sz="2000" dirty="0" err="1"/>
              <a:t>Core</a:t>
            </a:r>
            <a:r>
              <a:rPr lang="hu-HU" sz="2000" dirty="0"/>
              <a:t> </a:t>
            </a:r>
            <a:r>
              <a:rPr lang="hu-HU" sz="2000" dirty="0" err="1"/>
              <a:t>metaadat</a:t>
            </a:r>
            <a:r>
              <a:rPr lang="hu-HU" sz="2000" dirty="0"/>
              <a:t> sémára alapozva;</a:t>
            </a:r>
          </a:p>
          <a:p>
            <a:pPr>
              <a:lnSpc>
                <a:spcPct val="100000"/>
              </a:lnSpc>
              <a:buFont typeface="Wingdings" panose="05000000000000000000" pitchFamily="2" charset="2"/>
              <a:buChar char="§"/>
            </a:pPr>
            <a:r>
              <a:rPr lang="hu-HU" sz="2000" dirty="0"/>
              <a:t>Mivel nincs egységesen elfogadott szabvány, a webarchívumok a saját igényeik szerint határozzák meg, milyen adatokat rögzítenek és milyen rendszerben;</a:t>
            </a:r>
          </a:p>
          <a:p>
            <a:pPr>
              <a:lnSpc>
                <a:spcPct val="100000"/>
              </a:lnSpc>
              <a:buFont typeface="Wingdings" panose="05000000000000000000" pitchFamily="2" charset="2"/>
              <a:buChar char="§"/>
            </a:pPr>
            <a:r>
              <a:rPr lang="hu-HU" sz="2000" dirty="0"/>
              <a:t>Kérdés, milyen részletességi szintig adatoljuk, és tegyük ezáltal kereshetővé az archivált anyagot – készüljenek-e önálló adatrekordok egyedi fájlokról (pl. PDF vagy videó), vagy csak webhelyrészekről, webhelyekről? </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6</a:t>
            </a:fld>
            <a:endParaRPr lang="hu-HU"/>
          </a:p>
        </p:txBody>
      </p:sp>
    </p:spTree>
    <p:extLst>
      <p:ext uri="{BB962C8B-B14F-4D97-AF65-F5344CB8AC3E}">
        <p14:creationId xmlns:p14="http://schemas.microsoft.com/office/powerpoint/2010/main" val="336534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902957"/>
          </a:xfrm>
        </p:spPr>
        <p:txBody>
          <a:bodyPr>
            <a:normAutofit/>
          </a:bodyPr>
          <a:lstStyle/>
          <a:p>
            <a:pPr>
              <a:lnSpc>
                <a:spcPct val="100000"/>
              </a:lnSpc>
            </a:pPr>
            <a:r>
              <a:rPr lang="hu-HU" sz="3200" b="1" dirty="0"/>
              <a:t>2.1.2. </a:t>
            </a:r>
            <a:r>
              <a:rPr lang="hu-HU" sz="3200" b="1" dirty="0" err="1"/>
              <a:t>Metaadatolás</a:t>
            </a:r>
            <a:r>
              <a:rPr lang="hu-HU" sz="3200" b="1" dirty="0"/>
              <a:t> (2.)</a:t>
            </a:r>
            <a:endParaRPr lang="hu-HU" sz="3200" dirty="0"/>
          </a:p>
        </p:txBody>
      </p:sp>
      <p:sp>
        <p:nvSpPr>
          <p:cNvPr id="3" name="Tartalom helye 2"/>
          <p:cNvSpPr>
            <a:spLocks noGrp="1"/>
          </p:cNvSpPr>
          <p:nvPr>
            <p:ph idx="1"/>
          </p:nvPr>
        </p:nvSpPr>
        <p:spPr>
          <a:xfrm>
            <a:off x="838200" y="1268083"/>
            <a:ext cx="10515600" cy="4908880"/>
          </a:xfrm>
        </p:spPr>
        <p:txBody>
          <a:bodyPr>
            <a:normAutofit lnSpcReduction="10000"/>
          </a:bodyPr>
          <a:lstStyle/>
          <a:p>
            <a:pPr>
              <a:lnSpc>
                <a:spcPct val="100000"/>
              </a:lnSpc>
              <a:buFont typeface="Wingdings" panose="05000000000000000000" pitchFamily="2" charset="2"/>
              <a:buChar char="§"/>
            </a:pPr>
            <a:r>
              <a:rPr lang="hu-HU" sz="2000" dirty="0"/>
              <a:t>Webhelyek és gyűjtemények:</a:t>
            </a:r>
          </a:p>
          <a:p>
            <a:pPr lvl="1">
              <a:lnSpc>
                <a:spcPct val="100000"/>
              </a:lnSpc>
              <a:buFont typeface="Wingdings" panose="05000000000000000000" pitchFamily="2" charset="2"/>
              <a:buChar char="Ø"/>
            </a:pPr>
            <a:r>
              <a:rPr lang="hu-HU" sz="1600" dirty="0"/>
              <a:t>A szelektíven gyűjtött fontosabb webhelyeket részletesen </a:t>
            </a:r>
            <a:r>
              <a:rPr lang="hu-HU" sz="1600" dirty="0" err="1"/>
              <a:t>metaadatolni</a:t>
            </a:r>
            <a:r>
              <a:rPr lang="hu-HU" sz="1600" dirty="0"/>
              <a:t> szokták;</a:t>
            </a:r>
          </a:p>
          <a:p>
            <a:pPr lvl="1">
              <a:lnSpc>
                <a:spcPct val="100000"/>
              </a:lnSpc>
              <a:buFont typeface="Wingdings" panose="05000000000000000000" pitchFamily="2" charset="2"/>
              <a:buChar char="Ø"/>
            </a:pPr>
            <a:r>
              <a:rPr lang="hu-HU" sz="1600" dirty="0"/>
              <a:t>A teljes </a:t>
            </a:r>
            <a:r>
              <a:rPr lang="hu-HU" sz="1600" dirty="0" err="1"/>
              <a:t>országdoménre</a:t>
            </a:r>
            <a:r>
              <a:rPr lang="hu-HU" sz="1600" dirty="0"/>
              <a:t> (pl. .</a:t>
            </a:r>
            <a:r>
              <a:rPr lang="hu-HU" sz="1600" dirty="0" err="1"/>
              <a:t>uk</a:t>
            </a:r>
            <a:r>
              <a:rPr lang="hu-HU" sz="1600" dirty="0"/>
              <a:t>) vagy nagyobb </a:t>
            </a:r>
            <a:r>
              <a:rPr lang="hu-HU" sz="1600" dirty="0" err="1"/>
              <a:t>aldoménre</a:t>
            </a:r>
            <a:r>
              <a:rPr lang="hu-HU" sz="1600" dirty="0"/>
              <a:t> (pl. .gov.uk) kiterjedő aratások </a:t>
            </a:r>
            <a:r>
              <a:rPr lang="hu-HU" sz="1600" dirty="0" err="1"/>
              <a:t>anyagánál</a:t>
            </a:r>
            <a:r>
              <a:rPr lang="hu-HU" sz="1600" dirty="0"/>
              <a:t> jellemzően csak a legfontosabb </a:t>
            </a:r>
            <a:r>
              <a:rPr lang="hu-HU" sz="1600" dirty="0" err="1"/>
              <a:t>adtokat</a:t>
            </a:r>
            <a:r>
              <a:rPr lang="hu-HU" sz="1600" dirty="0"/>
              <a:t> rögzítik (</a:t>
            </a:r>
            <a:r>
              <a:rPr lang="hu-HU" sz="1600" dirty="0" err="1"/>
              <a:t>title</a:t>
            </a:r>
            <a:r>
              <a:rPr lang="hu-HU" sz="1600" dirty="0"/>
              <a:t>, URL), vagy csak a teljes anyagot látják el néhány adattal;</a:t>
            </a:r>
          </a:p>
          <a:p>
            <a:pPr lvl="1">
              <a:lnSpc>
                <a:spcPct val="100000"/>
              </a:lnSpc>
              <a:buFont typeface="Wingdings" panose="05000000000000000000" pitchFamily="2" charset="2"/>
              <a:buChar char="Ø"/>
            </a:pPr>
            <a:r>
              <a:rPr lang="hu-HU" sz="1600" dirty="0"/>
              <a:t>Az esemény, tematikus vagy műfaji részgyűjtemények szintén elláthatók </a:t>
            </a:r>
            <a:r>
              <a:rPr lang="hu-HU" sz="1600" dirty="0" err="1"/>
              <a:t>metaadatokkal</a:t>
            </a:r>
            <a:r>
              <a:rPr lang="hu-HU" sz="1600" dirty="0"/>
              <a:t>;</a:t>
            </a:r>
          </a:p>
          <a:p>
            <a:pPr lvl="1">
              <a:lnSpc>
                <a:spcPct val="100000"/>
              </a:lnSpc>
              <a:buFont typeface="Wingdings" panose="05000000000000000000" pitchFamily="2" charset="2"/>
              <a:buChar char="Ø"/>
            </a:pPr>
            <a:r>
              <a:rPr lang="hu-HU" sz="1600" dirty="0"/>
              <a:t>Magáról a teljes webarchívumról is adhatunk meg adatokat (pl. gyűjtőkör, összetétel, méret, használati adatok) – 2013-as </a:t>
            </a:r>
            <a:r>
              <a:rPr lang="hu-HU" sz="1600" dirty="0">
                <a:hlinkClick r:id="rId2"/>
              </a:rPr>
              <a:t>ISO ajánlás: ISO/TR 14873</a:t>
            </a:r>
            <a:r>
              <a:rPr lang="hu-HU" sz="1600" dirty="0"/>
              <a:t>;</a:t>
            </a:r>
          </a:p>
          <a:p>
            <a:pPr>
              <a:lnSpc>
                <a:spcPct val="100000"/>
              </a:lnSpc>
              <a:buFont typeface="Wingdings" panose="05000000000000000000" pitchFamily="2" charset="2"/>
              <a:buChar char="§"/>
            </a:pPr>
            <a:r>
              <a:rPr lang="hu-HU" sz="2000" dirty="0"/>
              <a:t>Adatsémák:</a:t>
            </a:r>
          </a:p>
          <a:p>
            <a:pPr lvl="1">
              <a:lnSpc>
                <a:spcPct val="100000"/>
              </a:lnSpc>
              <a:buFont typeface="Wingdings" panose="05000000000000000000" pitchFamily="2" charset="2"/>
              <a:buChar char="Ø"/>
            </a:pPr>
            <a:r>
              <a:rPr lang="hu-HU" sz="1600" dirty="0"/>
              <a:t>Akár száznál is többféle adatot lehetne felvenni egy archivált webhely esetében, a </a:t>
            </a:r>
            <a:r>
              <a:rPr lang="hu-HU" sz="1600" dirty="0" err="1"/>
              <a:t>webarchívum</a:t>
            </a:r>
            <a:r>
              <a:rPr lang="hu-HU" sz="1600" dirty="0"/>
              <a:t> méretétől, céljától, az automatizálhatóság fokától és a rendelkezésre álló munkaerőtől függ, hogy ezek közül melyeket érdemes ténylegesen rögzíteni, illetve hogy milyen adatsémát érdemes választani;</a:t>
            </a:r>
          </a:p>
          <a:p>
            <a:pPr lvl="1">
              <a:lnSpc>
                <a:spcPct val="100000"/>
              </a:lnSpc>
              <a:buFont typeface="Wingdings" panose="05000000000000000000" pitchFamily="2" charset="2"/>
              <a:buChar char="Ø"/>
            </a:pPr>
            <a:r>
              <a:rPr lang="hu-HU" sz="1600" dirty="0"/>
              <a:t>A nemzetközi gyakorlatban a </a:t>
            </a:r>
            <a:r>
              <a:rPr lang="hu-HU" sz="1600" dirty="0">
                <a:hlinkClick r:id="rId3"/>
              </a:rPr>
              <a:t>Dublin </a:t>
            </a:r>
            <a:r>
              <a:rPr lang="hu-HU" sz="1600" dirty="0" err="1">
                <a:hlinkClick r:id="rId3"/>
              </a:rPr>
              <a:t>Core</a:t>
            </a:r>
            <a:r>
              <a:rPr lang="hu-HU" sz="1600" dirty="0"/>
              <a:t>, a </a:t>
            </a:r>
            <a:r>
              <a:rPr lang="hu-HU" sz="1600" dirty="0">
                <a:hlinkClick r:id="rId4"/>
              </a:rPr>
              <a:t>MODS</a:t>
            </a:r>
            <a:r>
              <a:rPr lang="hu-HU" sz="1600" dirty="0"/>
              <a:t>, a </a:t>
            </a:r>
            <a:r>
              <a:rPr lang="hu-HU" sz="1600" dirty="0">
                <a:hlinkClick r:id="rId5"/>
              </a:rPr>
              <a:t>METS</a:t>
            </a:r>
            <a:r>
              <a:rPr lang="hu-HU" sz="1600" dirty="0"/>
              <a:t>, a </a:t>
            </a:r>
            <a:r>
              <a:rPr lang="hu-HU" sz="1600" dirty="0">
                <a:hlinkClick r:id="rId6"/>
              </a:rPr>
              <a:t>MARC</a:t>
            </a:r>
            <a:r>
              <a:rPr lang="hu-HU" sz="1600" dirty="0"/>
              <a:t>, vagy az </a:t>
            </a:r>
            <a:r>
              <a:rPr lang="hu-HU" sz="1600" dirty="0">
                <a:hlinkClick r:id="rId7"/>
              </a:rPr>
              <a:t>RDA</a:t>
            </a:r>
            <a:r>
              <a:rPr lang="hu-HU" sz="1600" dirty="0"/>
              <a:t> használata egyaránt előfordul, és több helyen a </a:t>
            </a:r>
            <a:r>
              <a:rPr lang="hu-HU" sz="1600" dirty="0">
                <a:hlinkClick r:id="rId8"/>
              </a:rPr>
              <a:t>PREMIS</a:t>
            </a:r>
            <a:r>
              <a:rPr lang="hu-HU" sz="1600" dirty="0"/>
              <a:t> adatmodell által definiált öt elemtípust (</a:t>
            </a:r>
            <a:r>
              <a:rPr lang="hu-HU" sz="1600" dirty="0" err="1"/>
              <a:t>intellectual</a:t>
            </a:r>
            <a:r>
              <a:rPr lang="hu-HU" sz="1600" dirty="0"/>
              <a:t>, </a:t>
            </a:r>
            <a:r>
              <a:rPr lang="hu-HU" sz="1600" dirty="0" err="1"/>
              <a:t>object</a:t>
            </a:r>
            <a:r>
              <a:rPr lang="hu-HU" sz="1600" dirty="0"/>
              <a:t>, </a:t>
            </a:r>
            <a:r>
              <a:rPr lang="hu-HU" sz="1600" dirty="0" err="1"/>
              <a:t>event</a:t>
            </a:r>
            <a:r>
              <a:rPr lang="hu-HU" sz="1600" dirty="0"/>
              <a:t>, </a:t>
            </a:r>
            <a:r>
              <a:rPr lang="hu-HU" sz="1600" dirty="0" err="1"/>
              <a:t>agent</a:t>
            </a:r>
            <a:r>
              <a:rPr lang="hu-HU" sz="1600" dirty="0"/>
              <a:t>, </a:t>
            </a:r>
            <a:r>
              <a:rPr lang="hu-HU" sz="1600" dirty="0" err="1"/>
              <a:t>rights</a:t>
            </a:r>
            <a:r>
              <a:rPr lang="hu-HU" sz="1600" dirty="0"/>
              <a:t>) vették figyelembe a </a:t>
            </a:r>
            <a:r>
              <a:rPr lang="hu-HU" sz="1600" dirty="0" err="1"/>
              <a:t>webarchívum</a:t>
            </a:r>
            <a:r>
              <a:rPr lang="hu-HU" sz="1600" dirty="0"/>
              <a:t> </a:t>
            </a:r>
            <a:r>
              <a:rPr lang="hu-HU" sz="1600" dirty="0" err="1"/>
              <a:t>metaadat</a:t>
            </a:r>
            <a:r>
              <a:rPr lang="hu-HU" sz="1600" dirty="0"/>
              <a:t>-struktúrájának kialakításakor; </a:t>
            </a:r>
          </a:p>
          <a:p>
            <a:pPr lvl="1">
              <a:lnSpc>
                <a:spcPct val="100000"/>
              </a:lnSpc>
              <a:buFont typeface="Wingdings" panose="05000000000000000000" pitchFamily="2" charset="2"/>
              <a:buChar char="Ø"/>
            </a:pPr>
            <a:r>
              <a:rPr lang="hu-HU" sz="1600" dirty="0"/>
              <a:t>Az OSZK Webarchívumban jelenleg </a:t>
            </a:r>
            <a:r>
              <a:rPr lang="hu-HU" sz="1600" dirty="0">
                <a:hlinkClick r:id="rId9"/>
              </a:rPr>
              <a:t>XML-alapú adatszerkezet</a:t>
            </a:r>
            <a:r>
              <a:rPr lang="hu-HU" sz="1600" dirty="0"/>
              <a:t>et használunk, ezt próbáltuk RDA (</a:t>
            </a:r>
            <a:r>
              <a:rPr lang="hu-HU" sz="1600" dirty="0" err="1"/>
              <a:t>Resource</a:t>
            </a:r>
            <a:r>
              <a:rPr lang="hu-HU" sz="1600" dirty="0"/>
              <a:t> </a:t>
            </a:r>
            <a:r>
              <a:rPr lang="hu-HU" sz="1600" dirty="0" err="1"/>
              <a:t>Description</a:t>
            </a:r>
            <a:r>
              <a:rPr lang="hu-HU" sz="1600" dirty="0"/>
              <a:t> and Access) alapokon való </a:t>
            </a:r>
            <a:r>
              <a:rPr lang="hu-HU" sz="1600" dirty="0" err="1"/>
              <a:t>továbbfejleszteni</a:t>
            </a:r>
            <a:r>
              <a:rPr lang="hu-HU" sz="1600" dirty="0"/>
              <a:t> 2019-ben (ami sajnos félbemaradt), jelenleg pedig az adatok nyilvántartására adatbázisra való áttérésen dolgozunk (webhely, webhelyrész/weboldal, fájl szintű leírás);</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7</a:t>
            </a:fld>
            <a:endParaRPr lang="hu-HU"/>
          </a:p>
        </p:txBody>
      </p:sp>
    </p:spTree>
    <p:extLst>
      <p:ext uri="{BB962C8B-B14F-4D97-AF65-F5344CB8AC3E}">
        <p14:creationId xmlns:p14="http://schemas.microsoft.com/office/powerpoint/2010/main" val="3668851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894332"/>
          </a:xfrm>
        </p:spPr>
        <p:txBody>
          <a:bodyPr>
            <a:normAutofit/>
          </a:bodyPr>
          <a:lstStyle/>
          <a:p>
            <a:pPr>
              <a:lnSpc>
                <a:spcPct val="100000"/>
              </a:lnSpc>
            </a:pPr>
            <a:r>
              <a:rPr lang="hu-HU" sz="3200" b="1" dirty="0"/>
              <a:t>2.1.2. </a:t>
            </a:r>
            <a:r>
              <a:rPr lang="hu-HU" sz="3200" b="1" dirty="0" err="1"/>
              <a:t>Metaadatolás</a:t>
            </a:r>
            <a:r>
              <a:rPr lang="hu-HU" sz="3200" b="1" dirty="0"/>
              <a:t> (3.)</a:t>
            </a:r>
            <a:endParaRPr lang="hu-HU" sz="3200" dirty="0"/>
          </a:p>
        </p:txBody>
      </p:sp>
      <p:sp>
        <p:nvSpPr>
          <p:cNvPr id="3" name="Tartalom helye 2"/>
          <p:cNvSpPr>
            <a:spLocks noGrp="1"/>
          </p:cNvSpPr>
          <p:nvPr>
            <p:ph idx="1"/>
          </p:nvPr>
        </p:nvSpPr>
        <p:spPr>
          <a:xfrm>
            <a:off x="838200" y="1259458"/>
            <a:ext cx="10515600" cy="4917505"/>
          </a:xfrm>
        </p:spPr>
        <p:txBody>
          <a:bodyPr>
            <a:normAutofit lnSpcReduction="10000"/>
          </a:bodyPr>
          <a:lstStyle/>
          <a:p>
            <a:pPr>
              <a:lnSpc>
                <a:spcPct val="100000"/>
              </a:lnSpc>
              <a:buFont typeface="Wingdings" panose="05000000000000000000" pitchFamily="2" charset="2"/>
              <a:buChar char="§"/>
            </a:pPr>
            <a:r>
              <a:rPr lang="hu-HU" sz="2000" dirty="0"/>
              <a:t>Adatcsoportok – a digitális objektumokhoz rendelhető </a:t>
            </a:r>
            <a:r>
              <a:rPr lang="hu-HU" sz="2000" dirty="0" err="1"/>
              <a:t>metaadatok</a:t>
            </a:r>
            <a:r>
              <a:rPr lang="hu-HU" sz="2000" dirty="0"/>
              <a:t> négy csoportba sorolhatók, és ezek mindegyikére szükség lehet a webarchívumban található tartalmak esetében is:</a:t>
            </a:r>
          </a:p>
          <a:p>
            <a:pPr lvl="1">
              <a:lnSpc>
                <a:spcPct val="100000"/>
              </a:lnSpc>
              <a:buFont typeface="Wingdings" panose="05000000000000000000" pitchFamily="2" charset="2"/>
              <a:buChar char="Ø"/>
            </a:pPr>
            <a:r>
              <a:rPr lang="hu-HU" sz="1600" b="1" dirty="0"/>
              <a:t>Leíró </a:t>
            </a:r>
            <a:r>
              <a:rPr lang="hu-HU" sz="1600" b="1" dirty="0" err="1"/>
              <a:t>metaadatok</a:t>
            </a:r>
            <a:r>
              <a:rPr lang="hu-HU" sz="1600" b="1" dirty="0"/>
              <a:t>:</a:t>
            </a:r>
            <a:r>
              <a:rPr lang="hu-HU" sz="1600" dirty="0"/>
              <a:t> az olyan értelemszerű bibliográfiai adatok, mint a cím, létrehozó, közreműködő, téma, típus, nyelv, jogi státusz stb. mellett a leíráshoz használt forrás és a begyűjtő szervezet – egyes adatok automatikusan is kigyűjthetők a weboldalak HTML fejlécéből (például a főcím a </a:t>
            </a:r>
            <a:r>
              <a:rPr lang="hu-HU" sz="1600" dirty="0" err="1"/>
              <a:t>title</a:t>
            </a:r>
            <a:r>
              <a:rPr lang="hu-HU" sz="1600" dirty="0"/>
              <a:t> sorból, a téma a </a:t>
            </a:r>
            <a:r>
              <a:rPr lang="hu-HU" sz="1600" dirty="0" err="1"/>
              <a:t>keywords</a:t>
            </a:r>
            <a:r>
              <a:rPr lang="hu-HU" sz="1600" dirty="0"/>
              <a:t> </a:t>
            </a:r>
            <a:r>
              <a:rPr lang="hu-HU" sz="1600" dirty="0" err="1"/>
              <a:t>metaadat</a:t>
            </a:r>
            <a:r>
              <a:rPr lang="hu-HU" sz="1600" dirty="0"/>
              <a:t> mezőből, a nyelv pedig a </a:t>
            </a:r>
            <a:r>
              <a:rPr lang="hu-HU" sz="1600" dirty="0" err="1"/>
              <a:t>lang</a:t>
            </a:r>
            <a:r>
              <a:rPr lang="hu-HU" sz="1600" dirty="0"/>
              <a:t> paraméterből), de sok esetben hibásan vagy egyáltalán nincsenek megadva ezek az információk a honlapok forráskódjában;</a:t>
            </a:r>
          </a:p>
          <a:p>
            <a:pPr lvl="1">
              <a:lnSpc>
                <a:spcPct val="100000"/>
              </a:lnSpc>
              <a:buFont typeface="Wingdings" panose="05000000000000000000" pitchFamily="2" charset="2"/>
              <a:buChar char="Ø"/>
            </a:pPr>
            <a:r>
              <a:rPr lang="hu-HU" sz="1600" b="1" dirty="0"/>
              <a:t>Szerkezeti </a:t>
            </a:r>
            <a:r>
              <a:rPr lang="hu-HU" sz="1600" b="1" dirty="0" err="1"/>
              <a:t>metaadatok</a:t>
            </a:r>
            <a:r>
              <a:rPr lang="hu-HU" sz="1600" b="1" dirty="0"/>
              <a:t>:</a:t>
            </a:r>
            <a:r>
              <a:rPr lang="hu-HU" sz="1600" i="1" dirty="0"/>
              <a:t> </a:t>
            </a:r>
            <a:r>
              <a:rPr lang="hu-HU" sz="1600" dirty="0"/>
              <a:t>például egy elektronikus periodika évfolyamainak, számainak, cikkeinek és esetleg a cikkekhez tartozó ábráknak, mellékleteknek, kommenteknek stb. a hierarchiája, vagy egy webhely belső linktérképe;</a:t>
            </a:r>
          </a:p>
          <a:p>
            <a:pPr lvl="1">
              <a:lnSpc>
                <a:spcPct val="100000"/>
              </a:lnSpc>
              <a:buFont typeface="Wingdings" panose="05000000000000000000" pitchFamily="2" charset="2"/>
              <a:buChar char="Ø"/>
            </a:pPr>
            <a:r>
              <a:rPr lang="hu-HU" sz="1600" b="1" dirty="0"/>
              <a:t>Technikai </a:t>
            </a:r>
            <a:r>
              <a:rPr lang="hu-HU" sz="1600" b="1" dirty="0" err="1"/>
              <a:t>metaadatok</a:t>
            </a:r>
            <a:r>
              <a:rPr lang="hu-HU" sz="1600" b="1" dirty="0"/>
              <a:t>:</a:t>
            </a:r>
            <a:r>
              <a:rPr lang="hu-HU" sz="1600" dirty="0"/>
              <a:t> például az aratáskor használt paramétereket, a mentett fájlok formátumait, a webszerver által küldött esetleges hibakódokat, az aratásból kizárandó URL-</a:t>
            </a:r>
            <a:r>
              <a:rPr lang="hu-HU" sz="1600" dirty="0" err="1"/>
              <a:t>eket</a:t>
            </a:r>
            <a:r>
              <a:rPr lang="hu-HU" sz="1600" dirty="0"/>
              <a:t> stb. – ezek a </a:t>
            </a:r>
            <a:r>
              <a:rPr lang="hu-HU" sz="1600" dirty="0" err="1"/>
              <a:t>metaadatok</a:t>
            </a:r>
            <a:r>
              <a:rPr lang="hu-HU" sz="1600" dirty="0"/>
              <a:t> részben automatikusan létrejönnek, részben szintén automatizáltan kigyűjthetők, illetve hozzárendelhetők akár minden egyes fájlhoz az archívumban [</a:t>
            </a:r>
            <a:r>
              <a:rPr lang="hu-HU" sz="1600" dirty="0" err="1">
                <a:hlinkClick r:id="rId2"/>
              </a:rPr>
              <a:t>Metadata</a:t>
            </a:r>
            <a:r>
              <a:rPr lang="hu-HU" sz="1600" dirty="0">
                <a:hlinkClick r:id="rId2"/>
              </a:rPr>
              <a:t> </a:t>
            </a:r>
            <a:r>
              <a:rPr lang="hu-HU" sz="1600" dirty="0" err="1">
                <a:hlinkClick r:id="rId2"/>
              </a:rPr>
              <a:t>Extraction</a:t>
            </a:r>
            <a:r>
              <a:rPr lang="hu-HU" sz="1600" dirty="0">
                <a:hlinkClick r:id="rId2"/>
              </a:rPr>
              <a:t> </a:t>
            </a:r>
            <a:r>
              <a:rPr lang="hu-HU" sz="1600" dirty="0" err="1">
                <a:hlinkClick r:id="rId2"/>
              </a:rPr>
              <a:t>Tool</a:t>
            </a:r>
            <a:r>
              <a:rPr lang="hu-HU" sz="1600" dirty="0"/>
              <a:t>]; </a:t>
            </a:r>
          </a:p>
          <a:p>
            <a:pPr lvl="1">
              <a:lnSpc>
                <a:spcPct val="100000"/>
              </a:lnSpc>
              <a:buFont typeface="Wingdings" panose="05000000000000000000" pitchFamily="2" charset="2"/>
              <a:buChar char="Ø"/>
            </a:pPr>
            <a:r>
              <a:rPr lang="hu-HU" sz="1600" b="1" dirty="0"/>
              <a:t>Adminisztrációs </a:t>
            </a:r>
            <a:r>
              <a:rPr lang="hu-HU" sz="1600" b="1" dirty="0" err="1"/>
              <a:t>metaadatok</a:t>
            </a:r>
            <a:r>
              <a:rPr lang="hu-HU" sz="1600" b="1" dirty="0"/>
              <a:t>:</a:t>
            </a:r>
            <a:r>
              <a:rPr lang="hu-HU" sz="1600" dirty="0"/>
              <a:t> a munkafolyamatok nyilvántartását segítik, például archiválásáért felelős munkatárs és esetleg a javaslattevő neve, az eredeti tartalomgazda vagy egyéb illetékes kapcsolattartó elérhetősége, az engedélyezéssel, a minőségellenőrzéssel és a hozzáférhetőséggel kapcsolatos információk, a mentések gyakorisága és sürgőssége (rövidesen megszűnik az adott honlap), annak a jelzése is, hogy az adott webhely olyan fontos és a mentése olyan minőségben sikerült, hogy érdemes felvenni az adatait a könyvtár katalógusába és esetleg a nemzeti bibliográfiába is;</a:t>
            </a:r>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8</a:t>
            </a:fld>
            <a:endParaRPr lang="hu-HU"/>
          </a:p>
        </p:txBody>
      </p:sp>
    </p:spTree>
    <p:extLst>
      <p:ext uri="{BB962C8B-B14F-4D97-AF65-F5344CB8AC3E}">
        <p14:creationId xmlns:p14="http://schemas.microsoft.com/office/powerpoint/2010/main" val="2122191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894332"/>
          </a:xfrm>
        </p:spPr>
        <p:txBody>
          <a:bodyPr>
            <a:normAutofit/>
          </a:bodyPr>
          <a:lstStyle/>
          <a:p>
            <a:pPr>
              <a:lnSpc>
                <a:spcPct val="100000"/>
              </a:lnSpc>
            </a:pPr>
            <a:r>
              <a:rPr lang="hu-HU" sz="3200" b="1" dirty="0"/>
              <a:t>2.1.2. </a:t>
            </a:r>
            <a:r>
              <a:rPr lang="hu-HU" sz="3200" b="1" dirty="0" err="1"/>
              <a:t>Metaadatolás</a:t>
            </a:r>
            <a:r>
              <a:rPr lang="hu-HU" sz="3200" b="1" dirty="0"/>
              <a:t> (4.)</a:t>
            </a:r>
            <a:endParaRPr lang="hu-HU" sz="3200" dirty="0"/>
          </a:p>
        </p:txBody>
      </p:sp>
      <p:sp>
        <p:nvSpPr>
          <p:cNvPr id="3" name="Tartalom helye 2"/>
          <p:cNvSpPr>
            <a:spLocks noGrp="1"/>
          </p:cNvSpPr>
          <p:nvPr>
            <p:ph idx="1"/>
          </p:nvPr>
        </p:nvSpPr>
        <p:spPr>
          <a:xfrm>
            <a:off x="838200" y="1259458"/>
            <a:ext cx="10515600" cy="4917505"/>
          </a:xfrm>
        </p:spPr>
        <p:txBody>
          <a:bodyPr>
            <a:normAutofit/>
          </a:bodyPr>
          <a:lstStyle/>
          <a:p>
            <a:pPr>
              <a:buFont typeface="Wingdings" panose="05000000000000000000" pitchFamily="2" charset="2"/>
              <a:buChar char="§"/>
            </a:pPr>
            <a:r>
              <a:rPr lang="hu-HU" sz="2000" dirty="0"/>
              <a:t>Adatbázis – az adatok rögzítésére és visszakeresésre használt szoftver esetében is sokféle megoldás létezik:  </a:t>
            </a:r>
          </a:p>
          <a:p>
            <a:pPr lvl="1">
              <a:buFont typeface="Wingdings" panose="05000000000000000000" pitchFamily="2" charset="2"/>
              <a:buChar char="Ø"/>
            </a:pPr>
            <a:r>
              <a:rPr lang="hu-HU" sz="1600" dirty="0"/>
              <a:t>Saját programot írtak erre a feladatra;</a:t>
            </a:r>
          </a:p>
          <a:p>
            <a:pPr lvl="1">
              <a:buFont typeface="Wingdings" panose="05000000000000000000" pitchFamily="2" charset="2"/>
              <a:buChar char="Ø"/>
            </a:pPr>
            <a:r>
              <a:rPr lang="hu-HU" sz="1600" dirty="0"/>
              <a:t>A </a:t>
            </a:r>
            <a:r>
              <a:rPr lang="hu-HU" sz="1600" dirty="0">
                <a:hlinkClick r:id="rId2"/>
              </a:rPr>
              <a:t>Web </a:t>
            </a:r>
            <a:r>
              <a:rPr lang="hu-HU" sz="1600" dirty="0" err="1">
                <a:hlinkClick r:id="rId2"/>
              </a:rPr>
              <a:t>Curator</a:t>
            </a:r>
            <a:r>
              <a:rPr lang="hu-HU" sz="1600" dirty="0">
                <a:hlinkClick r:id="rId2"/>
              </a:rPr>
              <a:t> </a:t>
            </a:r>
            <a:r>
              <a:rPr lang="hu-HU" sz="1600" dirty="0" err="1">
                <a:hlinkClick r:id="rId2"/>
              </a:rPr>
              <a:t>Tool</a:t>
            </a:r>
            <a:r>
              <a:rPr lang="hu-HU" sz="1600" dirty="0">
                <a:hlinkClick r:id="rId2"/>
              </a:rPr>
              <a:t> (WCT)</a:t>
            </a:r>
            <a:r>
              <a:rPr lang="hu-HU" sz="1600" dirty="0"/>
              <a:t> és a </a:t>
            </a:r>
            <a:r>
              <a:rPr lang="hu-HU" sz="1600" dirty="0" err="1">
                <a:hlinkClick r:id="rId3"/>
              </a:rPr>
              <a:t>NetarchiveSuite</a:t>
            </a:r>
            <a:r>
              <a:rPr lang="hu-HU" sz="1600" dirty="0">
                <a:hlinkClick r:id="rId3"/>
              </a:rPr>
              <a:t> (NAS)</a:t>
            </a:r>
            <a:r>
              <a:rPr lang="hu-HU" sz="1600" dirty="0"/>
              <a:t> keretrendszerek beépített adatkezelőjét használják;</a:t>
            </a:r>
          </a:p>
          <a:p>
            <a:pPr lvl="1">
              <a:buFont typeface="Wingdings" panose="05000000000000000000" pitchFamily="2" charset="2"/>
              <a:buChar char="Ø"/>
            </a:pPr>
            <a:r>
              <a:rPr lang="hu-HU" sz="1600" dirty="0"/>
              <a:t>Általános célú digitális könyvtári rendszerrel tartják nyilván az archivált webanyagokat (pl. </a:t>
            </a:r>
            <a:r>
              <a:rPr lang="hu-HU" sz="1600" dirty="0" err="1"/>
              <a:t>Fedora</a:t>
            </a:r>
            <a:r>
              <a:rPr lang="hu-HU" sz="1600" dirty="0"/>
              <a:t>, </a:t>
            </a:r>
            <a:r>
              <a:rPr lang="hu-HU" sz="1600" dirty="0" err="1"/>
              <a:t>DSpace</a:t>
            </a:r>
            <a:r>
              <a:rPr lang="hu-HU" sz="1600" dirty="0"/>
              <a:t>);</a:t>
            </a:r>
          </a:p>
          <a:p>
            <a:pPr lvl="1">
              <a:buFont typeface="Wingdings" panose="05000000000000000000" pitchFamily="2" charset="2"/>
              <a:buChar char="Ø"/>
            </a:pPr>
            <a:r>
              <a:rPr lang="hu-HU" sz="1600" dirty="0"/>
              <a:t>A webarchívumot összekapcsolják az integrált könyvtári rendszerrel és annak a katalogizáló modulját használják a leíró adatokhoz, az adminisztrációs és technikai </a:t>
            </a:r>
            <a:r>
              <a:rPr lang="hu-HU" sz="1600" dirty="0" err="1"/>
              <a:t>metaadatokat</a:t>
            </a:r>
            <a:r>
              <a:rPr lang="hu-HU" sz="1600" dirty="0"/>
              <a:t> pedig a digitális raktári rendszerrel (pl. </a:t>
            </a:r>
            <a:r>
              <a:rPr lang="hu-HU" sz="1600" dirty="0" err="1"/>
              <a:t>Rosetta</a:t>
            </a:r>
            <a:r>
              <a:rPr lang="hu-HU" sz="1600" dirty="0"/>
              <a:t>) kezelik;</a:t>
            </a:r>
          </a:p>
          <a:p>
            <a:pPr>
              <a:buFont typeface="Wingdings" panose="05000000000000000000" pitchFamily="2" charset="2"/>
              <a:buChar char="§"/>
            </a:pPr>
            <a:endParaRPr lang="hu-HU" sz="2000" dirty="0"/>
          </a:p>
        </p:txBody>
      </p:sp>
      <p:sp>
        <p:nvSpPr>
          <p:cNvPr id="4" name="Dátum helye 3"/>
          <p:cNvSpPr>
            <a:spLocks noGrp="1"/>
          </p:cNvSpPr>
          <p:nvPr>
            <p:ph type="dt" sz="half" idx="10"/>
          </p:nvPr>
        </p:nvSpPr>
        <p:spPr/>
        <p:txBody>
          <a:bodyPr/>
          <a:lstStyle/>
          <a:p>
            <a:r>
              <a:rPr lang="hu-HU"/>
              <a:t>https://webarchivum.oszk.hu</a:t>
            </a:r>
          </a:p>
        </p:txBody>
      </p:sp>
      <p:sp>
        <p:nvSpPr>
          <p:cNvPr id="5" name="Élőláb helye 4"/>
          <p:cNvSpPr>
            <a:spLocks noGrp="1"/>
          </p:cNvSpPr>
          <p:nvPr>
            <p:ph type="ftr" sz="quarter" idx="11"/>
          </p:nvPr>
        </p:nvSpPr>
        <p:spPr/>
        <p:txBody>
          <a:bodyPr/>
          <a:lstStyle/>
          <a:p>
            <a:r>
              <a:rPr lang="hu-HU"/>
              <a:t>webarchivum@oszk.hu</a:t>
            </a:r>
          </a:p>
        </p:txBody>
      </p:sp>
      <p:sp>
        <p:nvSpPr>
          <p:cNvPr id="6" name="Dia számának helye 5"/>
          <p:cNvSpPr>
            <a:spLocks noGrp="1"/>
          </p:cNvSpPr>
          <p:nvPr>
            <p:ph type="sldNum" sz="quarter" idx="12"/>
          </p:nvPr>
        </p:nvSpPr>
        <p:spPr/>
        <p:txBody>
          <a:bodyPr/>
          <a:lstStyle/>
          <a:p>
            <a:fld id="{D113AA7C-20BD-4C43-BC15-BBD50F348350}" type="slidenum">
              <a:rPr lang="hu-HU" smtClean="0"/>
              <a:t>9</a:t>
            </a:fld>
            <a:endParaRPr lang="hu-HU"/>
          </a:p>
        </p:txBody>
      </p:sp>
    </p:spTree>
    <p:extLst>
      <p:ext uri="{BB962C8B-B14F-4D97-AF65-F5344CB8AC3E}">
        <p14:creationId xmlns:p14="http://schemas.microsoft.com/office/powerpoint/2010/main" val="3254982147"/>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m" ma:contentTypeID="0x0101006ECBEBA42F1CBD48A34C85AF35FA8616" ma:contentTypeVersion="17" ma:contentTypeDescription="Új dokumentum létrehozása." ma:contentTypeScope="" ma:versionID="f32f476c7b75e04a9a030095411b1174">
  <xsd:schema xmlns:xsd="http://www.w3.org/2001/XMLSchema" xmlns:xs="http://www.w3.org/2001/XMLSchema" xmlns:p="http://schemas.microsoft.com/office/2006/metadata/properties" xmlns:ns2="a5ba430e-bca0-4211-b156-10f6297b6da3" xmlns:ns3="a1cf89ef-f0b4-455b-9f6b-70e19379c44a" targetNamespace="http://schemas.microsoft.com/office/2006/metadata/properties" ma:root="true" ma:fieldsID="265367b04d86ded6a9607f10f5d92260" ns2:_="" ns3:_="">
    <xsd:import namespace="a5ba430e-bca0-4211-b156-10f6297b6da3"/>
    <xsd:import namespace="a1cf89ef-f0b4-455b-9f6b-70e19379c44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ba430e-bca0-4211-b156-10f6297b6d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Képcímkék" ma:readOnly="false" ma:fieldId="{5cf76f15-5ced-4ddc-b409-7134ff3c332f}" ma:taxonomyMulti="true" ma:sspId="59951ad8-fa53-4395-b2e0-9b93736b1c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cf89ef-f0b4-455b-9f6b-70e19379c44a" elementFormDefault="qualified">
    <xsd:import namespace="http://schemas.microsoft.com/office/2006/documentManagement/types"/>
    <xsd:import namespace="http://schemas.microsoft.com/office/infopath/2007/PartnerControls"/>
    <xsd:element name="SharedWithUsers" ma:index="10"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Megosztva részletekkel" ma:internalName="SharedWithDetails" ma:readOnly="true">
      <xsd:simpleType>
        <xsd:restriction base="dms:Note">
          <xsd:maxLength value="255"/>
        </xsd:restriction>
      </xsd:simpleType>
    </xsd:element>
    <xsd:element name="TaxCatchAll" ma:index="22" nillable="true" ma:displayName="Taxonomy Catch All Column" ma:hidden="true" ma:list="{fb1f1dec-07a9-4b7a-b497-5b7eae386f1e}" ma:internalName="TaxCatchAll" ma:showField="CatchAllData" ma:web="a1cf89ef-f0b4-455b-9f6b-70e19379c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ba430e-bca0-4211-b156-10f6297b6da3">
      <Terms xmlns="http://schemas.microsoft.com/office/infopath/2007/PartnerControls"/>
    </lcf76f155ced4ddcb4097134ff3c332f>
    <TaxCatchAll xmlns="a1cf89ef-f0b4-455b-9f6b-70e19379c44a" xsi:nil="true"/>
  </documentManagement>
</p:properties>
</file>

<file path=customXml/itemProps1.xml><?xml version="1.0" encoding="utf-8"?>
<ds:datastoreItem xmlns:ds="http://schemas.openxmlformats.org/officeDocument/2006/customXml" ds:itemID="{32F40E87-4555-4F1C-9CB7-9B6F447C06EE}">
  <ds:schemaRefs>
    <ds:schemaRef ds:uri="http://schemas.microsoft.com/sharepoint/v3/contenttype/forms"/>
  </ds:schemaRefs>
</ds:datastoreItem>
</file>

<file path=customXml/itemProps2.xml><?xml version="1.0" encoding="utf-8"?>
<ds:datastoreItem xmlns:ds="http://schemas.openxmlformats.org/officeDocument/2006/customXml" ds:itemID="{24B2F3BE-8ACC-4DBB-809C-02A483FA2A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ba430e-bca0-4211-b156-10f6297b6da3"/>
    <ds:schemaRef ds:uri="a1cf89ef-f0b4-455b-9f6b-70e19379c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35C495-DC3C-48D9-8C4D-FEFF6DF59EC0}">
  <ds:schemaRefs>
    <ds:schemaRef ds:uri="http://schemas.microsoft.com/office/2006/metadata/properties"/>
    <ds:schemaRef ds:uri="http://schemas.microsoft.com/office/infopath/2007/PartnerControls"/>
    <ds:schemaRef ds:uri="a5ba430e-bca0-4211-b156-10f6297b6da3"/>
    <ds:schemaRef ds:uri="a1cf89ef-f0b4-455b-9f6b-70e19379c44a"/>
  </ds:schemaRefs>
</ds:datastoreItem>
</file>

<file path=docProps/app.xml><?xml version="1.0" encoding="utf-8"?>
<Properties xmlns="http://schemas.openxmlformats.org/officeDocument/2006/extended-properties" xmlns:vt="http://schemas.openxmlformats.org/officeDocument/2006/docPropsVTypes">
  <TotalTime>2726</TotalTime>
  <Words>3053</Words>
  <Application>Microsoft Office PowerPoint</Application>
  <PresentationFormat>Szélesvásznú</PresentationFormat>
  <Paragraphs>208</Paragraphs>
  <Slides>17</Slides>
  <Notes>0</Notes>
  <HiddenSlides>0</HiddenSlides>
  <MMClips>0</MMClips>
  <ScaleCrop>false</ScaleCrop>
  <HeadingPairs>
    <vt:vector size="4" baseType="variant">
      <vt:variant>
        <vt:lpstr>Téma</vt:lpstr>
      </vt:variant>
      <vt:variant>
        <vt:i4>1</vt:i4>
      </vt:variant>
      <vt:variant>
        <vt:lpstr>Diacímek</vt:lpstr>
      </vt:variant>
      <vt:variant>
        <vt:i4>17</vt:i4>
      </vt:variant>
    </vt:vector>
  </HeadingPairs>
  <TitlesOfParts>
    <vt:vector size="18" baseType="lpstr">
      <vt:lpstr>Office-téma</vt:lpstr>
      <vt:lpstr>„Internetes tartalmak archiválása” tanfolyam</vt:lpstr>
      <vt:lpstr>2.1.1. Gyűjtőkör – OSZK (1.)*</vt:lpstr>
      <vt:lpstr>2.1.1. Gyűjtőkör – OSZK (2.)</vt:lpstr>
      <vt:lpstr>2.1.1. Gyűjtőkör – OSZK Webarchívum (1.)*</vt:lpstr>
      <vt:lpstr>2.1.1. Gyűjtőkör – OSZK Webarchívum (2.)*</vt:lpstr>
      <vt:lpstr>2.1.2. Metaadatolás (1.)</vt:lpstr>
      <vt:lpstr>2.1.2. Metaadatolás (2.)</vt:lpstr>
      <vt:lpstr>2.1.2. Metaadatolás (3.)</vt:lpstr>
      <vt:lpstr>2.1.2. Metaadatolás (4.)</vt:lpstr>
      <vt:lpstr>2.1.3. Minőség-ellenőrzés (1.)</vt:lpstr>
      <vt:lpstr>2.1.3. Minőség-ellenőrzés (2.)</vt:lpstr>
      <vt:lpstr>2.1.3. Minőség-ellenőrzés (3.)</vt:lpstr>
      <vt:lpstr>2.1.3. Minőség-ellenőrzés (4.)</vt:lpstr>
      <vt:lpstr>2.1.4. Szolgáltatás (1).*</vt:lpstr>
      <vt:lpstr>2.1.4. Szolgáltatás (2).</vt:lpstr>
      <vt:lpstr>2.1.4. Szolgáltatás (3).</vt:lpstr>
      <vt:lpstr>2.1.5. Ajánlott források</vt:lpstr>
    </vt:vector>
  </TitlesOfParts>
  <Company>Országos Széchényi Könyvtár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„Internetes tartalmak archiválása” tanfolyam</dc:title>
  <dc:creator>Visky Ákos László</dc:creator>
  <cp:lastModifiedBy>Visky Ákos László</cp:lastModifiedBy>
  <cp:revision>108</cp:revision>
  <dcterms:created xsi:type="dcterms:W3CDTF">2024-08-27T12:25:46Z</dcterms:created>
  <dcterms:modified xsi:type="dcterms:W3CDTF">2024-09-30T15:39:06Z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0x0101006ECBEBA42F1CBD48A34C85AF35FA8616</vt:lpwstr>
  </property>
</Properties>
</file>