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12"/>
  </p:notesMasterIdLst>
  <p:sldIdLst>
    <p:sldId id="256" r:id="rId3"/>
    <p:sldId id="257" r:id="rId4"/>
    <p:sldId id="260" r:id="rId5"/>
    <p:sldId id="264" r:id="rId6"/>
    <p:sldId id="261" r:id="rId7"/>
    <p:sldId id="262" r:id="rId8"/>
    <p:sldId id="265" r:id="rId9"/>
    <p:sldId id="258" r:id="rId10"/>
    <p:sldId id="259" r:id="rId11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4A8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2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18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E46130-538A-4CDE-A34A-53709155893E}" type="datetimeFigureOut">
              <a:rPr lang="hu-HU"/>
              <a:pPr>
                <a:defRPr/>
              </a:pPr>
              <a:t>2024. 08. 24.</a:t>
            </a:fld>
            <a:endParaRPr lang="hu-H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090A26-08AF-4B95-8115-651C7CC228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54513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hu-HU" sz="1000" smtClean="0">
                <a:latin typeface="Arial" charset="0"/>
              </a:rPr>
              <a:t>A clipart képek forrása: 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0" y="3962400"/>
            <a:ext cx="86820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164763" cy="1752600"/>
          </a:xfrm>
          <a:noFill/>
        </p:spPr>
        <p:txBody>
          <a:bodyPr/>
          <a:lstStyle>
            <a:lvl1pPr>
              <a:defRPr sz="40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ACC1-4E85-41DC-AFB3-965976E8EBE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79EAF-D17D-4214-9E66-6B250EE0335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863" y="277813"/>
            <a:ext cx="2957512" cy="252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" y="277813"/>
            <a:ext cx="8723313" cy="252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57375-0F7F-48AA-9FBA-FF78393154F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12187238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</p:grpSp>
      <p:sp>
        <p:nvSpPr>
          <p:cNvPr id="501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5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01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98B8-A8DE-4CC9-B852-1AF1CD6197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ACD0-B734-4278-81F2-C95616A9C91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1990-F72E-4021-9DFF-FB1A3F33148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" y="990600"/>
            <a:ext cx="5840413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963" y="990600"/>
            <a:ext cx="5840412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4D17-28BC-4CB1-9157-64D09C04835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78388-9547-434E-AEBC-1D7952D95FD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A25B-0198-451A-8349-691C9A97EE1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DEA1B-8687-4104-BC9E-E30319DFB79D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F4EB4-B6C7-4789-8A6C-7324C19A6BA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1024-4CF7-4F80-B42D-DF629A8FA71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20413" cy="57943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150" y="990600"/>
            <a:ext cx="118332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B8A9CDEE-0031-484C-BC0C-BA2F28F2FA1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6759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>
    <p:fade thruBlk="1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1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0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86CC280-A71A-43B2-B49B-112FFED17C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</p:sldLayoutIdLst>
  <p:transition spd="slow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otos.laszlo@oszk.hu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brozzler_commandline.png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hyperlink" Target="https://webarchivum.oszk.hu/honlap/tanfolyam/brozzler_job.png" TargetMode="External"/><Relationship Id="rId2" Type="http://schemas.openxmlformats.org/officeDocument/2006/relationships/hyperlink" Target="https://webarchivum.oszk.hu/honlap/tanfolyam/brozzler_architectur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brozzler_yaml_config.png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s://webarchivum.oszk.hu/honlap/tanfolyam/brozzler_dashboard.png" TargetMode="External"/><Relationship Id="rId4" Type="http://schemas.openxmlformats.org/officeDocument/2006/relationships/hyperlink" Target="https://webarchivum.oszk.hu/honlap/tanfolyam/brozzler_archive-it.png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s://webarchivum.oszk.hu/honlap/tanfolyam/brozzler_log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browsertrix_crawl.jpg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webarchivum.oszk.hu/honlap/tanfolyam/browsertrix_qa2.png" TargetMode="External"/><Relationship Id="rId17" Type="http://schemas.openxmlformats.org/officeDocument/2006/relationships/image" Target="../media/image21.png"/><Relationship Id="rId2" Type="http://schemas.openxmlformats.org/officeDocument/2006/relationships/hyperlink" Target="https://webarchivum.oszk.hu/honlap/tanfolyam/browsertrix_commandline.png" TargetMode="External"/><Relationship Id="rId16" Type="http://schemas.openxmlformats.org/officeDocument/2006/relationships/hyperlink" Target="https://webarchivum.oszk.hu/honlap/tanfolyam/browsertrix_replay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browsertrix_config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hyperlink" Target="https://webarchivum.oszk.hu/honlap/tanfolyam/browsertrix_qa1.jpg" TargetMode="External"/><Relationship Id="rId4" Type="http://schemas.openxmlformats.org/officeDocument/2006/relationships/hyperlink" Target="https://webarchivum.oszk.hu/honlap/tanfolyam/browsertrix_cloud.png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s://webarchivum.oszk.hu/honlap/tanfolyam/browsertrix_qa3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ethinkDB" TargetMode="External"/><Relationship Id="rId13" Type="http://schemas.openxmlformats.org/officeDocument/2006/relationships/hyperlink" Target="https://webarchivum.oszk.hu/mediawiki/index.php?title=Webrecorder" TargetMode="External"/><Relationship Id="rId3" Type="http://schemas.openxmlformats.org/officeDocument/2006/relationships/hyperlink" Target="https://webarchivum.oszk.hu/mediawiki/index.php?title=Browsertrix" TargetMode="External"/><Relationship Id="rId7" Type="http://schemas.openxmlformats.org/officeDocument/2006/relationships/hyperlink" Target="https://webarchivum.oszk.hu/mediawiki/index.php?title=ReplayWeb.page" TargetMode="External"/><Relationship Id="rId12" Type="http://schemas.openxmlformats.org/officeDocument/2006/relationships/hyperlink" Target="https://webarchivum.oszk.hu/mediawiki/index.php?title=Warcprox" TargetMode="External"/><Relationship Id="rId2" Type="http://schemas.openxmlformats.org/officeDocument/2006/relationships/hyperlink" Target="https://webarchivum.oszk.hu/mediawiki/index.php/Brozzl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Kubernetes" TargetMode="External"/><Relationship Id="rId11" Type="http://schemas.openxmlformats.org/officeDocument/2006/relationships/hyperlink" Target="https://webarchivum.oszk.hu/mediawiki/index.php?title=WACZ" TargetMode="External"/><Relationship Id="rId5" Type="http://schemas.openxmlformats.org/officeDocument/2006/relationships/hyperlink" Target="https://webarchivum.oszk.hu/mediawiki/index.php?title=Headless_browser" TargetMode="External"/><Relationship Id="rId10" Type="http://schemas.openxmlformats.org/officeDocument/2006/relationships/hyperlink" Target="https://en.wikipedia.org/wiki/YAML" TargetMode="External"/><Relationship Id="rId4" Type="http://schemas.openxmlformats.org/officeDocument/2006/relationships/hyperlink" Target="https://webarchivum.oszk.hu/mediawiki/index.php?title=De-duplication" TargetMode="External"/><Relationship Id="rId9" Type="http://schemas.openxmlformats.org/officeDocument/2006/relationships/hyperlink" Target="https://webarchivum.oszk.hu/mediawiki/index.php?title=RIA" TargetMode="Externa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webrecorder/browsertrix" TargetMode="External"/><Relationship Id="rId13" Type="http://schemas.openxmlformats.org/officeDocument/2006/relationships/hyperlink" Target="https://www.youtube.com/watch?v=PX0LqA-01I0" TargetMode="External"/><Relationship Id="rId3" Type="http://schemas.openxmlformats.org/officeDocument/2006/relationships/hyperlink" Target="https://github.com/internetarchive/brozzler" TargetMode="External"/><Relationship Id="rId7" Type="http://schemas.openxmlformats.org/officeDocument/2006/relationships/hyperlink" Target="https://app.browsertrix.com/" TargetMode="External"/><Relationship Id="rId12" Type="http://schemas.openxmlformats.org/officeDocument/2006/relationships/hyperlink" Target="https://www.youtube.com/watch?v=zFJl_4v6LiE" TargetMode="External"/><Relationship Id="rId17" Type="http://schemas.openxmlformats.org/officeDocument/2006/relationships/hyperlink" Target="https://www.youtube.com/watch?v=wc-grA09nck" TargetMode="External"/><Relationship Id="rId2" Type="http://schemas.openxmlformats.org/officeDocument/2006/relationships/image" Target="../media/image23.png"/><Relationship Id="rId16" Type="http://schemas.openxmlformats.org/officeDocument/2006/relationships/hyperlink" Target="https://www.youtube.com/watch?v=SPmBKW5ni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owsertrix.com/" TargetMode="External"/><Relationship Id="rId11" Type="http://schemas.openxmlformats.org/officeDocument/2006/relationships/hyperlink" Target="https://www.youtube.com/watch?v=IMUfSMVyX00" TargetMode="External"/><Relationship Id="rId5" Type="http://schemas.openxmlformats.org/officeDocument/2006/relationships/hyperlink" Target="http://web.archive.org/web/20170317132129/http:/www.netpreserve.org/sites/default/files/GA07-HEKLA-Jefferson_Bailey_1.pdf" TargetMode="External"/><Relationship Id="rId15" Type="http://schemas.openxmlformats.org/officeDocument/2006/relationships/hyperlink" Target="https://www.youtube.com/watch?v=R7ZlMBfYp0U" TargetMode="External"/><Relationship Id="rId10" Type="http://schemas.openxmlformats.org/officeDocument/2006/relationships/hyperlink" Target="https://docs.browsertrix.com/" TargetMode="External"/><Relationship Id="rId4" Type="http://schemas.openxmlformats.org/officeDocument/2006/relationships/hyperlink" Target="https://support.archive-it.org/hc/en-us/articles/360000343186-What-is-Brozzler" TargetMode="External"/><Relationship Id="rId9" Type="http://schemas.openxmlformats.org/officeDocument/2006/relationships/hyperlink" Target="https://github.com/webrecorder/browsertrix-crawler" TargetMode="External"/><Relationship Id="rId14" Type="http://schemas.openxmlformats.org/officeDocument/2006/relationships/hyperlink" Target="https://www.youtube.com/watch?v=HhIUbiml7o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A0A57A4-B066-4D75-9C64-90583FC39D73}" type="slidenum">
              <a:rPr lang="hu-HU" altLang="en-US"/>
              <a:pPr>
                <a:defRPr/>
              </a:pPr>
              <a:t>1</a:t>
            </a:fld>
            <a:endParaRPr lang="hu-HU" altLang="en-US"/>
          </a:p>
        </p:txBody>
      </p:sp>
      <p:sp>
        <p:nvSpPr>
          <p:cNvPr id="16385" name="Date Placeholder 1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16386" name="Footer Placeholder 2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5C5113-D28F-4335-8475-D70085129142}" type="slidenum">
              <a:rPr lang="hu-HU" altLang="en-US" sz="1200">
                <a:latin typeface="Garamond" pitchFamily="18" charset="0"/>
              </a:rPr>
              <a:pPr algn="r"/>
              <a:t>1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13313" name="Text Box 6"/>
          <p:cNvSpPr txBox="1">
            <a:spLocks noChangeArrowheads="1"/>
          </p:cNvSpPr>
          <p:nvPr/>
        </p:nvSpPr>
        <p:spPr bwMode="auto">
          <a:xfrm>
            <a:off x="1816100" y="1531938"/>
            <a:ext cx="856138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„Internetes tartalmak archiválása” tanfolyam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2400">
                <a:latin typeface="Arial" charset="0"/>
              </a:rPr>
              <a:t>5. Az internetes tartalmak archiválásának egyéb módszerei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2400" b="1">
                <a:latin typeface="Arial" charset="0"/>
              </a:rPr>
              <a:t>5.1 A Browsertrix bemutatása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hu-HU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hu-HU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2000">
                <a:latin typeface="Arial" charset="0"/>
              </a:rPr>
              <a:t>Készítette: </a:t>
            </a:r>
            <a:r>
              <a:rPr lang="hu-HU" sz="2000">
                <a:latin typeface="Arial" charset="0"/>
                <a:hlinkClick r:id="rId3"/>
              </a:rPr>
              <a:t>Drótos László</a:t>
            </a:r>
            <a:endParaRPr lang="hu-HU" sz="2000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hu-HU" sz="2000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hu-HU" sz="2000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i="1">
                <a:latin typeface="Arial" charset="0"/>
              </a:rPr>
              <a:t>Utoljára frissítve: 2024. augusztus 1.</a:t>
            </a: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63" y="306388"/>
            <a:ext cx="22574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363538"/>
            <a:ext cx="32099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781300"/>
            <a:ext cx="2360613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86775" y="3743325"/>
            <a:ext cx="305911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748CF65-0407-4187-BD81-813D44DE7E1E}" type="slidenum">
              <a:rPr lang="hu-HU" altLang="en-US"/>
              <a:pPr>
                <a:defRPr/>
              </a:pPr>
              <a:t>2</a:t>
            </a:fld>
            <a:endParaRPr lang="hu-HU" altLang="en-US"/>
          </a:p>
        </p:txBody>
      </p:sp>
      <p:sp>
        <p:nvSpPr>
          <p:cNvPr id="18433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18434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6B24B9-3C04-4FF1-8E3E-F224B67BD55A}" type="slidenum">
              <a:rPr lang="hu-HU" altLang="en-US" sz="1200">
                <a:latin typeface="Garamond" pitchFamily="18" charset="0"/>
              </a:rPr>
              <a:pPr algn="r"/>
              <a:t>2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Böngészőn keresztül való archiválás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3038" y="1062038"/>
            <a:ext cx="11741150" cy="5126037"/>
          </a:xfrm>
        </p:spPr>
        <p:txBody>
          <a:bodyPr/>
          <a:lstStyle/>
          <a:p>
            <a:pPr eaLnBrk="1" hangingPunct="1"/>
            <a:r>
              <a:rPr lang="hu-HU" smtClean="0"/>
              <a:t>Működés:</a:t>
            </a:r>
          </a:p>
          <a:p>
            <a:pPr lvl="1" eaLnBrk="1" hangingPunct="1"/>
            <a:r>
              <a:rPr lang="hu-HU" smtClean="0"/>
              <a:t>egy böngészőbe/-motorba töltődik be a weboldal és onnan mentődik WARC/WACZ fájba</a:t>
            </a:r>
          </a:p>
          <a:p>
            <a:pPr lvl="1" eaLnBrk="1" hangingPunct="1"/>
            <a:r>
              <a:rPr lang="hu-HU" smtClean="0"/>
              <a:t>az oldalban levő linkeket követi a program a megadott paraméterek teljesüléséig</a:t>
            </a:r>
          </a:p>
          <a:p>
            <a:pPr eaLnBrk="1" hangingPunct="1"/>
            <a:r>
              <a:rPr lang="hu-HU" smtClean="0"/>
              <a:t>Előnyök:</a:t>
            </a:r>
          </a:p>
          <a:p>
            <a:pPr lvl="1" eaLnBrk="1" hangingPunct="1"/>
            <a:r>
              <a:rPr lang="hu-HU" smtClean="0"/>
              <a:t>a </a:t>
            </a:r>
            <a:r>
              <a:rPr lang="hu-HU" i="1" smtClean="0"/>
              <a:t>Javascript</a:t>
            </a:r>
            <a:r>
              <a:rPr lang="hu-HU" smtClean="0"/>
              <a:t>-ek lefutnak (pl. újabb elemek letöltése, újabb linkek generálása)</a:t>
            </a:r>
          </a:p>
          <a:p>
            <a:pPr lvl="1" eaLnBrk="1" hangingPunct="1"/>
            <a:r>
              <a:rPr lang="hu-HU" smtClean="0"/>
              <a:t>az emberi viselkedés utánozható (pl. görgetés, lapozás, videók indítása)</a:t>
            </a:r>
          </a:p>
          <a:p>
            <a:pPr lvl="1" eaLnBrk="1" hangingPunct="1"/>
            <a:r>
              <a:rPr lang="hu-HU" smtClean="0"/>
              <a:t>védett webhelyek is menthetők így (a hitelesítési adatokat tároló </a:t>
            </a:r>
            <a:r>
              <a:rPr lang="hu-HU" i="1" smtClean="0"/>
              <a:t>cookie</a:t>
            </a:r>
            <a:r>
              <a:rPr lang="hu-HU" smtClean="0"/>
              <a:t>-t használja)</a:t>
            </a:r>
          </a:p>
          <a:p>
            <a:pPr lvl="1" eaLnBrk="1" hangingPunct="1"/>
            <a:r>
              <a:rPr lang="hu-HU" smtClean="0"/>
              <a:t>a robotok elleni védelem kijátszható (a webszerver valódi böngészőnek látja)</a:t>
            </a:r>
          </a:p>
          <a:p>
            <a:pPr eaLnBrk="1" hangingPunct="1"/>
            <a:r>
              <a:rPr lang="hu-HU" smtClean="0"/>
              <a:t>Hátrányok:</a:t>
            </a:r>
          </a:p>
          <a:p>
            <a:pPr lvl="1" eaLnBrk="1" hangingPunct="1"/>
            <a:r>
              <a:rPr lang="hu-HU" smtClean="0"/>
              <a:t>lassú (meg kell várni, amíg a böngésző felépíti a weboldalt)</a:t>
            </a:r>
          </a:p>
          <a:p>
            <a:pPr lvl="1" eaLnBrk="1" hangingPunct="1"/>
            <a:r>
              <a:rPr lang="hu-HU" smtClean="0"/>
              <a:t>memóriaigényes (a párhuzamos szálak külön böngőszőpéldányokat igényelnek)</a:t>
            </a:r>
          </a:p>
          <a:p>
            <a:pPr lvl="1" eaLnBrk="1" hangingPunct="1"/>
            <a:r>
              <a:rPr lang="hu-HU" smtClean="0"/>
              <a:t>sok kis WARC fájl keletkezik (minden böngőszőpéldány külön fájlba ment)</a:t>
            </a:r>
          </a:p>
          <a:p>
            <a:pPr lvl="1" eaLnBrk="1" hangingPunct="1"/>
            <a:r>
              <a:rPr lang="hu-HU" smtClean="0"/>
              <a:t>viszonylag új technika (kevésbé tesztelt és „szabványosított”, mint a </a:t>
            </a:r>
            <a:r>
              <a:rPr lang="hu-HU" i="1" smtClean="0"/>
              <a:t>Heritrix</a:t>
            </a:r>
            <a:r>
              <a:rPr lang="hu-HU" smtClean="0"/>
              <a:t>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0AEF1EB-5C70-4A49-B8BB-DC800BF08472}" type="slidenum">
              <a:rPr lang="hu-HU" altLang="en-US"/>
              <a:pPr>
                <a:defRPr/>
              </a:pPr>
              <a:t>3</a:t>
            </a:fld>
            <a:endParaRPr lang="hu-HU" altLang="en-US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9513" y="4032250"/>
            <a:ext cx="27368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Brozzler </a:t>
            </a:r>
            <a:r>
              <a:rPr lang="hu-HU" i="1" smtClean="0"/>
              <a:t>(browser + crawler)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000625"/>
          </a:xfrm>
        </p:spPr>
        <p:txBody>
          <a:bodyPr/>
          <a:lstStyle/>
          <a:p>
            <a:r>
              <a:rPr lang="hu-HU" smtClean="0"/>
              <a:t>az Internet Archive fejlesztése, 2016-ban mutatták be az IIPC konferenciáján</a:t>
            </a:r>
          </a:p>
          <a:p>
            <a:r>
              <a:rPr lang="hu-HU" smtClean="0"/>
              <a:t>dinamikusan generált oldalakból álló webhelyek (</a:t>
            </a:r>
            <a:r>
              <a:rPr lang="hu-HU" i="1" smtClean="0"/>
              <a:t>RIA</a:t>
            </a:r>
            <a:r>
              <a:rPr lang="hu-HU" smtClean="0"/>
              <a:t>) mentésére találták ki</a:t>
            </a:r>
          </a:p>
          <a:p>
            <a:r>
              <a:rPr lang="hu-HU" smtClean="0"/>
              <a:t>a Save Page Now, az Archive-It és több nemzeti webarchívum (pl. OSZK) is használja</a:t>
            </a:r>
          </a:p>
          <a:p>
            <a:r>
              <a:rPr lang="hu-HU" smtClean="0"/>
              <a:t>a Chrome-ot futtatja </a:t>
            </a:r>
            <a:r>
              <a:rPr lang="hu-HU" i="1" smtClean="0"/>
              <a:t>headless</a:t>
            </a:r>
            <a:r>
              <a:rPr lang="hu-HU" smtClean="0"/>
              <a:t> módban és a </a:t>
            </a:r>
            <a:r>
              <a:rPr lang="hu-HU" i="1" smtClean="0"/>
              <a:t>debug</a:t>
            </a:r>
            <a:r>
              <a:rPr lang="hu-HU" smtClean="0"/>
              <a:t> interfészén keresztül vezérli </a:t>
            </a:r>
          </a:p>
          <a:p>
            <a:r>
              <a:rPr lang="hu-HU" smtClean="0"/>
              <a:t>a Chrome elé beépül egy </a:t>
            </a:r>
            <a:r>
              <a:rPr lang="hu-HU" i="1" smtClean="0"/>
              <a:t>warcprox</a:t>
            </a:r>
            <a:r>
              <a:rPr lang="hu-HU" smtClean="0"/>
              <a:t> program, ami WARC-ba menti az átmenő forgalmat</a:t>
            </a:r>
          </a:p>
          <a:p>
            <a:r>
              <a:rPr lang="hu-HU" smtClean="0"/>
              <a:t>parancsmódban futtatható, grafikus felület csak a futó </a:t>
            </a:r>
            <a:r>
              <a:rPr lang="hu-HU" i="1" smtClean="0"/>
              <a:t>job</a:t>
            </a:r>
            <a:r>
              <a:rPr lang="hu-HU" smtClean="0"/>
              <a:t>-ok megnézéséhez van</a:t>
            </a:r>
          </a:p>
          <a:p>
            <a:r>
              <a:rPr lang="hu-HU" smtClean="0"/>
              <a:t>konfigurálni </a:t>
            </a:r>
            <a:r>
              <a:rPr lang="hu-HU" i="1" smtClean="0"/>
              <a:t>yaml</a:t>
            </a:r>
            <a:r>
              <a:rPr lang="hu-HU" smtClean="0"/>
              <a:t> formátumú fájlokkal vagy a parancs után írt paraméterekkel lehet</a:t>
            </a:r>
          </a:p>
          <a:p>
            <a:r>
              <a:rPr lang="hu-HU" smtClean="0"/>
              <a:t>egy </a:t>
            </a:r>
            <a:r>
              <a:rPr lang="hu-HU" i="1" smtClean="0"/>
              <a:t>username</a:t>
            </a:r>
            <a:r>
              <a:rPr lang="hu-HU" smtClean="0"/>
              <a:t> és </a:t>
            </a:r>
            <a:r>
              <a:rPr lang="hu-HU" i="1" smtClean="0"/>
              <a:t>password</a:t>
            </a:r>
            <a:r>
              <a:rPr lang="hu-HU" smtClean="0"/>
              <a:t> is megadható, amiket a robot </a:t>
            </a:r>
            <a:br>
              <a:rPr lang="hu-HU" smtClean="0"/>
            </a:br>
            <a:r>
              <a:rPr lang="hu-HU" smtClean="0"/>
              <a:t>beír, ha egy bejelentkező képernyőnek tűnő űrlapot talál </a:t>
            </a:r>
          </a:p>
          <a:p>
            <a:r>
              <a:rPr lang="hu-HU" smtClean="0"/>
              <a:t>képernyőfotókat is készít minden oldalról</a:t>
            </a:r>
          </a:p>
          <a:p>
            <a:r>
              <a:rPr lang="hu-HU" smtClean="0"/>
              <a:t>a </a:t>
            </a:r>
            <a:r>
              <a:rPr lang="hu-HU" i="1" smtClean="0"/>
              <a:t>deduplikáció</a:t>
            </a:r>
            <a:r>
              <a:rPr lang="hu-HU" smtClean="0"/>
              <a:t> bekapcsolható</a:t>
            </a:r>
          </a:p>
          <a:p>
            <a:r>
              <a:rPr lang="hu-HU" smtClean="0"/>
              <a:t>RethinkDB adatbáziskezelőre épül (2016 óta nem támogatott)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2230279-3AC2-48AF-AE41-1F17F90B5A01}" type="slidenum">
              <a:rPr lang="hu-HU" altLang="en-US"/>
              <a:pPr>
                <a:defRPr/>
              </a:pPr>
              <a:t>4</a:t>
            </a:fld>
            <a:endParaRPr lang="hu-HU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Brozzler képernyőfotók</a:t>
            </a:r>
            <a:endParaRPr lang="hu-HU" i="1" smtClean="0"/>
          </a:p>
        </p:txBody>
      </p:sp>
      <p:grpSp>
        <p:nvGrpSpPr>
          <p:cNvPr id="28740" name="Group 68"/>
          <p:cNvGrpSpPr>
            <a:grpSpLocks/>
          </p:cNvGrpSpPr>
          <p:nvPr/>
        </p:nvGrpSpPr>
        <p:grpSpPr bwMode="auto">
          <a:xfrm>
            <a:off x="3952875" y="1087438"/>
            <a:ext cx="3235325" cy="2252662"/>
            <a:chOff x="252" y="685"/>
            <a:chExt cx="2038" cy="1419"/>
          </a:xfrm>
        </p:grpSpPr>
        <p:pic>
          <p:nvPicPr>
            <p:cNvPr id="28679" name="Picture 7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" y="685"/>
              <a:ext cx="2038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33" name="Text Box 61"/>
            <p:cNvSpPr txBox="1">
              <a:spLocks noChangeArrowheads="1"/>
            </p:cNvSpPr>
            <p:nvPr/>
          </p:nvSpPr>
          <p:spPr bwMode="auto">
            <a:xfrm>
              <a:off x="379" y="1912"/>
              <a:ext cx="18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rendszer felépítése</a:t>
              </a:r>
            </a:p>
          </p:txBody>
        </p:sp>
      </p:grpSp>
      <p:grpSp>
        <p:nvGrpSpPr>
          <p:cNvPr id="28741" name="Group 69"/>
          <p:cNvGrpSpPr>
            <a:grpSpLocks/>
          </p:cNvGrpSpPr>
          <p:nvPr/>
        </p:nvGrpSpPr>
        <p:grpSpPr bwMode="auto">
          <a:xfrm>
            <a:off x="415925" y="1089025"/>
            <a:ext cx="3324225" cy="2252663"/>
            <a:chOff x="2524" y="686"/>
            <a:chExt cx="2094" cy="1419"/>
          </a:xfrm>
        </p:grpSpPr>
        <p:pic>
          <p:nvPicPr>
            <p:cNvPr id="28684" name="Picture 1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32" y="686"/>
              <a:ext cx="1791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34" name="Text Box 62"/>
            <p:cNvSpPr txBox="1">
              <a:spLocks noChangeArrowheads="1"/>
            </p:cNvSpPr>
            <p:nvPr/>
          </p:nvSpPr>
          <p:spPr bwMode="auto">
            <a:xfrm>
              <a:off x="2524" y="1913"/>
              <a:ext cx="20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Brozzler az Archive-It szolgáltatásban</a:t>
              </a:r>
            </a:p>
          </p:txBody>
        </p:sp>
      </p:grpSp>
      <p:grpSp>
        <p:nvGrpSpPr>
          <p:cNvPr id="28742" name="Group 70"/>
          <p:cNvGrpSpPr>
            <a:grpSpLocks/>
          </p:cNvGrpSpPr>
          <p:nvPr/>
        </p:nvGrpSpPr>
        <p:grpSpPr bwMode="auto">
          <a:xfrm>
            <a:off x="7564438" y="1087438"/>
            <a:ext cx="3865562" cy="2254250"/>
            <a:chOff x="4765" y="685"/>
            <a:chExt cx="2435" cy="1420"/>
          </a:xfrm>
        </p:grpSpPr>
        <p:pic>
          <p:nvPicPr>
            <p:cNvPr id="28678" name="Picture 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65" y="685"/>
              <a:ext cx="2435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35" name="Text Box 63"/>
            <p:cNvSpPr txBox="1">
              <a:spLocks noChangeArrowheads="1"/>
            </p:cNvSpPr>
            <p:nvPr/>
          </p:nvSpPr>
          <p:spPr bwMode="auto">
            <a:xfrm>
              <a:off x="4922" y="1913"/>
              <a:ext cx="20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Egy konfigurációs fájl</a:t>
              </a:r>
            </a:p>
          </p:txBody>
        </p:sp>
      </p:grpSp>
      <p:grpSp>
        <p:nvGrpSpPr>
          <p:cNvPr id="28743" name="Group 71"/>
          <p:cNvGrpSpPr>
            <a:grpSpLocks/>
          </p:cNvGrpSpPr>
          <p:nvPr/>
        </p:nvGrpSpPr>
        <p:grpSpPr bwMode="auto">
          <a:xfrm>
            <a:off x="330200" y="3697288"/>
            <a:ext cx="3044825" cy="2211387"/>
            <a:chOff x="208" y="2329"/>
            <a:chExt cx="1918" cy="1393"/>
          </a:xfrm>
        </p:grpSpPr>
        <p:pic>
          <p:nvPicPr>
            <p:cNvPr id="28681" name="Picture 9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3" y="2329"/>
              <a:ext cx="1512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36" name="Text Box 64"/>
            <p:cNvSpPr txBox="1">
              <a:spLocks noChangeArrowheads="1"/>
            </p:cNvSpPr>
            <p:nvPr/>
          </p:nvSpPr>
          <p:spPr bwMode="auto">
            <a:xfrm>
              <a:off x="208" y="3530"/>
              <a:ext cx="19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Brozzler parancsmódú indítása</a:t>
              </a:r>
            </a:p>
          </p:txBody>
        </p:sp>
      </p:grpSp>
      <p:grpSp>
        <p:nvGrpSpPr>
          <p:cNvPr id="28744" name="Group 72"/>
          <p:cNvGrpSpPr>
            <a:grpSpLocks/>
          </p:cNvGrpSpPr>
          <p:nvPr/>
        </p:nvGrpSpPr>
        <p:grpSpPr bwMode="auto">
          <a:xfrm>
            <a:off x="3265488" y="3698875"/>
            <a:ext cx="3035300" cy="2208213"/>
            <a:chOff x="2057" y="2330"/>
            <a:chExt cx="1912" cy="1391"/>
          </a:xfrm>
        </p:grpSpPr>
        <p:pic>
          <p:nvPicPr>
            <p:cNvPr id="28680" name="Picture 8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33" y="2330"/>
              <a:ext cx="1530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37" name="Text Box 65"/>
            <p:cNvSpPr txBox="1">
              <a:spLocks noChangeArrowheads="1"/>
            </p:cNvSpPr>
            <p:nvPr/>
          </p:nvSpPr>
          <p:spPr bwMode="auto">
            <a:xfrm>
              <a:off x="2057" y="3529"/>
              <a:ext cx="19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Műszerfal a lefutott job-ok listájával</a:t>
              </a:r>
            </a:p>
          </p:txBody>
        </p:sp>
      </p:grpSp>
      <p:grpSp>
        <p:nvGrpSpPr>
          <p:cNvPr id="28745" name="Group 73"/>
          <p:cNvGrpSpPr>
            <a:grpSpLocks/>
          </p:cNvGrpSpPr>
          <p:nvPr/>
        </p:nvGrpSpPr>
        <p:grpSpPr bwMode="auto">
          <a:xfrm>
            <a:off x="6232525" y="3698875"/>
            <a:ext cx="3189288" cy="2209800"/>
            <a:chOff x="3926" y="2330"/>
            <a:chExt cx="2009" cy="1392"/>
          </a:xfrm>
        </p:grpSpPr>
        <p:pic>
          <p:nvPicPr>
            <p:cNvPr id="28682" name="Picture 10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167" y="2330"/>
              <a:ext cx="1512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38" name="Text Box 66"/>
            <p:cNvSpPr txBox="1">
              <a:spLocks noChangeArrowheads="1"/>
            </p:cNvSpPr>
            <p:nvPr/>
          </p:nvSpPr>
          <p:spPr bwMode="auto">
            <a:xfrm>
              <a:off x="3926" y="3530"/>
              <a:ext cx="20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Egy webhely mentései a műszerfalon</a:t>
              </a:r>
            </a:p>
          </p:txBody>
        </p:sp>
      </p:grpSp>
      <p:grpSp>
        <p:nvGrpSpPr>
          <p:cNvPr id="28746" name="Group 74"/>
          <p:cNvGrpSpPr>
            <a:grpSpLocks/>
          </p:cNvGrpSpPr>
          <p:nvPr/>
        </p:nvGrpSpPr>
        <p:grpSpPr bwMode="auto">
          <a:xfrm>
            <a:off x="9478963" y="3697288"/>
            <a:ext cx="1985962" cy="2211387"/>
            <a:chOff x="5971" y="2329"/>
            <a:chExt cx="1251" cy="1393"/>
          </a:xfrm>
        </p:grpSpPr>
        <p:pic>
          <p:nvPicPr>
            <p:cNvPr id="28683" name="Picture 11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971" y="2329"/>
              <a:ext cx="1251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28739" name="Text Box 67"/>
            <p:cNvSpPr txBox="1">
              <a:spLocks noChangeArrowheads="1"/>
            </p:cNvSpPr>
            <p:nvPr/>
          </p:nvSpPr>
          <p:spPr bwMode="auto">
            <a:xfrm>
              <a:off x="6020" y="3530"/>
              <a:ext cx="11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Egy job naplója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921E9B7-CD4B-4569-8D61-343918F58D61}" type="slidenum">
              <a:rPr lang="hu-HU" altLang="en-US"/>
              <a:pPr>
                <a:defRPr/>
              </a:pPr>
              <a:t>5</a:t>
            </a:fld>
            <a:endParaRPr lang="hu-HU" alt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6325" y="3762375"/>
            <a:ext cx="291306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000625"/>
          </a:xfrm>
        </p:spPr>
        <p:txBody>
          <a:bodyPr/>
          <a:lstStyle/>
          <a:p>
            <a:r>
              <a:rPr lang="hu-HU" smtClean="0"/>
              <a:t>2015 óta háromszor áttervezték, az IIPC által támogatott Webrecorder projekt része</a:t>
            </a:r>
          </a:p>
          <a:p>
            <a:r>
              <a:rPr lang="hu-HU" smtClean="0"/>
              <a:t>a Brozzlerhez hasonló, de annál fejlettebb és felhasználóbarát</a:t>
            </a:r>
          </a:p>
          <a:p>
            <a:r>
              <a:rPr lang="hu-HU" smtClean="0"/>
              <a:t>két modul készült el eddig: </a:t>
            </a:r>
            <a:r>
              <a:rPr lang="hu-HU" i="1" smtClean="0"/>
              <a:t>Crawler</a:t>
            </a:r>
            <a:r>
              <a:rPr lang="hu-HU" smtClean="0"/>
              <a:t> (Docker konténerben) és </a:t>
            </a:r>
            <a:r>
              <a:rPr lang="hu-HU" i="1" smtClean="0"/>
              <a:t>Cloud</a:t>
            </a:r>
            <a:r>
              <a:rPr lang="hu-HU" smtClean="0"/>
              <a:t> (Kubernetes alatt)</a:t>
            </a:r>
          </a:p>
          <a:p>
            <a:r>
              <a:rPr lang="hu-HU" smtClean="0"/>
              <a:t>egy vagy több </a:t>
            </a:r>
            <a:r>
              <a:rPr lang="en-US" smtClean="0"/>
              <a:t>Brave</a:t>
            </a:r>
            <a:r>
              <a:rPr lang="hu-HU" smtClean="0"/>
              <a:t>/</a:t>
            </a:r>
            <a:r>
              <a:rPr lang="en-US" smtClean="0"/>
              <a:t>Chrome/Chromium </a:t>
            </a:r>
            <a:r>
              <a:rPr lang="hu-HU" smtClean="0"/>
              <a:t>böngészőt vezérel a </a:t>
            </a:r>
            <a:r>
              <a:rPr lang="hu-HU" i="1" smtClean="0"/>
              <a:t>Puppeteer </a:t>
            </a:r>
            <a:r>
              <a:rPr lang="hu-HU" smtClean="0"/>
              <a:t>segítségével</a:t>
            </a:r>
          </a:p>
          <a:p>
            <a:r>
              <a:rPr lang="hu-HU" i="1" smtClean="0"/>
              <a:t>behavior-</a:t>
            </a:r>
            <a:r>
              <a:rPr lang="hu-HU" smtClean="0"/>
              <a:t>ok</a:t>
            </a:r>
            <a:r>
              <a:rPr lang="hu-HU" i="1" smtClean="0"/>
              <a:t> </a:t>
            </a:r>
            <a:r>
              <a:rPr lang="hu-HU" smtClean="0"/>
              <a:t>(pl. automatikus görgetés) és </a:t>
            </a:r>
            <a:r>
              <a:rPr lang="hu-HU" i="1" smtClean="0"/>
              <a:t>profile</a:t>
            </a:r>
            <a:r>
              <a:rPr lang="hu-HU" smtClean="0"/>
              <a:t>-ok (pl. bejelentkezés)</a:t>
            </a:r>
          </a:p>
          <a:p>
            <a:r>
              <a:rPr lang="hu-HU" smtClean="0"/>
              <a:t>reklámblokkoló, videóletöltő és oldalképkészítő funkciók, teljes szövegű keresés (</a:t>
            </a:r>
            <a:r>
              <a:rPr lang="hu-HU" i="1" smtClean="0"/>
              <a:t>Solr</a:t>
            </a:r>
            <a:r>
              <a:rPr lang="hu-HU" smtClean="0"/>
              <a:t>)</a:t>
            </a:r>
          </a:p>
          <a:p>
            <a:r>
              <a:rPr lang="hu-HU" smtClean="0"/>
              <a:t>a </a:t>
            </a:r>
            <a:r>
              <a:rPr lang="hu-HU" i="1" smtClean="0"/>
              <a:t>deduplikáció</a:t>
            </a:r>
            <a:r>
              <a:rPr lang="hu-HU" smtClean="0"/>
              <a:t> még csak terv (a BnL-ben helyileg megoldották)</a:t>
            </a:r>
          </a:p>
          <a:p>
            <a:r>
              <a:rPr lang="hu-HU" smtClean="0"/>
              <a:t>fejlett paraméterezési lehetőségek (</a:t>
            </a:r>
            <a:r>
              <a:rPr lang="hu-HU" i="1" smtClean="0"/>
              <a:t>seed</a:t>
            </a:r>
            <a:r>
              <a:rPr lang="hu-HU" smtClean="0"/>
              <a:t> szinten is)</a:t>
            </a:r>
          </a:p>
          <a:p>
            <a:r>
              <a:rPr lang="hu-HU" smtClean="0"/>
              <a:t>parancsmód (</a:t>
            </a:r>
            <a:r>
              <a:rPr lang="hu-HU" i="1" smtClean="0"/>
              <a:t>yaml</a:t>
            </a:r>
            <a:r>
              <a:rPr lang="hu-HU" smtClean="0"/>
              <a:t> fájl) és grafikus felület (</a:t>
            </a:r>
            <a:r>
              <a:rPr lang="hu-HU" i="1" smtClean="0"/>
              <a:t>cloud</a:t>
            </a:r>
            <a:r>
              <a:rPr lang="hu-HU" smtClean="0"/>
              <a:t>)</a:t>
            </a:r>
          </a:p>
          <a:p>
            <a:r>
              <a:rPr lang="hu-HU" smtClean="0"/>
              <a:t>WACZ vagy WARC kimenet</a:t>
            </a:r>
          </a:p>
          <a:p>
            <a:r>
              <a:rPr lang="hu-HU" smtClean="0"/>
              <a:t>saját szerverre telepíthető (</a:t>
            </a:r>
            <a:r>
              <a:rPr lang="hu-HU" i="1" smtClean="0"/>
              <a:t>open source</a:t>
            </a:r>
            <a:r>
              <a:rPr lang="hu-HU" smtClean="0"/>
              <a:t>), de 2024 </a:t>
            </a:r>
            <a:br>
              <a:rPr lang="hu-HU" smtClean="0"/>
            </a:br>
            <a:r>
              <a:rPr lang="hu-HU" smtClean="0"/>
              <a:t>júniusa óta felhőszolgáltatásként is előfizethető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Browsertrix </a:t>
            </a:r>
            <a:r>
              <a:rPr lang="hu-HU" i="1" smtClean="0"/>
              <a:t>(browser + Heritrix)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B74D94E-21E1-4A6F-9851-4B397D282302}" type="slidenum">
              <a:rPr lang="hu-HU" altLang="en-US"/>
              <a:pPr>
                <a:defRPr/>
              </a:pPr>
              <a:t>6</a:t>
            </a:fld>
            <a:endParaRPr lang="hu-HU" altLang="en-US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388" y="3859213"/>
            <a:ext cx="36385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000625"/>
          </a:xfrm>
        </p:spPr>
        <p:txBody>
          <a:bodyPr/>
          <a:lstStyle/>
          <a:p>
            <a:r>
              <a:rPr lang="hu-HU" smtClean="0"/>
              <a:t>grafikus felület a </a:t>
            </a:r>
            <a:r>
              <a:rPr lang="hu-HU" i="1" smtClean="0"/>
              <a:t>crawler</a:t>
            </a:r>
            <a:r>
              <a:rPr lang="hu-HU" smtClean="0"/>
              <a:t> vezérlésére, gyűjtemények kialakítására, minőségbiztosításra</a:t>
            </a:r>
          </a:p>
          <a:p>
            <a:r>
              <a:rPr lang="hu-HU" smtClean="0"/>
              <a:t>két üzemmód: </a:t>
            </a:r>
            <a:r>
              <a:rPr lang="hu-HU" i="1" smtClean="0"/>
              <a:t>URL list</a:t>
            </a:r>
            <a:r>
              <a:rPr lang="hu-HU" smtClean="0"/>
              <a:t> (több seed, egy ugrás) és S</a:t>
            </a:r>
            <a:r>
              <a:rPr lang="hu-HU" i="1" smtClean="0"/>
              <a:t>eeded crawl </a:t>
            </a:r>
            <a:r>
              <a:rPr lang="hu-HU" smtClean="0"/>
              <a:t>(egy seed, több ugrás)</a:t>
            </a:r>
          </a:p>
          <a:p>
            <a:r>
              <a:rPr lang="hu-HU" smtClean="0"/>
              <a:t>a paraméterezés és ütemezés űrlapok segítségével történik</a:t>
            </a:r>
          </a:p>
          <a:p>
            <a:r>
              <a:rPr lang="hu-HU" smtClean="0"/>
              <a:t>egyedi profilok állíthatók és taníthatók be az egyes webhelyekhez</a:t>
            </a:r>
          </a:p>
          <a:p>
            <a:r>
              <a:rPr lang="hu-HU" smtClean="0"/>
              <a:t>több egyidejű böngészőpéldány (</a:t>
            </a:r>
            <a:r>
              <a:rPr lang="hu-HU" i="1" smtClean="0"/>
              <a:t>instance</a:t>
            </a:r>
            <a:r>
              <a:rPr lang="hu-HU" smtClean="0"/>
              <a:t>), példányonként 4 fül</a:t>
            </a:r>
          </a:p>
          <a:p>
            <a:r>
              <a:rPr lang="hu-HU" smtClean="0"/>
              <a:t>a </a:t>
            </a:r>
            <a:r>
              <a:rPr lang="hu-HU" i="1" smtClean="0"/>
              <a:t>screencast </a:t>
            </a:r>
            <a:r>
              <a:rPr lang="hu-HU" smtClean="0"/>
              <a:t>funkcióval figyelhetők az aratások és közbe is lehet avatkozni</a:t>
            </a:r>
          </a:p>
          <a:p>
            <a:r>
              <a:rPr lang="hu-HU" smtClean="0"/>
              <a:t>a </a:t>
            </a:r>
            <a:r>
              <a:rPr lang="hu-HU" i="1" smtClean="0"/>
              <a:t>crawl</a:t>
            </a:r>
            <a:r>
              <a:rPr lang="hu-HU" smtClean="0"/>
              <a:t>-ok gyűjteménybe szervezhetők és metaadatolhatók</a:t>
            </a:r>
          </a:p>
          <a:p>
            <a:r>
              <a:rPr lang="hu-HU" smtClean="0"/>
              <a:t>minőségbiztosítás (összehasonlítás oldalkép és szöveg alapján,</a:t>
            </a:r>
            <a:br>
              <a:rPr lang="hu-HU" smtClean="0"/>
            </a:br>
            <a:r>
              <a:rPr lang="hu-HU" smtClean="0"/>
              <a:t>továbbá az oldalt alkotó elemek megléte ellenőrizhető)</a:t>
            </a:r>
          </a:p>
          <a:p>
            <a:r>
              <a:rPr lang="hu-HU" smtClean="0"/>
              <a:t>beépített megjelenítő (</a:t>
            </a:r>
            <a:r>
              <a:rPr lang="hu-HU" i="1" smtClean="0"/>
              <a:t>ReplayWeb.page</a:t>
            </a:r>
            <a:r>
              <a:rPr lang="hu-HU" smtClean="0"/>
              <a:t>)</a:t>
            </a:r>
          </a:p>
          <a:p>
            <a:r>
              <a:rPr lang="hu-HU" smtClean="0"/>
              <a:t>az aratások ütemezhetők</a:t>
            </a:r>
          </a:p>
          <a:p>
            <a:r>
              <a:rPr lang="hu-HU" smtClean="0"/>
              <a:t>az aratások/gyűjtemények </a:t>
            </a:r>
            <a:r>
              <a:rPr lang="hu-HU" i="1" smtClean="0"/>
              <a:t>WACZ</a:t>
            </a:r>
            <a:r>
              <a:rPr lang="hu-HU" smtClean="0"/>
              <a:t> csomagban letölthetők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Browsertrix Cloud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683F01E-DA9B-47CF-A6C8-21740034F63E}" type="slidenum">
              <a:rPr lang="hu-HU" altLang="en-US"/>
              <a:pPr>
                <a:defRPr/>
              </a:pPr>
              <a:t>7</a:t>
            </a:fld>
            <a:endParaRPr lang="hu-HU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Browsertrix képernyőfotók</a:t>
            </a:r>
          </a:p>
        </p:txBody>
      </p:sp>
      <p:grpSp>
        <p:nvGrpSpPr>
          <p:cNvPr id="33832" name="Group 40"/>
          <p:cNvGrpSpPr>
            <a:grpSpLocks/>
          </p:cNvGrpSpPr>
          <p:nvPr/>
        </p:nvGrpSpPr>
        <p:grpSpPr bwMode="auto">
          <a:xfrm>
            <a:off x="523875" y="1230313"/>
            <a:ext cx="3198813" cy="2295525"/>
            <a:chOff x="330" y="775"/>
            <a:chExt cx="2015" cy="1446"/>
          </a:xfrm>
        </p:grpSpPr>
        <p:pic>
          <p:nvPicPr>
            <p:cNvPr id="33816" name="Picture 24" descr="browsertrix_commandlin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" y="775"/>
              <a:ext cx="2015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3824" name="Text Box 32"/>
            <p:cNvSpPr txBox="1">
              <a:spLocks noChangeArrowheads="1"/>
            </p:cNvSpPr>
            <p:nvPr/>
          </p:nvSpPr>
          <p:spPr bwMode="auto">
            <a:xfrm>
              <a:off x="389" y="2029"/>
              <a:ext cx="19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crawler futtatása parancsmódban</a:t>
              </a:r>
            </a:p>
          </p:txBody>
        </p:sp>
      </p:grpSp>
      <p:grpSp>
        <p:nvGrpSpPr>
          <p:cNvPr id="33833" name="Group 41"/>
          <p:cNvGrpSpPr>
            <a:grpSpLocks/>
          </p:cNvGrpSpPr>
          <p:nvPr/>
        </p:nvGrpSpPr>
        <p:grpSpPr bwMode="auto">
          <a:xfrm>
            <a:off x="3808413" y="1230313"/>
            <a:ext cx="3063875" cy="2295525"/>
            <a:chOff x="2399" y="775"/>
            <a:chExt cx="1930" cy="1446"/>
          </a:xfrm>
        </p:grpSpPr>
        <p:pic>
          <p:nvPicPr>
            <p:cNvPr id="33817" name="Picture 25" descr="browsertrix_cloud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69" y="775"/>
              <a:ext cx="1805" cy="11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3825" name="Text Box 33"/>
            <p:cNvSpPr txBox="1">
              <a:spLocks noChangeArrowheads="1"/>
            </p:cNvSpPr>
            <p:nvPr/>
          </p:nvSpPr>
          <p:spPr bwMode="auto">
            <a:xfrm>
              <a:off x="2399" y="2029"/>
              <a:ext cx="19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Browsertrix Cloud felülete</a:t>
              </a:r>
            </a:p>
          </p:txBody>
        </p:sp>
      </p:grpSp>
      <p:grpSp>
        <p:nvGrpSpPr>
          <p:cNvPr id="33834" name="Group 42"/>
          <p:cNvGrpSpPr>
            <a:grpSpLocks/>
          </p:cNvGrpSpPr>
          <p:nvPr/>
        </p:nvGrpSpPr>
        <p:grpSpPr bwMode="auto">
          <a:xfrm>
            <a:off x="6981825" y="1230313"/>
            <a:ext cx="2395538" cy="2295525"/>
            <a:chOff x="4398" y="775"/>
            <a:chExt cx="1509" cy="1446"/>
          </a:xfrm>
        </p:grpSpPr>
        <p:pic>
          <p:nvPicPr>
            <p:cNvPr id="33818" name="Picture 2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98" y="775"/>
              <a:ext cx="1417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3826" name="Text Box 34"/>
            <p:cNvSpPr txBox="1">
              <a:spLocks noChangeArrowheads="1"/>
            </p:cNvSpPr>
            <p:nvPr/>
          </p:nvSpPr>
          <p:spPr bwMode="auto">
            <a:xfrm>
              <a:off x="4398" y="2029"/>
              <a:ext cx="15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Az aratás paraméterezése</a:t>
              </a:r>
            </a:p>
          </p:txBody>
        </p:sp>
      </p:grpSp>
      <p:grpSp>
        <p:nvGrpSpPr>
          <p:cNvPr id="33835" name="Group 43"/>
          <p:cNvGrpSpPr>
            <a:grpSpLocks/>
          </p:cNvGrpSpPr>
          <p:nvPr/>
        </p:nvGrpSpPr>
        <p:grpSpPr bwMode="auto">
          <a:xfrm>
            <a:off x="9417050" y="1230313"/>
            <a:ext cx="2368550" cy="2295525"/>
            <a:chOff x="5939" y="775"/>
            <a:chExt cx="1492" cy="1446"/>
          </a:xfrm>
        </p:grpSpPr>
        <p:pic>
          <p:nvPicPr>
            <p:cNvPr id="33819" name="Picture 27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939" y="775"/>
              <a:ext cx="1417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3827" name="Text Box 35"/>
            <p:cNvSpPr txBox="1">
              <a:spLocks noChangeArrowheads="1"/>
            </p:cNvSpPr>
            <p:nvPr/>
          </p:nvSpPr>
          <p:spPr bwMode="auto">
            <a:xfrm>
              <a:off x="5987" y="2029"/>
              <a:ext cx="14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Egy aratás futás közben</a:t>
              </a:r>
            </a:p>
          </p:txBody>
        </p:sp>
      </p:grpSp>
      <p:grpSp>
        <p:nvGrpSpPr>
          <p:cNvPr id="33836" name="Group 44"/>
          <p:cNvGrpSpPr>
            <a:grpSpLocks/>
          </p:cNvGrpSpPr>
          <p:nvPr/>
        </p:nvGrpSpPr>
        <p:grpSpPr bwMode="auto">
          <a:xfrm>
            <a:off x="541338" y="3776663"/>
            <a:ext cx="3025775" cy="2289175"/>
            <a:chOff x="341" y="2379"/>
            <a:chExt cx="1906" cy="1442"/>
          </a:xfrm>
        </p:grpSpPr>
        <p:pic>
          <p:nvPicPr>
            <p:cNvPr id="33820" name="Picture 28" descr="browsertrix_qa1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0" y="2379"/>
              <a:ext cx="1576" cy="1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3828" name="Text Box 36"/>
            <p:cNvSpPr txBox="1">
              <a:spLocks noChangeArrowheads="1"/>
            </p:cNvSpPr>
            <p:nvPr/>
          </p:nvSpPr>
          <p:spPr bwMode="auto">
            <a:xfrm>
              <a:off x="341" y="3629"/>
              <a:ext cx="19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A minőségellenőrzés eredménye</a:t>
              </a:r>
            </a:p>
          </p:txBody>
        </p:sp>
      </p:grpSp>
      <p:grpSp>
        <p:nvGrpSpPr>
          <p:cNvPr id="33837" name="Group 45"/>
          <p:cNvGrpSpPr>
            <a:grpSpLocks/>
          </p:cNvGrpSpPr>
          <p:nvPr/>
        </p:nvGrpSpPr>
        <p:grpSpPr bwMode="auto">
          <a:xfrm>
            <a:off x="3395663" y="3778250"/>
            <a:ext cx="3025775" cy="2287588"/>
            <a:chOff x="2139" y="2380"/>
            <a:chExt cx="1906" cy="1441"/>
          </a:xfrm>
        </p:grpSpPr>
        <p:pic>
          <p:nvPicPr>
            <p:cNvPr id="33821" name="Picture 29" descr="browsertrix_qa2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314" y="2380"/>
              <a:ext cx="1551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3829" name="Text Box 37"/>
            <p:cNvSpPr txBox="1">
              <a:spLocks noChangeArrowheads="1"/>
            </p:cNvSpPr>
            <p:nvPr/>
          </p:nvSpPr>
          <p:spPr bwMode="auto">
            <a:xfrm>
              <a:off x="2139" y="3629"/>
              <a:ext cx="19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Képernyőfotók összehasonlítása</a:t>
              </a:r>
            </a:p>
          </p:txBody>
        </p:sp>
      </p:grpSp>
      <p:grpSp>
        <p:nvGrpSpPr>
          <p:cNvPr id="33838" name="Group 46"/>
          <p:cNvGrpSpPr>
            <a:grpSpLocks/>
          </p:cNvGrpSpPr>
          <p:nvPr/>
        </p:nvGrpSpPr>
        <p:grpSpPr bwMode="auto">
          <a:xfrm>
            <a:off x="6235700" y="3763963"/>
            <a:ext cx="3206750" cy="2289175"/>
            <a:chOff x="3928" y="2371"/>
            <a:chExt cx="2020" cy="1442"/>
          </a:xfrm>
        </p:grpSpPr>
        <p:pic>
          <p:nvPicPr>
            <p:cNvPr id="33822" name="Picture 30" descr="browsertrix_qa3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245" y="2371"/>
              <a:ext cx="1553" cy="1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3830" name="Text Box 38"/>
            <p:cNvSpPr txBox="1">
              <a:spLocks noChangeArrowheads="1"/>
            </p:cNvSpPr>
            <p:nvPr/>
          </p:nvSpPr>
          <p:spPr bwMode="auto">
            <a:xfrm>
              <a:off x="3928" y="3621"/>
              <a:ext cx="20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  Oldalelemek meglétének ellenőrzése</a:t>
              </a:r>
            </a:p>
          </p:txBody>
        </p:sp>
      </p:grpSp>
      <p:grpSp>
        <p:nvGrpSpPr>
          <p:cNvPr id="33839" name="Group 47"/>
          <p:cNvGrpSpPr>
            <a:grpSpLocks/>
          </p:cNvGrpSpPr>
          <p:nvPr/>
        </p:nvGrpSpPr>
        <p:grpSpPr bwMode="auto">
          <a:xfrm>
            <a:off x="9515475" y="3778250"/>
            <a:ext cx="2473325" cy="2289175"/>
            <a:chOff x="5994" y="2380"/>
            <a:chExt cx="1558" cy="1442"/>
          </a:xfrm>
        </p:grpSpPr>
        <p:pic>
          <p:nvPicPr>
            <p:cNvPr id="33823" name="Picture 31" descr="browsertrix_replay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034" y="2380"/>
              <a:ext cx="1306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3831" name="Text Box 39"/>
            <p:cNvSpPr txBox="1">
              <a:spLocks noChangeArrowheads="1"/>
            </p:cNvSpPr>
            <p:nvPr/>
          </p:nvSpPr>
          <p:spPr bwMode="auto">
            <a:xfrm>
              <a:off x="5994" y="3630"/>
              <a:ext cx="15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>
                  <a:latin typeface="Arial" charset="0"/>
                </a:rPr>
                <a:t>Mentett oldal visszanézése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2043469-0E13-4FD2-8904-AFE318F08029}" type="slidenum">
              <a:rPr lang="hu-HU" altLang="en-US"/>
              <a:pPr>
                <a:defRPr/>
              </a:pPr>
              <a:t>8</a:t>
            </a:fld>
            <a:endParaRPr lang="hu-HU" altLang="en-US"/>
          </a:p>
        </p:txBody>
      </p:sp>
      <p:sp>
        <p:nvSpPr>
          <p:cNvPr id="20481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20482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9D895B-0017-4AC3-8D61-78183D994B97}" type="slidenum">
              <a:rPr lang="hu-HU" altLang="en-US" sz="1200">
                <a:latin typeface="Garamond" pitchFamily="18" charset="0"/>
              </a:rPr>
              <a:pPr algn="r"/>
              <a:t>8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Wikiszótár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070475"/>
          </a:xfrm>
        </p:spPr>
        <p:txBody>
          <a:bodyPr/>
          <a:lstStyle/>
          <a:p>
            <a:pPr eaLnBrk="1" hangingPunct="1"/>
            <a:r>
              <a:rPr lang="hu-HU" smtClean="0">
                <a:hlinkClick r:id="rId2"/>
              </a:rPr>
              <a:t>Brozzler</a:t>
            </a:r>
            <a:endParaRPr lang="hu-HU" smtClean="0"/>
          </a:p>
          <a:p>
            <a:pPr eaLnBrk="1" hangingPunct="1"/>
            <a:r>
              <a:rPr lang="hu-HU" smtClean="0">
                <a:hlinkClick r:id="rId3"/>
              </a:rPr>
              <a:t>Browsertrix</a:t>
            </a:r>
            <a:endParaRPr lang="hu-HU" smtClean="0"/>
          </a:p>
          <a:p>
            <a:pPr eaLnBrk="1" hangingPunct="1"/>
            <a:r>
              <a:rPr lang="hu-HU" smtClean="0">
                <a:hlinkClick r:id="rId4"/>
              </a:rPr>
              <a:t>de-duplication</a:t>
            </a:r>
            <a:endParaRPr lang="hu-HU" smtClean="0"/>
          </a:p>
          <a:p>
            <a:pPr eaLnBrk="1" hangingPunct="1"/>
            <a:r>
              <a:rPr lang="hu-HU" smtClean="0">
                <a:hlinkClick r:id="rId5"/>
              </a:rPr>
              <a:t>headless browser</a:t>
            </a:r>
            <a:endParaRPr lang="hu-HU" smtClean="0"/>
          </a:p>
          <a:p>
            <a:pPr eaLnBrk="1" hangingPunct="1"/>
            <a:r>
              <a:rPr lang="hu-HU" smtClean="0">
                <a:hlinkClick r:id="rId6"/>
              </a:rPr>
              <a:t>Kubernetes</a:t>
            </a:r>
            <a:endParaRPr lang="hu-HU" smtClean="0"/>
          </a:p>
          <a:p>
            <a:pPr eaLnBrk="1" hangingPunct="1"/>
            <a:r>
              <a:rPr lang="hu-HU" smtClean="0">
                <a:hlinkClick r:id="rId7"/>
              </a:rPr>
              <a:t>ReplayWeb.page</a:t>
            </a:r>
            <a:endParaRPr lang="hu-HU" smtClean="0"/>
          </a:p>
          <a:p>
            <a:pPr eaLnBrk="1" hangingPunct="1"/>
            <a:r>
              <a:rPr lang="hu-HU" smtClean="0">
                <a:hlinkClick r:id="rId8"/>
              </a:rPr>
              <a:t>RethinkDB</a:t>
            </a:r>
            <a:endParaRPr lang="hu-HU" smtClean="0"/>
          </a:p>
          <a:p>
            <a:pPr eaLnBrk="1" hangingPunct="1"/>
            <a:r>
              <a:rPr lang="hu-HU" smtClean="0">
                <a:hlinkClick r:id="rId9"/>
              </a:rPr>
              <a:t>RIA</a:t>
            </a:r>
            <a:endParaRPr lang="hu-HU" smtClean="0"/>
          </a:p>
          <a:p>
            <a:pPr eaLnBrk="1" hangingPunct="1"/>
            <a:r>
              <a:rPr lang="hu-HU" smtClean="0">
                <a:hlinkClick r:id="rId10"/>
              </a:rPr>
              <a:t>yaml</a:t>
            </a:r>
            <a:endParaRPr lang="hu-HU" smtClean="0"/>
          </a:p>
          <a:p>
            <a:pPr eaLnBrk="1" hangingPunct="1"/>
            <a:r>
              <a:rPr lang="hu-HU" smtClean="0">
                <a:hlinkClick r:id="rId11"/>
              </a:rPr>
              <a:t>WACZ</a:t>
            </a:r>
            <a:endParaRPr lang="hu-HU" smtClean="0"/>
          </a:p>
          <a:p>
            <a:pPr eaLnBrk="1" hangingPunct="1"/>
            <a:r>
              <a:rPr lang="hu-HU" smtClean="0">
                <a:hlinkClick r:id="rId12"/>
              </a:rPr>
              <a:t>Warcprox</a:t>
            </a:r>
            <a:endParaRPr lang="hu-HU" smtClean="0"/>
          </a:p>
          <a:p>
            <a:pPr eaLnBrk="1" hangingPunct="1"/>
            <a:r>
              <a:rPr lang="hu-HU" smtClean="0">
                <a:hlinkClick r:id="rId13"/>
              </a:rPr>
              <a:t>Webrecorder</a:t>
            </a:r>
            <a:endParaRPr lang="hu-HU" smtClean="0"/>
          </a:p>
        </p:txBody>
      </p:sp>
      <p:pic>
        <p:nvPicPr>
          <p:cNvPr id="20488" name="Picture 8" descr="AboutTheSite_DigitalPreservatio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56275" y="1250950"/>
            <a:ext cx="5776913" cy="4714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72837AB-75C4-49EF-B8D6-1BE17F7D6F0C}" type="slidenum">
              <a:rPr lang="hu-HU" altLang="en-US"/>
              <a:pPr>
                <a:defRPr/>
              </a:pPr>
              <a:t>9</a:t>
            </a:fld>
            <a:endParaRPr lang="hu-HU" altLang="en-US"/>
          </a:p>
        </p:txBody>
      </p:sp>
      <p:pic>
        <p:nvPicPr>
          <p:cNvPr id="21512" name="Picture 8" descr="Ordbog_DigitalBeva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7163" y="1362075"/>
            <a:ext cx="4162425" cy="4162425"/>
          </a:xfrm>
          <a:prstGeom prst="rect">
            <a:avLst/>
          </a:prstGeom>
          <a:noFill/>
        </p:spPr>
      </p:pic>
      <p:sp>
        <p:nvSpPr>
          <p:cNvPr id="21505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21506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C8E904-1414-49C3-8419-E921B756E4E0}" type="slidenum">
              <a:rPr lang="hu-HU" altLang="en-US" sz="1200">
                <a:latin typeface="Garamond" pitchFamily="18" charset="0"/>
              </a:rPr>
              <a:pPr algn="r"/>
              <a:t>9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Ajánlott források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5137150"/>
          </a:xfrm>
        </p:spPr>
        <p:txBody>
          <a:bodyPr/>
          <a:lstStyle/>
          <a:p>
            <a:pPr eaLnBrk="1" hangingPunct="1"/>
            <a:r>
              <a:rPr lang="hu-HU" sz="2200" smtClean="0">
                <a:hlinkClick r:id="rId3"/>
              </a:rPr>
              <a:t>A Brozzler a GitHub-on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4"/>
              </a:rPr>
              <a:t>Sylvie Rollason-Cass: What is Brozzler?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5"/>
              </a:rPr>
              <a:t>Jefferson Bailey – Noah Levitt: BROZZLER!</a:t>
            </a:r>
            <a:endParaRPr lang="hu-HU" sz="2200" smtClean="0"/>
          </a:p>
          <a:p>
            <a:pPr eaLnBrk="1" hangingPunct="1"/>
            <a:endParaRPr lang="hu-HU" sz="800" smtClean="0"/>
          </a:p>
          <a:p>
            <a:pPr eaLnBrk="1" hangingPunct="1"/>
            <a:r>
              <a:rPr lang="hu-HU" sz="2200" smtClean="0">
                <a:hlinkClick r:id="rId6"/>
              </a:rPr>
              <a:t>A Browsertrix honlapja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7"/>
              </a:rPr>
              <a:t>A Browsertrix Cloud szolgáltatás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8"/>
              </a:rPr>
              <a:t>A Browsertrix Cloud a Github-on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9"/>
              </a:rPr>
              <a:t>A Browsertrix Crawler a Github-on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10"/>
              </a:rPr>
              <a:t>A Browsertrix angol nyelvű dokumentációja</a:t>
            </a:r>
            <a:endParaRPr lang="hu-HU" sz="2200" smtClean="0"/>
          </a:p>
          <a:p>
            <a:pPr eaLnBrk="1" hangingPunct="1"/>
            <a:endParaRPr lang="hu-HU" sz="800" smtClean="0"/>
          </a:p>
          <a:p>
            <a:pPr eaLnBrk="1" hangingPunct="1"/>
            <a:r>
              <a:rPr lang="en-US" sz="2200" smtClean="0">
                <a:hlinkClick r:id="rId11"/>
              </a:rPr>
              <a:t>Browser-based crawling user experience #1</a:t>
            </a:r>
            <a:r>
              <a:rPr lang="hu-HU" sz="2200" smtClean="0"/>
              <a:t> – </a:t>
            </a:r>
            <a:r>
              <a:rPr lang="en-US" sz="2200" smtClean="0">
                <a:hlinkClick r:id="rId12"/>
              </a:rPr>
              <a:t>#2</a:t>
            </a:r>
            <a:r>
              <a:rPr lang="hu-HU" sz="2200" smtClean="0"/>
              <a:t> – </a:t>
            </a:r>
            <a:r>
              <a:rPr lang="en-US" sz="2200" smtClean="0">
                <a:hlinkClick r:id="rId13"/>
              </a:rPr>
              <a:t>#3</a:t>
            </a:r>
            <a:r>
              <a:rPr lang="hu-HU" sz="2200" smtClean="0"/>
              <a:t> – </a:t>
            </a:r>
            <a:r>
              <a:rPr lang="en-US" sz="2200" smtClean="0">
                <a:hlinkClick r:id="rId14"/>
              </a:rPr>
              <a:t>#4</a:t>
            </a:r>
            <a:endParaRPr lang="hu-HU" sz="2200" smtClean="0"/>
          </a:p>
          <a:p>
            <a:pPr eaLnBrk="1" hangingPunct="1"/>
            <a:r>
              <a:rPr lang="hu-HU" sz="2200" smtClean="0">
                <a:hlinkClick r:id="rId15"/>
              </a:rPr>
              <a:t>Machine-Assisted Quality Assurance (QA) in Browsertrix Cloud</a:t>
            </a:r>
            <a:endParaRPr lang="hu-HU" sz="2200" smtClean="0"/>
          </a:p>
          <a:p>
            <a:pPr eaLnBrk="1" hangingPunct="1"/>
            <a:r>
              <a:rPr lang="en-US" sz="2200" smtClean="0">
                <a:hlinkClick r:id="rId16"/>
              </a:rPr>
              <a:t>Browser-Based Crawling For All: Introduction to QA with Browsertrix Cloud</a:t>
            </a:r>
            <a:endParaRPr lang="hu-HU" sz="2200" smtClean="0"/>
          </a:p>
          <a:p>
            <a:pPr eaLnBrk="1" hangingPunct="1"/>
            <a:r>
              <a:rPr lang="en-US" sz="2200" smtClean="0">
                <a:hlinkClick r:id="rId17"/>
              </a:rPr>
              <a:t>Using Brozzler </a:t>
            </a:r>
            <a:r>
              <a:rPr lang="hu-HU" sz="2200" smtClean="0">
                <a:hlinkClick r:id="rId17"/>
              </a:rPr>
              <a:t>a</a:t>
            </a:r>
            <a:r>
              <a:rPr lang="en-US" sz="2200" smtClean="0">
                <a:hlinkClick r:id="rId17"/>
              </a:rPr>
              <a:t>nd Browsertrix </a:t>
            </a:r>
            <a:r>
              <a:rPr lang="hu-HU" sz="2200" smtClean="0">
                <a:hlinkClick r:id="rId17"/>
              </a:rPr>
              <a:t>t</a:t>
            </a:r>
            <a:r>
              <a:rPr lang="en-US" sz="2200" smtClean="0">
                <a:hlinkClick r:id="rId17"/>
              </a:rPr>
              <a:t>o Archive ODU’s CS Department Website</a:t>
            </a:r>
            <a:endParaRPr lang="hu-HU" sz="220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rkos">
  <a:themeElements>
    <a:clrScheme name="Sarkos 16">
      <a:dk1>
        <a:srgbClr val="000000"/>
      </a:dk1>
      <a:lt1>
        <a:srgbClr val="FFFFFF"/>
      </a:lt1>
      <a:dk2>
        <a:srgbClr val="006633"/>
      </a:dk2>
      <a:lt2>
        <a:srgbClr val="3333CC"/>
      </a:lt2>
      <a:accent1>
        <a:srgbClr val="9999FF"/>
      </a:accent1>
      <a:accent2>
        <a:srgbClr val="3B812F"/>
      </a:accent2>
      <a:accent3>
        <a:srgbClr val="FFFFFF"/>
      </a:accent3>
      <a:accent4>
        <a:srgbClr val="000000"/>
      </a:accent4>
      <a:accent5>
        <a:srgbClr val="CACAFF"/>
      </a:accent5>
      <a:accent6>
        <a:srgbClr val="35742A"/>
      </a:accent6>
      <a:hlink>
        <a:srgbClr val="996600"/>
      </a:hlink>
      <a:folHlink>
        <a:srgbClr val="AFBF39"/>
      </a:folHlink>
    </a:clrScheme>
    <a:fontScheme name="Sark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3">
        <a:dk1>
          <a:srgbClr val="000000"/>
        </a:dk1>
        <a:lt1>
          <a:srgbClr val="FFFFFF"/>
        </a:lt1>
        <a:dk2>
          <a:srgbClr val="006633"/>
        </a:dk2>
        <a:lt2>
          <a:srgbClr val="FFFFCC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4">
        <a:dk1>
          <a:srgbClr val="000000"/>
        </a:dk1>
        <a:lt1>
          <a:srgbClr val="FFFFFF"/>
        </a:lt1>
        <a:dk2>
          <a:srgbClr val="006633"/>
        </a:dk2>
        <a:lt2>
          <a:srgbClr val="9900F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5">
        <a:dk1>
          <a:srgbClr val="000000"/>
        </a:dk1>
        <a:lt1>
          <a:srgbClr val="FFFFFF"/>
        </a:lt1>
        <a:dk2>
          <a:srgbClr val="006633"/>
        </a:dk2>
        <a:lt2>
          <a:srgbClr val="990099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6">
        <a:dk1>
          <a:srgbClr val="000000"/>
        </a:dk1>
        <a:lt1>
          <a:srgbClr val="FFFFFF"/>
        </a:lt1>
        <a:dk2>
          <a:srgbClr val="006633"/>
        </a:dk2>
        <a:lt2>
          <a:srgbClr val="3333CC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zikra">
  <a:themeElements>
    <a:clrScheme name="Szikra 10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CC66"/>
      </a:hlink>
      <a:folHlink>
        <a:srgbClr val="FFCC66"/>
      </a:folHlink>
    </a:clrScheme>
    <a:fontScheme name="Szikr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ikra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0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CC66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0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CC66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3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rkos 12">
    <a:dk1>
      <a:srgbClr val="000000"/>
    </a:dk1>
    <a:lt1>
      <a:srgbClr val="FFFFFF"/>
    </a:lt1>
    <a:dk2>
      <a:srgbClr val="006633"/>
    </a:dk2>
    <a:lt2>
      <a:srgbClr val="5F5F5F"/>
    </a:lt2>
    <a:accent1>
      <a:srgbClr val="9999FF"/>
    </a:accent1>
    <a:accent2>
      <a:srgbClr val="3B812F"/>
    </a:accent2>
    <a:accent3>
      <a:srgbClr val="FFFFFF"/>
    </a:accent3>
    <a:accent4>
      <a:srgbClr val="000000"/>
    </a:accent4>
    <a:accent5>
      <a:srgbClr val="CACAFF"/>
    </a:accent5>
    <a:accent6>
      <a:srgbClr val="35742A"/>
    </a:accent6>
    <a:hlink>
      <a:srgbClr val="996600"/>
    </a:hlink>
    <a:folHlink>
      <a:srgbClr val="AFBF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3654</TotalTime>
  <Words>603</Words>
  <Application>Microsoft Office PowerPoint</Application>
  <PresentationFormat>Custom</PresentationFormat>
  <Paragraphs>118</Paragraphs>
  <Slides>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4</vt:i4>
      </vt:variant>
      <vt:variant>
        <vt:lpstr>Diacímek</vt:lpstr>
      </vt:variant>
      <vt:variant>
        <vt:i4>9</vt:i4>
      </vt:variant>
    </vt:vector>
  </HeadingPairs>
  <TitlesOfParts>
    <vt:vector size="18" baseType="lpstr">
      <vt:lpstr>Tahoma</vt:lpstr>
      <vt:lpstr>Arial</vt:lpstr>
      <vt:lpstr>Wingdings</vt:lpstr>
      <vt:lpstr>Calibri</vt:lpstr>
      <vt:lpstr>Garamond</vt:lpstr>
      <vt:lpstr>Sarkos</vt:lpstr>
      <vt:lpstr>Szikra</vt:lpstr>
      <vt:lpstr>Sarkos</vt:lpstr>
      <vt:lpstr>Szikra</vt:lpstr>
      <vt:lpstr>1. dia</vt:lpstr>
      <vt:lpstr>Böngészőn keresztül való archiválás</vt:lpstr>
      <vt:lpstr>Brozzler (browser + crawler)</vt:lpstr>
      <vt:lpstr>Brozzler képernyőfotók</vt:lpstr>
      <vt:lpstr>Browsertrix (browser + Heritrix)</vt:lpstr>
      <vt:lpstr>Browsertrix Cloud</vt:lpstr>
      <vt:lpstr>Browsertrix képernyőfotók</vt:lpstr>
      <vt:lpstr>Wikiszótár</vt:lpstr>
      <vt:lpstr>Ajánlott források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A Browsertrix bemutatása</dc:title>
  <dc:creator>Drótos László</dc:creator>
  <cp:lastModifiedBy>DL</cp:lastModifiedBy>
  <cp:revision>337</cp:revision>
  <dcterms:created xsi:type="dcterms:W3CDTF">2021-04-22T08:34:32Z</dcterms:created>
  <dcterms:modified xsi:type="dcterms:W3CDTF">2024-08-24T11:00:44Z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  <property fmtid="{D5CDD505-2E9C-101B-9397-08002B2CF9AE}" pid="5" name="MediaServiceImageTags">
    <vt:lpwstr/>
  </property>
</Properties>
</file>