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notesMasterIdLst>
    <p:notesMasterId r:id="rId18"/>
  </p:notesMasterIdLst>
  <p:sldIdLst>
    <p:sldId id="256" r:id="rId3"/>
    <p:sldId id="257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58" r:id="rId16"/>
    <p:sldId id="259" r:id="rId17"/>
  </p:sldIdLst>
  <p:sldSz cx="12192000" cy="6858000"/>
  <p:notesSz cx="6858000" cy="9144000"/>
  <p:defaultTextStyle>
    <a:defPPr>
      <a:defRPr lang="hu-H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4A88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0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32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183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9808BC-572B-495E-9685-C6980EA63B33}" type="datetimeFigureOut">
              <a:rPr lang="hu-HU"/>
              <a:pPr>
                <a:defRPr/>
              </a:pPr>
              <a:t>2024. 09. 20.</a:t>
            </a:fld>
            <a:endParaRPr lang="hu-H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00C242-BCD9-4825-B57B-AA5CCD5323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54513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hu-HU" sz="1000" smtClean="0">
                <a:latin typeface="Arial" charset="0"/>
              </a:rPr>
              <a:t>A clipart képek forrása: https://commons.wikimedia.org/wiki/Category:Illustrations_released_by_digitalbevaring.dk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https://commons.wikimedia.org/wiki/Category:Illustrations_released_by_digitalbevaring.dk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endParaRPr lang="hu-H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0" y="3962400"/>
            <a:ext cx="86820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hu-HU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524000"/>
            <a:ext cx="10164763" cy="1752600"/>
          </a:xfrm>
          <a:noFill/>
        </p:spPr>
        <p:txBody>
          <a:bodyPr/>
          <a:lstStyle>
            <a:lvl1pPr>
              <a:defRPr sz="4000"/>
            </a:lvl1pPr>
          </a:lstStyle>
          <a:p>
            <a:r>
              <a:rPr lang="hu-HU" altLang="en-US"/>
              <a:t>Mintacím szerkesztése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r>
              <a:rPr lang="hu-HU" altLang="en-US"/>
              <a:t>Alcím mintájának szerkesztése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81F9A-EB79-478B-96E8-F04257F4667F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3B660-BCD5-4746-A873-948AA53B6F2D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863" y="277813"/>
            <a:ext cx="2957512" cy="2528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150" y="277813"/>
            <a:ext cx="8723313" cy="2528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6D17E-786C-4D61-ADE9-3BA2A3DFC34D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12187238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u-H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u-H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u-H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u-H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u-H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u-H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u-H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u-H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u-H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u-H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u-HU"/>
              </a:p>
            </p:txBody>
          </p:sp>
        </p:grpSp>
      </p:grpSp>
      <p:sp>
        <p:nvSpPr>
          <p:cNvPr id="5019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5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019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832E1-CC50-4E9E-A7AE-2DB548E09DD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3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799FF-4B34-40B2-BD8C-B6D7F9E84224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22634-7C16-487C-9EC3-076AE3D57711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150" y="990600"/>
            <a:ext cx="5840413" cy="181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6963" y="990600"/>
            <a:ext cx="5840412" cy="181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D8AFE-E6C6-4664-B5CD-93FDE4FC9A3F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1E5E-A67F-4849-8C4D-B2C2C7910133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86CE5-D3BD-4F00-93F3-DE77754B1C02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6A7A8-0FF9-4E1E-9A21-DFCBBBD8B5D1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93F2E-813C-4129-8042-424334ABEFB9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6D46C-1BB9-40C2-9280-D1751E34F93C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20413" cy="579437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hu-HU" altLang="en-US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4150" y="990600"/>
            <a:ext cx="118332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hu-HU" altLang="en-US" smtClean="0"/>
              <a:t>Mintaszöveg szerkesztése</a:t>
            </a:r>
          </a:p>
          <a:p>
            <a:pPr lvl="1"/>
            <a:r>
              <a:rPr lang="hu-HU" altLang="en-US" smtClean="0"/>
              <a:t>Második szint</a:t>
            </a:r>
          </a:p>
          <a:p>
            <a:pPr lvl="2"/>
            <a:r>
              <a:rPr lang="hu-HU" altLang="en-US" smtClean="0"/>
              <a:t>Harmadik szint</a:t>
            </a:r>
          </a:p>
          <a:p>
            <a:pPr lvl="3"/>
            <a:r>
              <a:rPr lang="hu-HU" altLang="en-US" smtClean="0"/>
              <a:t>Negyedik szint</a:t>
            </a:r>
          </a:p>
          <a:p>
            <a:pPr lvl="4"/>
            <a:r>
              <a:rPr lang="hu-HU" altLang="en-US" smtClean="0"/>
              <a:t>Ötödik szint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aramond" pitchFamily="18" charset="0"/>
              </a:defRPr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BB10635C-CA83-49F5-BD63-B9965AC86530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  <p:sp>
        <p:nvSpPr>
          <p:cNvPr id="67591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endParaRPr lang="hu-HU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3" r:id="rId3"/>
    <p:sldLayoutId id="2147483712" r:id="rId4"/>
    <p:sldLayoutId id="2147483711" r:id="rId5"/>
    <p:sldLayoutId id="2147483710" r:id="rId6"/>
    <p:sldLayoutId id="2147483709" r:id="rId7"/>
    <p:sldLayoutId id="2147483708" r:id="rId8"/>
    <p:sldLayoutId id="2147483707" r:id="rId9"/>
    <p:sldLayoutId id="2147483706" r:id="rId10"/>
    <p:sldLayoutId id="2147483705" r:id="rId11"/>
  </p:sldLayoutIdLst>
  <p:transition spd="slow">
    <p:fade thruBlk="1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1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0"/>
            <a:ext cx="10058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4916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4" name="Rectangle 1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35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3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E007AC9-00E2-42E4-93FC-33C31FD512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</p:sldLayoutIdLst>
  <p:transition spd="slow"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mailto:drotos.laszlo@oszk.hu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rchivum.oszk.hu/honlap/tanfolyam/rwp_browsing.png" TargetMode="External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hyperlink" Target="https://webarchivum.oszk.hu/honlap/tanfolyam/rwp_online.png" TargetMode="External"/><Relationship Id="rId17" Type="http://schemas.openxmlformats.org/officeDocument/2006/relationships/image" Target="../media/image40.png"/><Relationship Id="rId2" Type="http://schemas.openxmlformats.org/officeDocument/2006/relationships/hyperlink" Target="https://webarchivum.oszk.hu/honlap/tanfolyam/rwp_load.png" TargetMode="External"/><Relationship Id="rId16" Type="http://schemas.openxmlformats.org/officeDocument/2006/relationships/hyperlink" Target="https://webarchivum.oszk.hu/honlap/tanfolyam/rwp_desktop_devtools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rchivum.oszk.hu/honlap/tanfolyam/rwp_resources.png" TargetMode="Externa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10" Type="http://schemas.openxmlformats.org/officeDocument/2006/relationships/hyperlink" Target="https://webarchivum.oszk.hu/honlap/tanfolyam/rwp_info.png" TargetMode="External"/><Relationship Id="rId4" Type="http://schemas.openxmlformats.org/officeDocument/2006/relationships/hyperlink" Target="https://webarchivum.oszk.hu/honlap/tanfolyam/rwp_pages.png" TargetMode="External"/><Relationship Id="rId9" Type="http://schemas.openxmlformats.org/officeDocument/2006/relationships/image" Target="../media/image36.png"/><Relationship Id="rId14" Type="http://schemas.openxmlformats.org/officeDocument/2006/relationships/hyperlink" Target="https://webarchivum.oszk.hu/honlap/tanfolyam/rwp_search.pn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rchivum.oszk.hu/honlap/tanfolyam/httrack_project.png" TargetMode="External"/><Relationship Id="rId13" Type="http://schemas.openxmlformats.org/officeDocument/2006/relationships/image" Target="../media/image47.png"/><Relationship Id="rId18" Type="http://schemas.openxmlformats.org/officeDocument/2006/relationships/hyperlink" Target="https://webarchivum.oszk.hu/honlap/tanfolyam/httrack_browsing.png" TargetMode="External"/><Relationship Id="rId3" Type="http://schemas.openxmlformats.org/officeDocument/2006/relationships/image" Target="../media/image42.png"/><Relationship Id="rId21" Type="http://schemas.openxmlformats.org/officeDocument/2006/relationships/image" Target="../media/image51.png"/><Relationship Id="rId7" Type="http://schemas.openxmlformats.org/officeDocument/2006/relationships/image" Target="../media/image44.png"/><Relationship Id="rId12" Type="http://schemas.openxmlformats.org/officeDocument/2006/relationships/hyperlink" Target="https://webarchivum.oszk.hu/honlap/tanfolyam/httrack_robots.png" TargetMode="External"/><Relationship Id="rId17" Type="http://schemas.openxmlformats.org/officeDocument/2006/relationships/image" Target="../media/image49.png"/><Relationship Id="rId2" Type="http://schemas.openxmlformats.org/officeDocument/2006/relationships/hyperlink" Target="https://webarchivum.oszk.hu/honlap/tanfolyam/httrack_spiderzilla.png" TargetMode="External"/><Relationship Id="rId16" Type="http://schemas.openxmlformats.org/officeDocument/2006/relationships/hyperlink" Target="https://webarchivum.oszk.hu/honlap/tanfolyam/httrack_folders.png" TargetMode="External"/><Relationship Id="rId20" Type="http://schemas.openxmlformats.org/officeDocument/2006/relationships/hyperlink" Target="https://webarchivum.oszk.hu/honlap/tanfolyam/httrack_index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rchivum.oszk.hu/honlap/tanfolyam/httrack_url.png" TargetMode="External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5" Type="http://schemas.openxmlformats.org/officeDocument/2006/relationships/image" Target="../media/image48.png"/><Relationship Id="rId10" Type="http://schemas.openxmlformats.org/officeDocument/2006/relationships/hyperlink" Target="https://webarchivum.oszk.hu/honlap/tanfolyam/httrack_rules.png" TargetMode="External"/><Relationship Id="rId19" Type="http://schemas.openxmlformats.org/officeDocument/2006/relationships/image" Target="../media/image50.png"/><Relationship Id="rId4" Type="http://schemas.openxmlformats.org/officeDocument/2006/relationships/hyperlink" Target="https://webarchivum.oszk.hu/honlap/tanfolyam/httrack_language.png" TargetMode="External"/><Relationship Id="rId9" Type="http://schemas.openxmlformats.org/officeDocument/2006/relationships/image" Target="../media/image45.png"/><Relationship Id="rId14" Type="http://schemas.openxmlformats.org/officeDocument/2006/relationships/hyperlink" Target="https://webarchivum.oszk.hu/honlap/tanfolyam/httrack_downloading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ebarchivum.oszk.hu/honlap/tanfolyam/warcit.p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Ruffle_(software)" TargetMode="External"/><Relationship Id="rId13" Type="http://schemas.openxmlformats.org/officeDocument/2006/relationships/hyperlink" Target="https://webarchivum.oszk.hu/mediawiki/index.php?title=Webrecorder_Player" TargetMode="External"/><Relationship Id="rId3" Type="http://schemas.openxmlformats.org/officeDocument/2006/relationships/hyperlink" Target="https://webarchivum.oszk.hu/mediawiki/index.php?title=ArchiveWeb.page_Express" TargetMode="External"/><Relationship Id="rId7" Type="http://schemas.openxmlformats.org/officeDocument/2006/relationships/hyperlink" Target="https://webarchivum.oszk.hu/mediawiki/index.php?title=ReplayWeb.page" TargetMode="External"/><Relationship Id="rId12" Type="http://schemas.openxmlformats.org/officeDocument/2006/relationships/hyperlink" Target="https://webarchivum.oszk.hu/mediawiki/index.php?title=Webrecorder" TargetMode="External"/><Relationship Id="rId2" Type="http://schemas.openxmlformats.org/officeDocument/2006/relationships/hyperlink" Target="https://webarchivum.oszk.hu/mediawiki/index.php?title=ArchiveWeb.p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nterPlanetary_File_System" TargetMode="External"/><Relationship Id="rId11" Type="http://schemas.openxmlformats.org/officeDocument/2006/relationships/hyperlink" Target="https://webarchivum.oszk.hu/mediawiki/index.php?title=WARC" TargetMode="External"/><Relationship Id="rId5" Type="http://schemas.openxmlformats.org/officeDocument/2006/relationships/hyperlink" Target="https://webarchivum.oszk.hu/mediawiki/index.php?title=HTTrack" TargetMode="External"/><Relationship Id="rId10" Type="http://schemas.openxmlformats.org/officeDocument/2006/relationships/hyperlink" Target="https://webarchivum.oszk.hu/mediawiki/index.php?title=WACZ" TargetMode="External"/><Relationship Id="rId4" Type="http://schemas.openxmlformats.org/officeDocument/2006/relationships/hyperlink" Target="https://webarchivum.oszk.hu/mediawiki/index.php?title=HAR" TargetMode="External"/><Relationship Id="rId9" Type="http://schemas.openxmlformats.org/officeDocument/2006/relationships/hyperlink" Target="https://webarchivum.oszk.hu/mediawiki/index.php?title=Warcit" TargetMode="External"/><Relationship Id="rId1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xpress.archiveweb.page/" TargetMode="External"/><Relationship Id="rId13" Type="http://schemas.openxmlformats.org/officeDocument/2006/relationships/hyperlink" Target="https://github.com/webrecorder/warcit" TargetMode="External"/><Relationship Id="rId3" Type="http://schemas.openxmlformats.org/officeDocument/2006/relationships/hyperlink" Target="https://forum.webrecorder.net/" TargetMode="External"/><Relationship Id="rId7" Type="http://schemas.openxmlformats.org/officeDocument/2006/relationships/hyperlink" Target="https://archiveweb.page/" TargetMode="External"/><Relationship Id="rId12" Type="http://schemas.openxmlformats.org/officeDocument/2006/relationships/hyperlink" Target="https://www.httrack.com/" TargetMode="External"/><Relationship Id="rId2" Type="http://schemas.openxmlformats.org/officeDocument/2006/relationships/hyperlink" Target="https://github.com/webrecord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ifer.rhizome.org/" TargetMode="External"/><Relationship Id="rId11" Type="http://schemas.openxmlformats.org/officeDocument/2006/relationships/hyperlink" Target="https://replayweb.page/docs/embedding/" TargetMode="External"/><Relationship Id="rId5" Type="http://schemas.openxmlformats.org/officeDocument/2006/relationships/hyperlink" Target="https://github.com/webrecorder/webrecorder-player/releases" TargetMode="External"/><Relationship Id="rId10" Type="http://schemas.openxmlformats.org/officeDocument/2006/relationships/hyperlink" Target="https://github.com/webrecorder/replayweb.page" TargetMode="External"/><Relationship Id="rId4" Type="http://schemas.openxmlformats.org/officeDocument/2006/relationships/hyperlink" Target="https://github.com/webrecorder/webrecorder-desktop/releases" TargetMode="External"/><Relationship Id="rId9" Type="http://schemas.openxmlformats.org/officeDocument/2006/relationships/hyperlink" Target="https://replayweb.page/" TargetMode="External"/><Relationship Id="rId1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rchivum.oszk.hu/honlap/tanfolyam/webrecorder_capture.png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hyperlink" Target="https://webarchivum.oszk.hu/honlap/tanfolyam/webrecorder_browsing.png" TargetMode="External"/><Relationship Id="rId17" Type="http://schemas.openxmlformats.org/officeDocument/2006/relationships/image" Target="../media/image13.png"/><Relationship Id="rId2" Type="http://schemas.openxmlformats.org/officeDocument/2006/relationships/hyperlink" Target="https://webarchivum.oszk.hu/honlap/tanfolyam/webrecorder_io.jpg" TargetMode="External"/><Relationship Id="rId16" Type="http://schemas.openxmlformats.org/officeDocument/2006/relationships/hyperlink" Target="https://webarchivum.oszk.hu/honlap/tanfolyam/webrecorder_export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rchivum.oszk.hu/honlap/tanfolyam/webrecorder_collection.png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hyperlink" Target="https://webarchivum.oszk.hu/honlap/tanfolyam/webrecorder_autopilot.png" TargetMode="External"/><Relationship Id="rId4" Type="http://schemas.openxmlformats.org/officeDocument/2006/relationships/hyperlink" Target="https://webarchivum.oszk.hu/honlap/tanfolyam/webrecorder_player.png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s://webarchivum.oszk.hu/honlap/tanfolyam/webrecorder_sessions_list.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rchivum.oszk.hu/honlap/tanfolyam/conifer_list.png" TargetMode="External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hyperlink" Target="https://webarchivum.oszk.hu/honlap/tanfolyam/conifer_cover.png" TargetMode="External"/><Relationship Id="rId17" Type="http://schemas.openxmlformats.org/officeDocument/2006/relationships/image" Target="../media/image22.png"/><Relationship Id="rId2" Type="http://schemas.openxmlformats.org/officeDocument/2006/relationships/hyperlink" Target="https://webarchivum.oszk.hu/honlap/tanfolyam/conifer_homepage.png" TargetMode="External"/><Relationship Id="rId16" Type="http://schemas.openxmlformats.org/officeDocument/2006/relationships/hyperlink" Target="https://webarchivum.oszk.hu/honlap/tanfolyam/conifer_collection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rchivum.oszk.hu/honlap/tanfolyam/conifer_capture.png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hyperlink" Target="https://webarchivum.oszk.hu/honlap/tanfolyam/conifer_sessions.png" TargetMode="External"/><Relationship Id="rId4" Type="http://schemas.openxmlformats.org/officeDocument/2006/relationships/hyperlink" Target="https://webarchivum.oszk.hu/honlap/tanfolyam/conifer_browser.png" TargetMode="External"/><Relationship Id="rId9" Type="http://schemas.openxmlformats.org/officeDocument/2006/relationships/image" Target="../media/image18.png"/><Relationship Id="rId14" Type="http://schemas.openxmlformats.org/officeDocument/2006/relationships/hyperlink" Target="https://webarchivum.oszk.hu/honlap/tanfolyam/conifer_browsing.p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rchivum.oszk.hu/honlap/tanfolyam/awp_capture.png" TargetMode="External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hyperlink" Target="https://webarchivum.oszk.hu/honlap/tanfolyam/awp_download.png" TargetMode="External"/><Relationship Id="rId17" Type="http://schemas.openxmlformats.org/officeDocument/2006/relationships/image" Target="../media/image31.png"/><Relationship Id="rId2" Type="http://schemas.openxmlformats.org/officeDocument/2006/relationships/hyperlink" Target="https://webarchivum.oszk.hu/honlap/tanfolyam/awp_sessions.png" TargetMode="External"/><Relationship Id="rId16" Type="http://schemas.openxmlformats.org/officeDocument/2006/relationships/hyperlink" Target="https://webarchivum.oszk.hu/honlap/tanfolyam/awp_express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rchivum.oszk.hu/honlap/tanfolyam/awp_start.png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10" Type="http://schemas.openxmlformats.org/officeDocument/2006/relationships/hyperlink" Target="https://webarchivum.oszk.hu/honlap/tanfolyam/awp_search.png" TargetMode="External"/><Relationship Id="rId4" Type="http://schemas.openxmlformats.org/officeDocument/2006/relationships/hyperlink" Target="https://webarchivum.oszk.hu/honlap/tanfolyam/awp_import.png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s://webarchivum.oszk.hu/honlap/tanfolyam/awp_settings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rchivum.oszk.hu/replayweb-page-teszt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6297E2C-A2CF-4AFA-91D5-C0D3FC991B9B}" type="slidenum">
              <a:rPr lang="hu-HU" altLang="en-US"/>
              <a:pPr>
                <a:defRPr/>
              </a:pPr>
              <a:t>1</a:t>
            </a:fld>
            <a:endParaRPr lang="hu-HU" altLang="en-US"/>
          </a:p>
        </p:txBody>
      </p:sp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3850" y="3540125"/>
            <a:ext cx="2386013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988" y="2808288"/>
            <a:ext cx="23860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5" name="Date Placeholder 1"/>
          <p:cNvSpPr txBox="1">
            <a:spLocks noGrp="1"/>
          </p:cNvSpPr>
          <p:nvPr/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lang="hu-HU" altLang="en-US" sz="1200">
                <a:latin typeface="Garamond" pitchFamily="18" charset="0"/>
              </a:rPr>
              <a:t>https://webarchivum.oszk.hu</a:t>
            </a:r>
          </a:p>
        </p:txBody>
      </p:sp>
      <p:sp>
        <p:nvSpPr>
          <p:cNvPr id="16386" name="Footer Placeholder 2"/>
          <p:cNvSpPr txBox="1">
            <a:spLocks noGrp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hu-HU" altLang="en-US" sz="1200">
                <a:latin typeface="Garamond" pitchFamily="18" charset="0"/>
              </a:rPr>
              <a:t>webarchivum@oszk.hu</a:t>
            </a:r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BE1F79-AD0A-47EE-BB16-9394262E1739}" type="slidenum">
              <a:rPr lang="hu-HU" altLang="en-US" sz="1200">
                <a:latin typeface="Garamond" pitchFamily="18" charset="0"/>
              </a:rPr>
              <a:pPr algn="r"/>
              <a:t>1</a:t>
            </a:fld>
            <a:endParaRPr lang="hu-HU" altLang="en-US" sz="1200">
              <a:latin typeface="Garamond" pitchFamily="18" charset="0"/>
            </a:endParaRPr>
          </a:p>
        </p:txBody>
      </p:sp>
      <p:sp>
        <p:nvSpPr>
          <p:cNvPr id="13313" name="Text Box 6"/>
          <p:cNvSpPr txBox="1">
            <a:spLocks noChangeArrowheads="1"/>
          </p:cNvSpPr>
          <p:nvPr/>
        </p:nvSpPr>
        <p:spPr bwMode="auto">
          <a:xfrm>
            <a:off x="1816100" y="1531938"/>
            <a:ext cx="8561388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hu-HU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„Internetes tartalmak archiválása” tanfolyam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hu-HU" sz="2400">
                <a:latin typeface="Arial" charset="0"/>
              </a:rPr>
              <a:t>5. Az internetes tartalmak archiválásának egyéb módszerei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hu-HU" sz="2400" b="1">
                <a:latin typeface="Arial" charset="0"/>
              </a:rPr>
              <a:t>5.2 Az ArchiveWeb.page, </a:t>
            </a:r>
            <a:br>
              <a:rPr lang="hu-HU" sz="2400" b="1">
                <a:latin typeface="Arial" charset="0"/>
              </a:rPr>
            </a:br>
            <a:r>
              <a:rPr lang="hu-HU" sz="2400" b="1">
                <a:latin typeface="Arial" charset="0"/>
              </a:rPr>
              <a:t>a ReplayWeb.page és a HTTrack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hu-HU"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hu-HU" sz="2000">
                <a:latin typeface="Arial" charset="0"/>
              </a:rPr>
              <a:t>Készítette: </a:t>
            </a:r>
            <a:r>
              <a:rPr lang="hu-HU" sz="2000">
                <a:latin typeface="Arial" charset="0"/>
                <a:hlinkClick r:id="rId5"/>
              </a:rPr>
              <a:t>Drótos László</a:t>
            </a:r>
            <a:endParaRPr lang="hu-HU" sz="2000"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hu-HU" sz="2000"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hu-HU" sz="2000"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hu-HU" i="1">
                <a:latin typeface="Arial" charset="0"/>
              </a:rPr>
              <a:t>Utoljára frissítve: 2024. augusztus 18.</a:t>
            </a:r>
          </a:p>
        </p:txBody>
      </p:sp>
      <p:pic>
        <p:nvPicPr>
          <p:cNvPr id="16389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3263" y="306388"/>
            <a:ext cx="225742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43888" y="363538"/>
            <a:ext cx="32099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2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2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699D457-5547-40F7-83C5-22F2C85B46E4}" type="slidenum">
              <a:rPr lang="hu-HU" altLang="en-US"/>
              <a:pPr>
                <a:defRPr/>
              </a:pPr>
              <a:t>10</a:t>
            </a:fld>
            <a:endParaRPr lang="hu-HU" alt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ReplayWeb.page képernyőfotók</a:t>
            </a:r>
          </a:p>
        </p:txBody>
      </p:sp>
      <p:grpSp>
        <p:nvGrpSpPr>
          <p:cNvPr id="44063" name="Group 31"/>
          <p:cNvGrpSpPr>
            <a:grpSpLocks/>
          </p:cNvGrpSpPr>
          <p:nvPr/>
        </p:nvGrpSpPr>
        <p:grpSpPr bwMode="auto">
          <a:xfrm>
            <a:off x="541338" y="1041400"/>
            <a:ext cx="2689225" cy="2436813"/>
            <a:chOff x="341" y="600"/>
            <a:chExt cx="1694" cy="1535"/>
          </a:xfrm>
        </p:grpSpPr>
        <p:pic>
          <p:nvPicPr>
            <p:cNvPr id="44042" name="Picture 10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5" y="600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4043" name="Text Box 11"/>
            <p:cNvSpPr txBox="1">
              <a:spLocks noChangeArrowheads="1"/>
            </p:cNvSpPr>
            <p:nvPr/>
          </p:nvSpPr>
          <p:spPr bwMode="auto">
            <a:xfrm>
              <a:off x="341" y="1809"/>
              <a:ext cx="169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WARC/WACZ fájlok betöltése a ReplayWeb.page alkalmazásba</a:t>
              </a:r>
            </a:p>
          </p:txBody>
        </p:sp>
      </p:grpSp>
      <p:grpSp>
        <p:nvGrpSpPr>
          <p:cNvPr id="44064" name="Group 32"/>
          <p:cNvGrpSpPr>
            <a:grpSpLocks/>
          </p:cNvGrpSpPr>
          <p:nvPr/>
        </p:nvGrpSpPr>
        <p:grpSpPr bwMode="auto">
          <a:xfrm>
            <a:off x="3203575" y="1041400"/>
            <a:ext cx="2797175" cy="2436813"/>
            <a:chOff x="2018" y="600"/>
            <a:chExt cx="1762" cy="1535"/>
          </a:xfrm>
        </p:grpSpPr>
        <p:pic>
          <p:nvPicPr>
            <p:cNvPr id="44046" name="Picture 14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17" y="600"/>
              <a:ext cx="1510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4047" name="Text Box 15"/>
            <p:cNvSpPr txBox="1">
              <a:spLocks noChangeArrowheads="1"/>
            </p:cNvSpPr>
            <p:nvPr/>
          </p:nvSpPr>
          <p:spPr bwMode="auto">
            <a:xfrm>
              <a:off x="2018" y="1809"/>
              <a:ext cx="176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Archivált weboldalak egy </a:t>
              </a:r>
              <a:br>
                <a:rPr lang="hu-HU" sz="1400">
                  <a:latin typeface="Arial" charset="0"/>
                </a:rPr>
              </a:br>
              <a:r>
                <a:rPr lang="hu-HU" sz="1400">
                  <a:latin typeface="Arial" charset="0"/>
                </a:rPr>
                <a:t>megnyitott WACZ konténerben</a:t>
              </a:r>
            </a:p>
          </p:txBody>
        </p:sp>
      </p:grpSp>
      <p:grpSp>
        <p:nvGrpSpPr>
          <p:cNvPr id="44065" name="Group 33"/>
          <p:cNvGrpSpPr>
            <a:grpSpLocks/>
          </p:cNvGrpSpPr>
          <p:nvPr/>
        </p:nvGrpSpPr>
        <p:grpSpPr bwMode="auto">
          <a:xfrm>
            <a:off x="6094413" y="1041400"/>
            <a:ext cx="2886075" cy="2436813"/>
            <a:chOff x="3839" y="600"/>
            <a:chExt cx="1818" cy="1535"/>
          </a:xfrm>
        </p:grpSpPr>
        <p:pic>
          <p:nvPicPr>
            <p:cNvPr id="44048" name="Picture 16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52" y="600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4049" name="Text Box 17"/>
            <p:cNvSpPr txBox="1">
              <a:spLocks noChangeArrowheads="1"/>
            </p:cNvSpPr>
            <p:nvPr/>
          </p:nvSpPr>
          <p:spPr bwMode="auto">
            <a:xfrm>
              <a:off x="3839" y="1809"/>
              <a:ext cx="181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Az összes fájl listája a WACZ csomagban, szűrési lehetőséggel</a:t>
              </a:r>
            </a:p>
          </p:txBody>
        </p:sp>
      </p:grpSp>
      <p:grpSp>
        <p:nvGrpSpPr>
          <p:cNvPr id="44070" name="Group 38"/>
          <p:cNvGrpSpPr>
            <a:grpSpLocks/>
          </p:cNvGrpSpPr>
          <p:nvPr/>
        </p:nvGrpSpPr>
        <p:grpSpPr bwMode="auto">
          <a:xfrm>
            <a:off x="515938" y="3679825"/>
            <a:ext cx="2613025" cy="2222500"/>
            <a:chOff x="325" y="2262"/>
            <a:chExt cx="1646" cy="1400"/>
          </a:xfrm>
        </p:grpSpPr>
        <p:pic>
          <p:nvPicPr>
            <p:cNvPr id="44050" name="Picture 18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39" y="2262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4051" name="Text Box 19"/>
            <p:cNvSpPr txBox="1">
              <a:spLocks noChangeArrowheads="1"/>
            </p:cNvSpPr>
            <p:nvPr/>
          </p:nvSpPr>
          <p:spPr bwMode="auto">
            <a:xfrm>
              <a:off x="325" y="3470"/>
              <a:ext cx="16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Archivált oldalak visszanézése</a:t>
              </a:r>
            </a:p>
          </p:txBody>
        </p:sp>
      </p:grpSp>
      <p:grpSp>
        <p:nvGrpSpPr>
          <p:cNvPr id="44069" name="Group 37"/>
          <p:cNvGrpSpPr>
            <a:grpSpLocks/>
          </p:cNvGrpSpPr>
          <p:nvPr/>
        </p:nvGrpSpPr>
        <p:grpSpPr bwMode="auto">
          <a:xfrm>
            <a:off x="3475038" y="3679825"/>
            <a:ext cx="2249487" cy="2435225"/>
            <a:chOff x="2189" y="2262"/>
            <a:chExt cx="1417" cy="1534"/>
          </a:xfrm>
        </p:grpSpPr>
        <p:pic>
          <p:nvPicPr>
            <p:cNvPr id="44052" name="Picture 20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189" y="2262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4053" name="Text Box 21"/>
            <p:cNvSpPr txBox="1">
              <a:spLocks noChangeArrowheads="1"/>
            </p:cNvSpPr>
            <p:nvPr/>
          </p:nvSpPr>
          <p:spPr bwMode="auto">
            <a:xfrm>
              <a:off x="2240" y="3470"/>
              <a:ext cx="131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Információs panel</a:t>
              </a:r>
              <a:br>
                <a:rPr lang="hu-HU" sz="1400">
                  <a:latin typeface="Arial" charset="0"/>
                </a:rPr>
              </a:br>
              <a:r>
                <a:rPr lang="hu-HU" sz="1400">
                  <a:latin typeface="Arial" charset="0"/>
                </a:rPr>
                <a:t>hitelesítő adatokkal</a:t>
              </a:r>
            </a:p>
          </p:txBody>
        </p:sp>
      </p:grpSp>
      <p:grpSp>
        <p:nvGrpSpPr>
          <p:cNvPr id="44067" name="Group 35"/>
          <p:cNvGrpSpPr>
            <a:grpSpLocks/>
          </p:cNvGrpSpPr>
          <p:nvPr/>
        </p:nvGrpSpPr>
        <p:grpSpPr bwMode="auto">
          <a:xfrm>
            <a:off x="9067800" y="3679825"/>
            <a:ext cx="2657475" cy="2435225"/>
            <a:chOff x="5733" y="2262"/>
            <a:chExt cx="1674" cy="1534"/>
          </a:xfrm>
        </p:grpSpPr>
        <p:pic>
          <p:nvPicPr>
            <p:cNvPr id="44054" name="Picture 22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861" y="2262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4055" name="Text Box 23"/>
            <p:cNvSpPr txBox="1">
              <a:spLocks noChangeArrowheads="1"/>
            </p:cNvSpPr>
            <p:nvPr/>
          </p:nvSpPr>
          <p:spPr bwMode="auto">
            <a:xfrm>
              <a:off x="5733" y="3470"/>
              <a:ext cx="167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Az online ReplayWeb.page </a:t>
              </a:r>
              <a:br>
                <a:rPr lang="hu-HU" sz="1400">
                  <a:latin typeface="Arial" charset="0"/>
                </a:rPr>
              </a:br>
              <a:r>
                <a:rPr lang="hu-HU" sz="1400">
                  <a:latin typeface="Arial" charset="0"/>
                </a:rPr>
                <a:t>névjegye</a:t>
              </a:r>
            </a:p>
          </p:txBody>
        </p:sp>
      </p:grpSp>
      <p:grpSp>
        <p:nvGrpSpPr>
          <p:cNvPr id="44066" name="Group 34"/>
          <p:cNvGrpSpPr>
            <a:grpSpLocks/>
          </p:cNvGrpSpPr>
          <p:nvPr/>
        </p:nvGrpSpPr>
        <p:grpSpPr bwMode="auto">
          <a:xfrm>
            <a:off x="9199563" y="1041400"/>
            <a:ext cx="2249487" cy="2224088"/>
            <a:chOff x="5795" y="600"/>
            <a:chExt cx="1417" cy="1401"/>
          </a:xfrm>
        </p:grpSpPr>
        <p:pic>
          <p:nvPicPr>
            <p:cNvPr id="44056" name="Picture 24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795" y="600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4057" name="Text Box 25"/>
            <p:cNvSpPr txBox="1">
              <a:spLocks noChangeArrowheads="1"/>
            </p:cNvSpPr>
            <p:nvPr/>
          </p:nvSpPr>
          <p:spPr bwMode="auto">
            <a:xfrm>
              <a:off x="5889" y="1809"/>
              <a:ext cx="12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Teljes szövegű keresés</a:t>
              </a:r>
            </a:p>
          </p:txBody>
        </p:sp>
      </p:grpSp>
      <p:grpSp>
        <p:nvGrpSpPr>
          <p:cNvPr id="44072" name="Group 40"/>
          <p:cNvGrpSpPr>
            <a:grpSpLocks/>
          </p:cNvGrpSpPr>
          <p:nvPr/>
        </p:nvGrpSpPr>
        <p:grpSpPr bwMode="auto">
          <a:xfrm>
            <a:off x="5956300" y="3713163"/>
            <a:ext cx="3070225" cy="2401887"/>
            <a:chOff x="3752" y="2339"/>
            <a:chExt cx="1934" cy="1513"/>
          </a:xfrm>
        </p:grpSpPr>
        <p:sp>
          <p:nvSpPr>
            <p:cNvPr id="44040" name="Text Box 8"/>
            <p:cNvSpPr txBox="1">
              <a:spLocks noChangeArrowheads="1"/>
            </p:cNvSpPr>
            <p:nvPr/>
          </p:nvSpPr>
          <p:spPr bwMode="auto">
            <a:xfrm>
              <a:off x="3752" y="3526"/>
              <a:ext cx="193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Hiányzó fájlok detektálása az asztali verzió fejlesztői eszköztárával</a:t>
              </a:r>
            </a:p>
          </p:txBody>
        </p:sp>
        <p:pic>
          <p:nvPicPr>
            <p:cNvPr id="44071" name="Picture 39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010" y="2339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1E227FA-4F03-4916-8FCC-8BB02CB3FC33}" type="slidenum">
              <a:rPr lang="hu-HU" altLang="en-US"/>
              <a:pPr>
                <a:defRPr/>
              </a:pPr>
              <a:t>11</a:t>
            </a:fld>
            <a:endParaRPr lang="hu-HU" altLang="en-US"/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8550" y="3949700"/>
            <a:ext cx="29908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HTTrack Website Copier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990600"/>
            <a:ext cx="11833225" cy="5070475"/>
          </a:xfrm>
        </p:spPr>
        <p:txBody>
          <a:bodyPr/>
          <a:lstStyle/>
          <a:p>
            <a:r>
              <a:rPr lang="hu-HU" smtClean="0"/>
              <a:t>a Heritrix-hez hasonló </a:t>
            </a:r>
            <a:r>
              <a:rPr lang="hu-HU" i="1" smtClean="0"/>
              <a:t>crawler </a:t>
            </a:r>
            <a:r>
              <a:rPr lang="hu-HU" smtClean="0"/>
              <a:t>grafikus felülettel (WinHTTrack és WebHTTrack)</a:t>
            </a:r>
          </a:p>
          <a:p>
            <a:r>
              <a:rPr lang="hu-HU" smtClean="0"/>
              <a:t>1998 októberétől 2017 májusáig fejlesztették, azóta már csak a forráskód frissül néha</a:t>
            </a:r>
          </a:p>
          <a:p>
            <a:r>
              <a:rPr lang="en-US" smtClean="0"/>
              <a:t>Windows, macOS, Linux, FreeBSD </a:t>
            </a:r>
            <a:r>
              <a:rPr lang="hu-HU" smtClean="0"/>
              <a:t>és</a:t>
            </a:r>
            <a:r>
              <a:rPr lang="en-US" smtClean="0"/>
              <a:t> Android</a:t>
            </a:r>
            <a:r>
              <a:rPr lang="hu-HU" smtClean="0"/>
              <a:t> verziók (magyar fordítás is van hozzá)</a:t>
            </a:r>
          </a:p>
          <a:p>
            <a:r>
              <a:rPr lang="hu-HU" smtClean="0"/>
              <a:t>kategóriákba sorolható archiválási projektek (egyéb metaadatot nem lehet megadni)</a:t>
            </a:r>
          </a:p>
          <a:p>
            <a:r>
              <a:rPr lang="hu-HU" smtClean="0"/>
              <a:t>többféle művelet (webhely letöltés, fájlok letöltése, korábbi mentés folytatása/frissítése)</a:t>
            </a:r>
          </a:p>
          <a:p>
            <a:r>
              <a:rPr lang="hu-HU" smtClean="0"/>
              <a:t>egynél több </a:t>
            </a:r>
            <a:r>
              <a:rPr lang="hu-HU" i="1" smtClean="0"/>
              <a:t>seed</a:t>
            </a:r>
            <a:r>
              <a:rPr lang="hu-HU" smtClean="0"/>
              <a:t> URL (akár szövegfájlból) és bejelentkezési név+jelszó is megadható</a:t>
            </a:r>
          </a:p>
          <a:p>
            <a:r>
              <a:rPr lang="hu-HU" smtClean="0"/>
              <a:t>részletes paraméterezési lehetőségek (korlátozások feloldása: </a:t>
            </a:r>
            <a:r>
              <a:rPr lang="hu-HU" i="1" smtClean="0"/>
              <a:t>--disable-security-limits</a:t>
            </a:r>
            <a:r>
              <a:rPr lang="hu-HU" smtClean="0"/>
              <a:t>)</a:t>
            </a:r>
          </a:p>
          <a:p>
            <a:r>
              <a:rPr lang="hu-HU" smtClean="0"/>
              <a:t>menet közben is be lehet avatkozni vagy szüneteltetni a futást</a:t>
            </a:r>
          </a:p>
          <a:p>
            <a:r>
              <a:rPr lang="hu-HU" smtClean="0"/>
              <a:t>fájlrendszerbe ment és a linkeket átírja lokálissá</a:t>
            </a:r>
          </a:p>
          <a:p>
            <a:r>
              <a:rPr lang="hu-HU" i="1" smtClean="0"/>
              <a:t>hts-log.txt</a:t>
            </a:r>
            <a:r>
              <a:rPr lang="hu-HU" smtClean="0"/>
              <a:t> (futási napló), </a:t>
            </a:r>
            <a:r>
              <a:rPr lang="hu-HU" i="1" smtClean="0"/>
              <a:t>hts-cache/</a:t>
            </a:r>
            <a:r>
              <a:rPr lang="hu-HU" smtClean="0"/>
              <a:t> (folytatáshoz/frissítéshez)</a:t>
            </a:r>
          </a:p>
          <a:p>
            <a:r>
              <a:rPr lang="hu-HU" smtClean="0"/>
              <a:t>böngészőben megnyitható </a:t>
            </a:r>
            <a:r>
              <a:rPr lang="hu-HU" i="1" smtClean="0"/>
              <a:t>index.html</a:t>
            </a:r>
            <a:r>
              <a:rPr lang="hu-HU" smtClean="0"/>
              <a:t> előtét oldal</a:t>
            </a:r>
          </a:p>
          <a:p>
            <a:r>
              <a:rPr lang="hu-HU" smtClean="0"/>
              <a:t>Firefox kiegészítő is létezett hozzá (</a:t>
            </a:r>
            <a:r>
              <a:rPr lang="hu-HU" i="1" smtClean="0"/>
              <a:t>Spiderzilla</a:t>
            </a:r>
            <a:r>
              <a:rPr lang="hu-HU" smtClean="0"/>
              <a:t>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3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3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AAFAFC7-C941-4AB1-895E-2934EC1011CC}" type="slidenum">
              <a:rPr lang="hu-HU" altLang="en-US"/>
              <a:pPr>
                <a:defRPr/>
              </a:pPr>
              <a:t>12</a:t>
            </a:fld>
            <a:endParaRPr lang="hu-HU" alt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HTTrack képernyőfotók</a:t>
            </a:r>
          </a:p>
        </p:txBody>
      </p:sp>
      <p:grpSp>
        <p:nvGrpSpPr>
          <p:cNvPr id="46114" name="Group 34"/>
          <p:cNvGrpSpPr>
            <a:grpSpLocks/>
          </p:cNvGrpSpPr>
          <p:nvPr/>
        </p:nvGrpSpPr>
        <p:grpSpPr bwMode="auto">
          <a:xfrm>
            <a:off x="9925050" y="3706813"/>
            <a:ext cx="2073275" cy="2435225"/>
            <a:chOff x="6252" y="2335"/>
            <a:chExt cx="1306" cy="1534"/>
          </a:xfrm>
        </p:grpSpPr>
        <p:pic>
          <p:nvPicPr>
            <p:cNvPr id="46086" name="Picture 6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52" y="2335"/>
              <a:ext cx="1294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6335" y="3543"/>
              <a:ext cx="122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Spiderzilla kiegészítő</a:t>
              </a:r>
              <a:br>
                <a:rPr lang="hu-HU" sz="1400">
                  <a:latin typeface="Arial" charset="0"/>
                </a:rPr>
              </a:br>
              <a:r>
                <a:rPr lang="hu-HU" sz="1400">
                  <a:latin typeface="Arial" charset="0"/>
                </a:rPr>
                <a:t>a régi Firefoxban</a:t>
              </a:r>
            </a:p>
          </p:txBody>
        </p:sp>
      </p:grpSp>
      <p:grpSp>
        <p:nvGrpSpPr>
          <p:cNvPr id="46105" name="Group 25"/>
          <p:cNvGrpSpPr>
            <a:grpSpLocks/>
          </p:cNvGrpSpPr>
          <p:nvPr/>
        </p:nvGrpSpPr>
        <p:grpSpPr bwMode="auto">
          <a:xfrm>
            <a:off x="260350" y="1147763"/>
            <a:ext cx="2316163" cy="2406650"/>
            <a:chOff x="164" y="723"/>
            <a:chExt cx="1459" cy="1516"/>
          </a:xfrm>
        </p:grpSpPr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179" y="1913"/>
              <a:ext cx="144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 magyar nyelv beállítása</a:t>
              </a:r>
              <a:br>
                <a:rPr lang="hu-HU" sz="1400">
                  <a:latin typeface="Arial" charset="0"/>
                </a:rPr>
              </a:br>
              <a:r>
                <a:rPr lang="hu-HU" sz="1400">
                  <a:latin typeface="Arial" charset="0"/>
                </a:rPr>
                <a:t>a HTTRack-ben</a:t>
              </a:r>
            </a:p>
          </p:txBody>
        </p:sp>
        <p:pic>
          <p:nvPicPr>
            <p:cNvPr id="46088" name="Picture 8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4" y="723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46107" name="Group 27"/>
          <p:cNvGrpSpPr>
            <a:grpSpLocks/>
          </p:cNvGrpSpPr>
          <p:nvPr/>
        </p:nvGrpSpPr>
        <p:grpSpPr bwMode="auto">
          <a:xfrm>
            <a:off x="5067300" y="1147763"/>
            <a:ext cx="2319338" cy="2406650"/>
            <a:chOff x="3192" y="723"/>
            <a:chExt cx="1461" cy="1516"/>
          </a:xfrm>
        </p:grpSpPr>
        <p:pic>
          <p:nvPicPr>
            <p:cNvPr id="46089" name="Picture 9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92" y="723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6090" name="Text Box 10"/>
            <p:cNvSpPr txBox="1">
              <a:spLocks noChangeArrowheads="1"/>
            </p:cNvSpPr>
            <p:nvPr/>
          </p:nvSpPr>
          <p:spPr bwMode="auto">
            <a:xfrm>
              <a:off x="3237" y="1913"/>
              <a:ext cx="141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Az URL cím(ek) és a művelet megadása</a:t>
              </a:r>
            </a:p>
          </p:txBody>
        </p:sp>
      </p:grpSp>
      <p:grpSp>
        <p:nvGrpSpPr>
          <p:cNvPr id="46106" name="Group 26"/>
          <p:cNvGrpSpPr>
            <a:grpSpLocks/>
          </p:cNvGrpSpPr>
          <p:nvPr/>
        </p:nvGrpSpPr>
        <p:grpSpPr bwMode="auto">
          <a:xfrm>
            <a:off x="2663825" y="1147763"/>
            <a:ext cx="2306638" cy="2406650"/>
            <a:chOff x="1678" y="723"/>
            <a:chExt cx="1453" cy="1516"/>
          </a:xfrm>
        </p:grpSpPr>
        <p:pic>
          <p:nvPicPr>
            <p:cNvPr id="46091" name="Picture 11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78" y="723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6092" name="Text Box 12"/>
            <p:cNvSpPr txBox="1">
              <a:spLocks noChangeArrowheads="1"/>
            </p:cNvSpPr>
            <p:nvPr/>
          </p:nvSpPr>
          <p:spPr bwMode="auto">
            <a:xfrm>
              <a:off x="1729" y="1913"/>
              <a:ext cx="140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Az archiválási projekt elnevezése</a:t>
              </a:r>
            </a:p>
          </p:txBody>
        </p:sp>
      </p:grpSp>
      <p:grpSp>
        <p:nvGrpSpPr>
          <p:cNvPr id="46108" name="Group 28"/>
          <p:cNvGrpSpPr>
            <a:grpSpLocks/>
          </p:cNvGrpSpPr>
          <p:nvPr/>
        </p:nvGrpSpPr>
        <p:grpSpPr bwMode="auto">
          <a:xfrm>
            <a:off x="7451725" y="1149350"/>
            <a:ext cx="2249488" cy="2192338"/>
            <a:chOff x="4694" y="724"/>
            <a:chExt cx="1417" cy="1381"/>
          </a:xfrm>
        </p:grpSpPr>
        <p:pic>
          <p:nvPicPr>
            <p:cNvPr id="46093" name="Picture 13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706" y="724"/>
              <a:ext cx="1276" cy="11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6094" name="Text Box 14"/>
            <p:cNvSpPr txBox="1">
              <a:spLocks noChangeArrowheads="1"/>
            </p:cNvSpPr>
            <p:nvPr/>
          </p:nvSpPr>
          <p:spPr bwMode="auto">
            <a:xfrm>
              <a:off x="4694" y="1913"/>
              <a:ext cx="14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 letöltés paraméterezése</a:t>
              </a:r>
            </a:p>
          </p:txBody>
        </p:sp>
      </p:grpSp>
      <p:grpSp>
        <p:nvGrpSpPr>
          <p:cNvPr id="46109" name="Group 29"/>
          <p:cNvGrpSpPr>
            <a:grpSpLocks/>
          </p:cNvGrpSpPr>
          <p:nvPr/>
        </p:nvGrpSpPr>
        <p:grpSpPr bwMode="auto">
          <a:xfrm>
            <a:off x="9650413" y="1147763"/>
            <a:ext cx="2359025" cy="2193925"/>
            <a:chOff x="6079" y="723"/>
            <a:chExt cx="1486" cy="1382"/>
          </a:xfrm>
        </p:grpSpPr>
        <p:pic>
          <p:nvPicPr>
            <p:cNvPr id="46095" name="Picture 15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079" y="723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6096" name="Text Box 16"/>
            <p:cNvSpPr txBox="1">
              <a:spLocks noChangeArrowheads="1"/>
            </p:cNvSpPr>
            <p:nvPr/>
          </p:nvSpPr>
          <p:spPr bwMode="auto">
            <a:xfrm>
              <a:off x="6204" y="1913"/>
              <a:ext cx="136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 robots.txt kezelése</a:t>
              </a:r>
            </a:p>
          </p:txBody>
        </p:sp>
      </p:grpSp>
      <p:grpSp>
        <p:nvGrpSpPr>
          <p:cNvPr id="46110" name="Group 30"/>
          <p:cNvGrpSpPr>
            <a:grpSpLocks/>
          </p:cNvGrpSpPr>
          <p:nvPr/>
        </p:nvGrpSpPr>
        <p:grpSpPr bwMode="auto">
          <a:xfrm>
            <a:off x="241300" y="3706813"/>
            <a:ext cx="2249488" cy="2222500"/>
            <a:chOff x="152" y="2335"/>
            <a:chExt cx="1417" cy="1400"/>
          </a:xfrm>
        </p:grpSpPr>
        <p:pic>
          <p:nvPicPr>
            <p:cNvPr id="46097" name="Picture 17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52" y="2335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6098" name="Text Box 18"/>
            <p:cNvSpPr txBox="1">
              <a:spLocks noChangeArrowheads="1"/>
            </p:cNvSpPr>
            <p:nvPr/>
          </p:nvSpPr>
          <p:spPr bwMode="auto">
            <a:xfrm>
              <a:off x="215" y="3543"/>
              <a:ext cx="13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 letöltési folyamat</a:t>
              </a:r>
            </a:p>
          </p:txBody>
        </p:sp>
      </p:grpSp>
      <p:grpSp>
        <p:nvGrpSpPr>
          <p:cNvPr id="46111" name="Group 31"/>
          <p:cNvGrpSpPr>
            <a:grpSpLocks/>
          </p:cNvGrpSpPr>
          <p:nvPr/>
        </p:nvGrpSpPr>
        <p:grpSpPr bwMode="auto">
          <a:xfrm>
            <a:off x="2659063" y="3706813"/>
            <a:ext cx="2357437" cy="2222500"/>
            <a:chOff x="1675" y="2335"/>
            <a:chExt cx="1485" cy="1400"/>
          </a:xfrm>
        </p:grpSpPr>
        <p:pic>
          <p:nvPicPr>
            <p:cNvPr id="46099" name="Picture 19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677" y="2335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6100" name="Text Box 20"/>
            <p:cNvSpPr txBox="1">
              <a:spLocks noChangeArrowheads="1"/>
            </p:cNvSpPr>
            <p:nvPr/>
          </p:nvSpPr>
          <p:spPr bwMode="auto">
            <a:xfrm>
              <a:off x="1675" y="3543"/>
              <a:ext cx="14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 letöltött mappák és fájlok</a:t>
              </a:r>
            </a:p>
          </p:txBody>
        </p:sp>
      </p:grpSp>
      <p:grpSp>
        <p:nvGrpSpPr>
          <p:cNvPr id="46113" name="Group 33"/>
          <p:cNvGrpSpPr>
            <a:grpSpLocks/>
          </p:cNvGrpSpPr>
          <p:nvPr/>
        </p:nvGrpSpPr>
        <p:grpSpPr bwMode="auto">
          <a:xfrm>
            <a:off x="7504113" y="3706813"/>
            <a:ext cx="2249487" cy="2435225"/>
            <a:chOff x="4727" y="2335"/>
            <a:chExt cx="1417" cy="1534"/>
          </a:xfrm>
        </p:grpSpPr>
        <p:pic>
          <p:nvPicPr>
            <p:cNvPr id="46103" name="Picture 23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727" y="2335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6104" name="Text Box 24"/>
            <p:cNvSpPr txBox="1">
              <a:spLocks noChangeArrowheads="1"/>
            </p:cNvSpPr>
            <p:nvPr/>
          </p:nvSpPr>
          <p:spPr bwMode="auto">
            <a:xfrm>
              <a:off x="4883" y="3543"/>
              <a:ext cx="117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Az archivált oldal visszanézése</a:t>
              </a:r>
            </a:p>
          </p:txBody>
        </p:sp>
      </p:grpSp>
      <p:grpSp>
        <p:nvGrpSpPr>
          <p:cNvPr id="46116" name="Group 36"/>
          <p:cNvGrpSpPr>
            <a:grpSpLocks/>
          </p:cNvGrpSpPr>
          <p:nvPr/>
        </p:nvGrpSpPr>
        <p:grpSpPr bwMode="auto">
          <a:xfrm>
            <a:off x="5094288" y="3711575"/>
            <a:ext cx="2390775" cy="2419350"/>
            <a:chOff x="3209" y="2345"/>
            <a:chExt cx="1506" cy="1524"/>
          </a:xfrm>
        </p:grpSpPr>
        <p:sp>
          <p:nvSpPr>
            <p:cNvPr id="46102" name="Text Box 22"/>
            <p:cNvSpPr txBox="1">
              <a:spLocks noChangeArrowheads="1"/>
            </p:cNvSpPr>
            <p:nvPr/>
          </p:nvSpPr>
          <p:spPr bwMode="auto">
            <a:xfrm>
              <a:off x="3230" y="3543"/>
              <a:ext cx="148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Az archiválási projektek listája a böngészőben</a:t>
              </a:r>
            </a:p>
          </p:txBody>
        </p:sp>
        <p:pic>
          <p:nvPicPr>
            <p:cNvPr id="46115" name="Picture 35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3209" y="2345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7BE3867-3DF8-4E54-9F09-AF8D8D7AE80D}" type="slidenum">
              <a:rPr lang="hu-HU" altLang="en-US"/>
              <a:pPr>
                <a:defRPr/>
              </a:pPr>
              <a:t>13</a:t>
            </a:fld>
            <a:endParaRPr lang="hu-HU" alt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Warcit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4150" y="946150"/>
            <a:ext cx="11833225" cy="5211763"/>
          </a:xfrm>
        </p:spPr>
        <p:txBody>
          <a:bodyPr/>
          <a:lstStyle/>
          <a:p>
            <a:r>
              <a:rPr lang="hu-HU" smtClean="0"/>
              <a:t>a Webrecorder projekt részeként írt segédprogram WARC fájlok generálására</a:t>
            </a:r>
          </a:p>
          <a:p>
            <a:r>
              <a:rPr lang="hu-HU" smtClean="0"/>
              <a:t>csak parancsmódban működik, Python környezet kell a futtatásához (Windows alatt is)</a:t>
            </a:r>
          </a:p>
          <a:p>
            <a:r>
              <a:rPr lang="hu-HU" smtClean="0"/>
              <a:t>egy mappa- és fájlrendszert szabványos WARC 1.0 formátumra konvertál és tömörít</a:t>
            </a:r>
          </a:p>
          <a:p>
            <a:r>
              <a:rPr lang="hu-HU" smtClean="0"/>
              <a:t>ZIP csomagból, vagy annak egy megadott részéből is tud dolgozni</a:t>
            </a:r>
          </a:p>
          <a:p>
            <a:r>
              <a:rPr lang="hu-HU" smtClean="0"/>
              <a:t>használható például HTTrack mentések webarchívumba történő beadására</a:t>
            </a:r>
          </a:p>
          <a:p>
            <a:r>
              <a:rPr lang="hu-HU" smtClean="0"/>
              <a:t>paraméterként megadható a kezdőlap eredeti URL címe</a:t>
            </a:r>
          </a:p>
          <a:p>
            <a:r>
              <a:rPr lang="hu-HU" smtClean="0"/>
              <a:t>automatikus, de módosítható MIME típus és karakterkódolás </a:t>
            </a:r>
            <a:br>
              <a:rPr lang="hu-HU" smtClean="0"/>
            </a:br>
            <a:r>
              <a:rPr lang="hu-HU" smtClean="0"/>
              <a:t>detektálás van benne</a:t>
            </a:r>
          </a:p>
          <a:p>
            <a:r>
              <a:rPr lang="hu-HU" smtClean="0"/>
              <a:t>a fájlok időbélyege is felülírható, de a készítési dátum is</a:t>
            </a:r>
            <a:br>
              <a:rPr lang="hu-HU" smtClean="0"/>
            </a:br>
            <a:r>
              <a:rPr lang="hu-HU" smtClean="0"/>
              <a:t>benne marad a WARC fejlécében</a:t>
            </a:r>
          </a:p>
          <a:p>
            <a:r>
              <a:rPr lang="hu-HU" smtClean="0"/>
              <a:t>a videó- és hangfájlok konvertálásához és technikai </a:t>
            </a:r>
            <a:br>
              <a:rPr lang="hu-HU" smtClean="0"/>
            </a:br>
            <a:r>
              <a:rPr lang="hu-HU" smtClean="0"/>
              <a:t>metaadataihoz külön megoldás van, hogy az archivált </a:t>
            </a:r>
            <a:br>
              <a:rPr lang="hu-HU" smtClean="0"/>
            </a:br>
            <a:r>
              <a:rPr lang="hu-HU" smtClean="0"/>
              <a:t>weboldalba beágyazva is lejátszhatók maradjanak</a:t>
            </a:r>
          </a:p>
        </p:txBody>
      </p:sp>
      <p:grpSp>
        <p:nvGrpSpPr>
          <p:cNvPr id="47115" name="Group 11"/>
          <p:cNvGrpSpPr>
            <a:grpSpLocks/>
          </p:cNvGrpSpPr>
          <p:nvPr/>
        </p:nvGrpSpPr>
        <p:grpSpPr bwMode="auto">
          <a:xfrm>
            <a:off x="8840788" y="3189288"/>
            <a:ext cx="2813050" cy="2806700"/>
            <a:chOff x="5569" y="2009"/>
            <a:chExt cx="1772" cy="1768"/>
          </a:xfrm>
        </p:grpSpPr>
        <p:sp>
          <p:nvSpPr>
            <p:cNvPr id="47111" name="Text Box 7"/>
            <p:cNvSpPr txBox="1">
              <a:spLocks noChangeArrowheads="1"/>
            </p:cNvSpPr>
            <p:nvPr/>
          </p:nvSpPr>
          <p:spPr bwMode="auto">
            <a:xfrm>
              <a:off x="5629" y="3585"/>
              <a:ext cx="17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HTTrack mentés konvertálása</a:t>
              </a:r>
            </a:p>
          </p:txBody>
        </p:sp>
        <p:pic>
          <p:nvPicPr>
            <p:cNvPr id="47114" name="Picture 10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69" y="2009"/>
              <a:ext cx="1767" cy="14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E9AD81B-21B3-4F95-AC15-5C267567C561}" type="slidenum">
              <a:rPr lang="hu-HU" altLang="en-US"/>
              <a:pPr>
                <a:defRPr/>
              </a:pPr>
              <a:t>14</a:t>
            </a:fld>
            <a:endParaRPr lang="hu-HU" altLang="en-US"/>
          </a:p>
        </p:txBody>
      </p:sp>
      <p:sp>
        <p:nvSpPr>
          <p:cNvPr id="20481" name="Date Placeholder 3"/>
          <p:cNvSpPr txBox="1">
            <a:spLocks noGrp="1"/>
          </p:cNvSpPr>
          <p:nvPr/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lang="hu-HU" altLang="en-US" sz="1200">
                <a:latin typeface="Garamond" pitchFamily="18" charset="0"/>
              </a:rPr>
              <a:t>https://webarchivum.oszk.hu</a:t>
            </a:r>
          </a:p>
        </p:txBody>
      </p:sp>
      <p:sp>
        <p:nvSpPr>
          <p:cNvPr id="20482" name="Footer Placeholder 4"/>
          <p:cNvSpPr txBox="1">
            <a:spLocks noGrp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hu-HU" altLang="en-US" sz="1200">
                <a:latin typeface="Garamond" pitchFamily="18" charset="0"/>
              </a:rPr>
              <a:t>webarchivum@oszk.hu</a:t>
            </a:r>
          </a:p>
        </p:txBody>
      </p:sp>
      <p:sp>
        <p:nvSpPr>
          <p:cNvPr id="20483" name="Slide Number Placeholder 5"/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DEF7F51-9500-4D04-AA6A-5B377E28AEC7}" type="slidenum">
              <a:rPr lang="hu-HU" altLang="en-US" sz="1200">
                <a:latin typeface="Garamond" pitchFamily="18" charset="0"/>
              </a:rPr>
              <a:pPr algn="r"/>
              <a:t>14</a:t>
            </a:fld>
            <a:endParaRPr lang="hu-HU" altLang="en-US" sz="1200">
              <a:latin typeface="Garamond" pitchFamily="18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Wikiszótár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990600"/>
            <a:ext cx="11833225" cy="5070475"/>
          </a:xfrm>
        </p:spPr>
        <p:txBody>
          <a:bodyPr/>
          <a:lstStyle/>
          <a:p>
            <a:pPr eaLnBrk="1" hangingPunct="1"/>
            <a:r>
              <a:rPr lang="hu-HU" smtClean="0">
                <a:hlinkClick r:id="rId2"/>
              </a:rPr>
              <a:t>ArchiveWeb.page</a:t>
            </a:r>
            <a:endParaRPr lang="hu-HU" smtClean="0"/>
          </a:p>
          <a:p>
            <a:pPr eaLnBrk="1" hangingPunct="1"/>
            <a:r>
              <a:rPr lang="hu-HU" smtClean="0">
                <a:hlinkClick r:id="rId3"/>
              </a:rPr>
              <a:t>ArchiveWeb.page Express</a:t>
            </a:r>
            <a:endParaRPr lang="hu-HU" smtClean="0"/>
          </a:p>
          <a:p>
            <a:pPr eaLnBrk="1" hangingPunct="1"/>
            <a:r>
              <a:rPr lang="hu-HU" smtClean="0">
                <a:hlinkClick r:id="rId4"/>
              </a:rPr>
              <a:t>HAR</a:t>
            </a:r>
            <a:endParaRPr lang="hu-HU" smtClean="0"/>
          </a:p>
          <a:p>
            <a:pPr eaLnBrk="1" hangingPunct="1"/>
            <a:r>
              <a:rPr lang="hu-HU" smtClean="0">
                <a:hlinkClick r:id="rId5"/>
              </a:rPr>
              <a:t>HTTrack</a:t>
            </a:r>
            <a:endParaRPr lang="hu-HU" smtClean="0"/>
          </a:p>
          <a:p>
            <a:pPr eaLnBrk="1" hangingPunct="1"/>
            <a:r>
              <a:rPr lang="hu-HU" smtClean="0">
                <a:hlinkClick r:id="rId6"/>
              </a:rPr>
              <a:t>InterPlanetary File System (IPFS)</a:t>
            </a:r>
            <a:endParaRPr lang="hu-HU" smtClean="0"/>
          </a:p>
          <a:p>
            <a:pPr eaLnBrk="1" hangingPunct="1"/>
            <a:r>
              <a:rPr lang="hu-HU" smtClean="0">
                <a:hlinkClick r:id="rId7"/>
              </a:rPr>
              <a:t>ReplayWeb.page</a:t>
            </a:r>
            <a:endParaRPr lang="hu-HU" smtClean="0"/>
          </a:p>
          <a:p>
            <a:pPr algn="just" eaLnBrk="1" hangingPunct="1"/>
            <a:r>
              <a:rPr lang="hu-HU" smtClean="0">
                <a:hlinkClick r:id="rId8"/>
              </a:rPr>
              <a:t>Ruffle</a:t>
            </a:r>
            <a:endParaRPr lang="hu-HU" smtClean="0"/>
          </a:p>
          <a:p>
            <a:pPr eaLnBrk="1" hangingPunct="1"/>
            <a:r>
              <a:rPr lang="hu-HU" smtClean="0">
                <a:hlinkClick r:id="rId9"/>
              </a:rPr>
              <a:t>Warcit</a:t>
            </a:r>
            <a:endParaRPr lang="hu-HU" smtClean="0"/>
          </a:p>
          <a:p>
            <a:pPr eaLnBrk="1" hangingPunct="1"/>
            <a:r>
              <a:rPr lang="hu-HU" smtClean="0">
                <a:hlinkClick r:id="rId10"/>
              </a:rPr>
              <a:t>WACZ</a:t>
            </a:r>
            <a:endParaRPr lang="hu-HU" smtClean="0"/>
          </a:p>
          <a:p>
            <a:pPr eaLnBrk="1" hangingPunct="1"/>
            <a:r>
              <a:rPr lang="hu-HU" smtClean="0">
                <a:hlinkClick r:id="rId11"/>
              </a:rPr>
              <a:t>WARC</a:t>
            </a:r>
            <a:endParaRPr lang="hu-HU" smtClean="0"/>
          </a:p>
          <a:p>
            <a:pPr eaLnBrk="1" hangingPunct="1"/>
            <a:r>
              <a:rPr lang="hu-HU" smtClean="0">
                <a:hlinkClick r:id="rId12"/>
              </a:rPr>
              <a:t>Webrecorder</a:t>
            </a:r>
            <a:endParaRPr lang="hu-HU" smtClean="0"/>
          </a:p>
          <a:p>
            <a:pPr eaLnBrk="1" hangingPunct="1"/>
            <a:r>
              <a:rPr lang="hu-HU" smtClean="0">
                <a:hlinkClick r:id="rId13"/>
              </a:rPr>
              <a:t>Webrecorder Player</a:t>
            </a:r>
            <a:endParaRPr lang="hu-HU" smtClean="0"/>
          </a:p>
        </p:txBody>
      </p:sp>
      <p:pic>
        <p:nvPicPr>
          <p:cNvPr id="20488" name="Picture 8" descr="AboutTheSite_DigitalPreservation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56275" y="1250950"/>
            <a:ext cx="5776913" cy="4714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C9AF69D-4F07-475A-9B58-42610C2E8065}" type="slidenum">
              <a:rPr lang="hu-HU" altLang="en-US"/>
              <a:pPr>
                <a:defRPr/>
              </a:pPr>
              <a:t>15</a:t>
            </a:fld>
            <a:endParaRPr lang="hu-HU" altLang="en-US"/>
          </a:p>
        </p:txBody>
      </p:sp>
      <p:sp>
        <p:nvSpPr>
          <p:cNvPr id="21505" name="Date Placeholder 3"/>
          <p:cNvSpPr txBox="1">
            <a:spLocks noGrp="1"/>
          </p:cNvSpPr>
          <p:nvPr/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lang="hu-HU" altLang="en-US" sz="1200">
                <a:latin typeface="Garamond" pitchFamily="18" charset="0"/>
              </a:rPr>
              <a:t>https://webarchivum.oszk.hu</a:t>
            </a:r>
          </a:p>
        </p:txBody>
      </p:sp>
      <p:sp>
        <p:nvSpPr>
          <p:cNvPr id="21506" name="Footer Placeholder 4"/>
          <p:cNvSpPr txBox="1">
            <a:spLocks noGrp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hu-HU" altLang="en-US" sz="1200">
                <a:latin typeface="Garamond" pitchFamily="18" charset="0"/>
              </a:rPr>
              <a:t>webarchivum@oszk.hu</a:t>
            </a:r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1C546C-1C5F-4676-A045-0CF17A26784A}" type="slidenum">
              <a:rPr lang="hu-HU" altLang="en-US" sz="1200">
                <a:latin typeface="Garamond" pitchFamily="18" charset="0"/>
              </a:rPr>
              <a:pPr algn="r"/>
              <a:t>15</a:t>
            </a:fld>
            <a:endParaRPr lang="hu-HU" altLang="en-US" sz="1200">
              <a:latin typeface="Garamond" pitchFamily="18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Ajánlott források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023938"/>
            <a:ext cx="11833225" cy="4845050"/>
          </a:xfrm>
        </p:spPr>
        <p:txBody>
          <a:bodyPr/>
          <a:lstStyle/>
          <a:p>
            <a:pPr eaLnBrk="1" hangingPunct="1"/>
            <a:r>
              <a:rPr lang="hu-HU" sz="2200" smtClean="0">
                <a:hlinkClick r:id="rId2"/>
              </a:rPr>
              <a:t>A Webrecorder projekt a GitHub-on</a:t>
            </a:r>
            <a:endParaRPr lang="hu-HU" sz="2200" smtClean="0"/>
          </a:p>
          <a:p>
            <a:pPr eaLnBrk="1" hangingPunct="1"/>
            <a:r>
              <a:rPr lang="hu-HU" sz="2200" smtClean="0">
                <a:hlinkClick r:id="rId3"/>
              </a:rPr>
              <a:t>A Webrecorder projekt fóruma</a:t>
            </a:r>
            <a:endParaRPr lang="hu-HU" sz="2200" smtClean="0"/>
          </a:p>
          <a:p>
            <a:pPr eaLnBrk="1" hangingPunct="1"/>
            <a:r>
              <a:rPr lang="hu-HU" sz="2200" smtClean="0">
                <a:hlinkClick r:id="rId4"/>
              </a:rPr>
              <a:t>A Webrecorder Desktop a GitHub-on</a:t>
            </a:r>
            <a:endParaRPr lang="hu-HU" sz="2200" smtClean="0"/>
          </a:p>
          <a:p>
            <a:pPr eaLnBrk="1" hangingPunct="1"/>
            <a:r>
              <a:rPr lang="hu-HU" sz="2200" smtClean="0">
                <a:hlinkClick r:id="rId5"/>
              </a:rPr>
              <a:t>A Webrecorder Player a GitHub-on</a:t>
            </a:r>
            <a:endParaRPr lang="hu-HU" sz="2200" smtClean="0"/>
          </a:p>
          <a:p>
            <a:pPr eaLnBrk="1" hangingPunct="1"/>
            <a:r>
              <a:rPr lang="hu-HU" sz="2200" smtClean="0">
                <a:hlinkClick r:id="rId6"/>
              </a:rPr>
              <a:t>Conifer honlap</a:t>
            </a:r>
            <a:endParaRPr lang="hu-HU" sz="2200" smtClean="0"/>
          </a:p>
          <a:p>
            <a:pPr eaLnBrk="1" hangingPunct="1"/>
            <a:r>
              <a:rPr lang="hu-HU" sz="2200" smtClean="0">
                <a:hlinkClick r:id="rId7"/>
              </a:rPr>
              <a:t>Az ArchiveWeb.page honlapja</a:t>
            </a:r>
            <a:endParaRPr lang="hu-HU" sz="2200" smtClean="0"/>
          </a:p>
          <a:p>
            <a:pPr eaLnBrk="1" hangingPunct="1"/>
            <a:r>
              <a:rPr lang="hu-HU" sz="2200" smtClean="0">
                <a:hlinkClick r:id="rId8"/>
              </a:rPr>
              <a:t>Az ArchiveWeb.page Express weboldala</a:t>
            </a:r>
            <a:endParaRPr lang="hu-HU" sz="2200" smtClean="0"/>
          </a:p>
          <a:p>
            <a:pPr eaLnBrk="1" hangingPunct="1"/>
            <a:r>
              <a:rPr lang="hu-HU" sz="2200" smtClean="0">
                <a:hlinkClick r:id="rId9"/>
              </a:rPr>
              <a:t>A ReplayWeb.page honlapja</a:t>
            </a:r>
            <a:endParaRPr lang="hu-HU" sz="2200" smtClean="0"/>
          </a:p>
          <a:p>
            <a:pPr eaLnBrk="1" hangingPunct="1"/>
            <a:r>
              <a:rPr lang="hu-HU" sz="2200" smtClean="0">
                <a:hlinkClick r:id="rId10"/>
              </a:rPr>
              <a:t>A ReplayWeb.page a GitHub-on</a:t>
            </a:r>
            <a:endParaRPr lang="hu-HU" sz="2200" smtClean="0"/>
          </a:p>
          <a:p>
            <a:pPr eaLnBrk="1" hangingPunct="1"/>
            <a:r>
              <a:rPr lang="hu-HU" sz="2200" smtClean="0">
                <a:hlinkClick r:id="rId11"/>
              </a:rPr>
              <a:t>A ReplayWeb.page beágyazása egy weblapba</a:t>
            </a:r>
            <a:endParaRPr lang="hu-HU" sz="800" smtClean="0"/>
          </a:p>
          <a:p>
            <a:pPr eaLnBrk="1" hangingPunct="1"/>
            <a:r>
              <a:rPr lang="hu-HU" sz="2200" smtClean="0">
                <a:hlinkClick r:id="rId12"/>
              </a:rPr>
              <a:t>A HTTrack honlapja</a:t>
            </a:r>
            <a:endParaRPr lang="hu-HU" sz="2200" smtClean="0"/>
          </a:p>
          <a:p>
            <a:pPr eaLnBrk="1" hangingPunct="1"/>
            <a:r>
              <a:rPr lang="hu-HU" sz="2200" smtClean="0">
                <a:hlinkClick r:id="rId13"/>
              </a:rPr>
              <a:t>A Warcit a GitHub-on</a:t>
            </a:r>
            <a:endParaRPr lang="hu-HU" sz="2200" smtClean="0"/>
          </a:p>
        </p:txBody>
      </p:sp>
      <p:pic>
        <p:nvPicPr>
          <p:cNvPr id="21512" name="Picture 8" descr="Ordbog_DigitalBevari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34288" y="1890713"/>
            <a:ext cx="4162425" cy="4162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007AC68-64FA-45E8-AB4B-72992BEB524D}" type="slidenum">
              <a:rPr lang="hu-HU" altLang="en-US"/>
              <a:pPr>
                <a:defRPr/>
              </a:pPr>
              <a:t>2</a:t>
            </a:fld>
            <a:endParaRPr lang="hu-HU" altLang="en-US"/>
          </a:p>
        </p:txBody>
      </p:sp>
      <p:sp>
        <p:nvSpPr>
          <p:cNvPr id="18433" name="Date Placeholder 3"/>
          <p:cNvSpPr txBox="1">
            <a:spLocks noGrp="1"/>
          </p:cNvSpPr>
          <p:nvPr/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lang="hu-HU" altLang="en-US" sz="1200">
                <a:latin typeface="Garamond" pitchFamily="18" charset="0"/>
              </a:rPr>
              <a:t>https://webarchivum.oszk.hu</a:t>
            </a:r>
          </a:p>
        </p:txBody>
      </p:sp>
      <p:sp>
        <p:nvSpPr>
          <p:cNvPr id="18434" name="Footer Placeholder 4"/>
          <p:cNvSpPr txBox="1">
            <a:spLocks noGrp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hu-HU" altLang="en-US" sz="1200">
                <a:latin typeface="Garamond" pitchFamily="18" charset="0"/>
              </a:rPr>
              <a:t>webarchivum@oszk.hu</a:t>
            </a:r>
          </a:p>
        </p:txBody>
      </p:sp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2DF1F70-C1E4-4857-93A2-2E5C29DE9A67}" type="slidenum">
              <a:rPr lang="hu-HU" altLang="en-US" sz="1200">
                <a:latin typeface="Garamond" pitchFamily="18" charset="0"/>
              </a:rPr>
              <a:pPr algn="r"/>
              <a:t>2</a:t>
            </a:fld>
            <a:endParaRPr lang="hu-HU" altLang="en-US" sz="1200">
              <a:latin typeface="Garamond" pitchFamily="18" charset="0"/>
            </a:endParaRP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Böngészési munkamenetek rögzítése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3038" y="1062038"/>
            <a:ext cx="11860212" cy="5126037"/>
          </a:xfrm>
        </p:spPr>
        <p:txBody>
          <a:bodyPr/>
          <a:lstStyle/>
          <a:p>
            <a:pPr eaLnBrk="1" hangingPunct="1"/>
            <a:r>
              <a:rPr lang="hu-HU" smtClean="0"/>
              <a:t>Működés:</a:t>
            </a:r>
          </a:p>
          <a:p>
            <a:pPr lvl="1" eaLnBrk="1" hangingPunct="1"/>
            <a:r>
              <a:rPr lang="hu-HU" smtClean="0"/>
              <a:t>egy ember által vezérelt böngészőből a weboldalt alkotó minden objektum elraktározódik</a:t>
            </a:r>
          </a:p>
          <a:p>
            <a:pPr lvl="1" eaLnBrk="1" hangingPunct="1"/>
            <a:r>
              <a:rPr lang="hu-HU" smtClean="0"/>
              <a:t>a teljes munkamenet (</a:t>
            </a:r>
            <a:r>
              <a:rPr lang="hu-HU" i="1" smtClean="0"/>
              <a:t>session</a:t>
            </a:r>
            <a:r>
              <a:rPr lang="hu-HU" smtClean="0"/>
              <a:t>) folyamatosan mentésre kerül (videókamera-szerű működés)</a:t>
            </a:r>
          </a:p>
          <a:p>
            <a:pPr eaLnBrk="1" hangingPunct="1"/>
            <a:r>
              <a:rPr lang="hu-HU" smtClean="0"/>
              <a:t>Előnyök:</a:t>
            </a:r>
          </a:p>
          <a:p>
            <a:pPr lvl="1" eaLnBrk="1" hangingPunct="1"/>
            <a:r>
              <a:rPr lang="hu-HU" smtClean="0"/>
              <a:t>csak az lesz eltárolva, amit tényleg szeretnénk megőrizni</a:t>
            </a:r>
          </a:p>
          <a:p>
            <a:pPr lvl="1" eaLnBrk="1" hangingPunct="1"/>
            <a:r>
              <a:rPr lang="hu-HU" smtClean="0"/>
              <a:t>a Javascripteket futtató, interaktivitást igénylő weboldalak is elég jól archiválhatók így</a:t>
            </a:r>
          </a:p>
          <a:p>
            <a:pPr lvl="1" eaLnBrk="1" hangingPunct="1"/>
            <a:r>
              <a:rPr lang="hu-HU" smtClean="0"/>
              <a:t>egyes funkciók automatizálhatók (pl. görgetés, videók elindítása, galériák lapozása)</a:t>
            </a:r>
          </a:p>
          <a:p>
            <a:pPr lvl="1" eaLnBrk="1" hangingPunct="1"/>
            <a:r>
              <a:rPr lang="hu-HU" smtClean="0"/>
              <a:t>bejelentkezést igénylő webhelyekről is lehet így tartalmat menteni</a:t>
            </a:r>
          </a:p>
          <a:p>
            <a:pPr lvl="1" eaLnBrk="1" hangingPunct="1"/>
            <a:r>
              <a:rPr lang="hu-HU" smtClean="0"/>
              <a:t>a robottal aratott WARC fájlok hiányai „befoltozhatók” (akár más webarchívumokból is)</a:t>
            </a:r>
          </a:p>
          <a:p>
            <a:pPr eaLnBrk="1" hangingPunct="1"/>
            <a:r>
              <a:rPr lang="hu-HU" smtClean="0"/>
              <a:t>Hátrányok:</a:t>
            </a:r>
          </a:p>
          <a:p>
            <a:pPr lvl="1" eaLnBrk="1" hangingPunct="1"/>
            <a:r>
              <a:rPr lang="hu-HU" smtClean="0"/>
              <a:t>lassú, unalmas, de figyelmet igényel (minden linkre rá kell kattintani, amire szükség van)</a:t>
            </a:r>
          </a:p>
          <a:p>
            <a:pPr lvl="1" eaLnBrk="1" hangingPunct="1"/>
            <a:r>
              <a:rPr lang="hu-HU" smtClean="0"/>
              <a:t>a deduplikáció automatikusan nem oldható meg, legfeljebb utólag lehet törölni a duplumokat</a:t>
            </a:r>
          </a:p>
          <a:p>
            <a:pPr lvl="1" eaLnBrk="1" hangingPunct="1"/>
            <a:r>
              <a:rPr lang="hu-HU" smtClean="0"/>
              <a:t>nem minden megjelenítő képes visszajátszani ezeket a WARC/WACZ fájlokat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A2342F5-0C33-419D-B7E3-17FB1AA946AE}" type="slidenum">
              <a:rPr lang="hu-HU" altLang="en-US"/>
              <a:pPr>
                <a:defRPr/>
              </a:pPr>
              <a:t>3</a:t>
            </a:fld>
            <a:endParaRPr lang="hu-HU" altLang="en-US"/>
          </a:p>
        </p:txBody>
      </p:sp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8625" y="3362325"/>
            <a:ext cx="222567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Webrecorder</a:t>
            </a:r>
            <a:endParaRPr lang="hu-HU" i="1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990600"/>
            <a:ext cx="11833225" cy="5308600"/>
          </a:xfrm>
        </p:spPr>
        <p:txBody>
          <a:bodyPr/>
          <a:lstStyle/>
          <a:p>
            <a:r>
              <a:rPr lang="hu-HU" smtClean="0"/>
              <a:t>2014-ben indult, 2015-től a Rhizome/Mellon, 2022-től az IIPC által támogatott projekt</a:t>
            </a:r>
          </a:p>
          <a:p>
            <a:r>
              <a:rPr lang="hu-HU" smtClean="0"/>
              <a:t>kezdetben csak felhőalapú szolgáltatás (</a:t>
            </a:r>
            <a:r>
              <a:rPr lang="hu-HU" i="1" smtClean="0"/>
              <a:t>webrecorder.io</a:t>
            </a:r>
            <a:r>
              <a:rPr lang="hu-HU" smtClean="0"/>
              <a:t>, 2020-tól </a:t>
            </a:r>
            <a:r>
              <a:rPr lang="hu-HU" i="1" smtClean="0"/>
              <a:t>conifer.rhizome.org</a:t>
            </a:r>
            <a:r>
              <a:rPr lang="hu-HU" smtClean="0"/>
              <a:t>)</a:t>
            </a:r>
          </a:p>
          <a:p>
            <a:r>
              <a:rPr lang="hu-HU" smtClean="0"/>
              <a:t>2019-2020 között Webrecorder Desktop (Windows, macOS és Linux alá is telepíthető)</a:t>
            </a:r>
          </a:p>
          <a:p>
            <a:r>
              <a:rPr lang="hu-HU" smtClean="0"/>
              <a:t>az </a:t>
            </a:r>
            <a:r>
              <a:rPr lang="hu-HU" i="1" smtClean="0"/>
              <a:t>Electron</a:t>
            </a:r>
            <a:r>
              <a:rPr lang="hu-HU" smtClean="0"/>
              <a:t> keretrendszerrel készített, beépített </a:t>
            </a:r>
            <a:r>
              <a:rPr lang="hu-HU" i="1" smtClean="0"/>
              <a:t>Chromium</a:t>
            </a:r>
            <a:r>
              <a:rPr lang="hu-HU" smtClean="0"/>
              <a:t>-ot használó alkalmazás</a:t>
            </a:r>
          </a:p>
          <a:p>
            <a:r>
              <a:rPr lang="hu-HU" smtClean="0"/>
              <a:t>a letöltött anyag WARC formátumban van a Documents/Webrecorder-Data/ mappában</a:t>
            </a:r>
          </a:p>
          <a:p>
            <a:r>
              <a:rPr lang="hu-HU" smtClean="0"/>
              <a:t>funkciók:</a:t>
            </a:r>
          </a:p>
          <a:p>
            <a:pPr lvl="1"/>
            <a:r>
              <a:rPr lang="hu-HU" i="1" smtClean="0"/>
              <a:t>Preview</a:t>
            </a:r>
            <a:r>
              <a:rPr lang="hu-HU" smtClean="0"/>
              <a:t> mód (a hitelesítő adatok nem kerülnek a WARC-ba)</a:t>
            </a:r>
          </a:p>
          <a:p>
            <a:pPr lvl="1"/>
            <a:r>
              <a:rPr lang="hu-HU" i="1" smtClean="0"/>
              <a:t>Autopilot</a:t>
            </a:r>
            <a:r>
              <a:rPr lang="hu-HU" smtClean="0"/>
              <a:t> funkciók (akár a háttérben is futhatnak, lehalkítva)</a:t>
            </a:r>
          </a:p>
          <a:p>
            <a:pPr lvl="1"/>
            <a:r>
              <a:rPr lang="hu-HU" i="1" smtClean="0"/>
              <a:t>Flash</a:t>
            </a:r>
            <a:r>
              <a:rPr lang="hu-HU" smtClean="0"/>
              <a:t> támogatás (mentéskor és visszanézéskor is)</a:t>
            </a:r>
          </a:p>
          <a:p>
            <a:pPr lvl="1"/>
            <a:r>
              <a:rPr lang="hu-HU" smtClean="0"/>
              <a:t>mobil böngésző emulálása (telefonra optimalizált oldalakhoz)</a:t>
            </a:r>
          </a:p>
          <a:p>
            <a:pPr lvl="1"/>
            <a:r>
              <a:rPr lang="hu-HU" smtClean="0"/>
              <a:t>gyűjtemények kialakítása (minimális metaadatokkal)</a:t>
            </a:r>
          </a:p>
          <a:p>
            <a:r>
              <a:rPr lang="hu-HU" smtClean="0"/>
              <a:t> beépített vagy külön telepíthető megjelenítő (</a:t>
            </a:r>
            <a:r>
              <a:rPr lang="hu-HU" i="1" smtClean="0"/>
              <a:t>Webrecorder Player</a:t>
            </a:r>
            <a:r>
              <a:rPr lang="hu-HU" smtClean="0"/>
              <a:t>) </a:t>
            </a:r>
          </a:p>
          <a:p>
            <a:endParaRPr lang="hu-HU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2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2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DBF23EB-49A4-4A3A-8931-141AD8A64CD7}" type="slidenum">
              <a:rPr lang="hu-HU" altLang="en-US"/>
              <a:pPr>
                <a:defRPr/>
              </a:pPr>
              <a:t>4</a:t>
            </a:fld>
            <a:endParaRPr lang="hu-HU" alt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Webrecorder képernyőfotók</a:t>
            </a:r>
            <a:endParaRPr lang="hu-HU" i="1" smtClean="0"/>
          </a:p>
        </p:txBody>
      </p:sp>
      <p:grpSp>
        <p:nvGrpSpPr>
          <p:cNvPr id="28769" name="Group 97"/>
          <p:cNvGrpSpPr>
            <a:grpSpLocks/>
          </p:cNvGrpSpPr>
          <p:nvPr/>
        </p:nvGrpSpPr>
        <p:grpSpPr bwMode="auto">
          <a:xfrm>
            <a:off x="219075" y="1057275"/>
            <a:ext cx="3324225" cy="2306638"/>
            <a:chOff x="173" y="666"/>
            <a:chExt cx="2094" cy="1453"/>
          </a:xfrm>
        </p:grpSpPr>
        <p:pic>
          <p:nvPicPr>
            <p:cNvPr id="28747" name="Picture 75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" y="666"/>
              <a:ext cx="1512" cy="11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28748" name="Text Box 76"/>
            <p:cNvSpPr txBox="1">
              <a:spLocks noChangeArrowheads="1"/>
            </p:cNvSpPr>
            <p:nvPr/>
          </p:nvSpPr>
          <p:spPr bwMode="auto">
            <a:xfrm>
              <a:off x="173" y="1927"/>
              <a:ext cx="209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 webrecorder.io szolgáltatás 2017-ben</a:t>
              </a:r>
            </a:p>
          </p:txBody>
        </p:sp>
      </p:grpSp>
      <p:grpSp>
        <p:nvGrpSpPr>
          <p:cNvPr id="28776" name="Group 104"/>
          <p:cNvGrpSpPr>
            <a:grpSpLocks/>
          </p:cNvGrpSpPr>
          <p:nvPr/>
        </p:nvGrpSpPr>
        <p:grpSpPr bwMode="auto">
          <a:xfrm>
            <a:off x="8912225" y="3641725"/>
            <a:ext cx="2867025" cy="2489200"/>
            <a:chOff x="5593" y="2294"/>
            <a:chExt cx="1806" cy="1568"/>
          </a:xfrm>
        </p:grpSpPr>
        <p:pic>
          <p:nvPicPr>
            <p:cNvPr id="28750" name="Picture 78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88" y="2294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28753" name="Text Box 81"/>
            <p:cNvSpPr txBox="1">
              <a:spLocks noChangeArrowheads="1"/>
            </p:cNvSpPr>
            <p:nvPr/>
          </p:nvSpPr>
          <p:spPr bwMode="auto">
            <a:xfrm>
              <a:off x="5593" y="3536"/>
              <a:ext cx="180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Instagram oldal visszanézése </a:t>
              </a:r>
              <a:br>
                <a:rPr lang="hu-HU" sz="1400">
                  <a:latin typeface="Arial" charset="0"/>
                </a:rPr>
              </a:br>
              <a:r>
                <a:rPr lang="hu-HU" sz="1400">
                  <a:latin typeface="Arial" charset="0"/>
                </a:rPr>
                <a:t>a Webrecorder Player-ben</a:t>
              </a:r>
            </a:p>
          </p:txBody>
        </p:sp>
      </p:grpSp>
      <p:grpSp>
        <p:nvGrpSpPr>
          <p:cNvPr id="28770" name="Group 98"/>
          <p:cNvGrpSpPr>
            <a:grpSpLocks/>
          </p:cNvGrpSpPr>
          <p:nvPr/>
        </p:nvGrpSpPr>
        <p:grpSpPr bwMode="auto">
          <a:xfrm>
            <a:off x="3378200" y="1055688"/>
            <a:ext cx="3106738" cy="2520950"/>
            <a:chOff x="2128" y="665"/>
            <a:chExt cx="1957" cy="1588"/>
          </a:xfrm>
        </p:grpSpPr>
        <p:sp>
          <p:nvSpPr>
            <p:cNvPr id="28755" name="Text Box 83"/>
            <p:cNvSpPr txBox="1">
              <a:spLocks noChangeArrowheads="1"/>
            </p:cNvSpPr>
            <p:nvPr/>
          </p:nvSpPr>
          <p:spPr bwMode="auto">
            <a:xfrm>
              <a:off x="2128" y="1927"/>
              <a:ext cx="195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Új gyűjtemény létrehozása a Webrecorder Desktop programban</a:t>
              </a:r>
            </a:p>
          </p:txBody>
        </p:sp>
        <p:pic>
          <p:nvPicPr>
            <p:cNvPr id="28756" name="Picture 84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20" y="665"/>
              <a:ext cx="1585" cy="11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28771" name="Group 99"/>
          <p:cNvGrpSpPr>
            <a:grpSpLocks/>
          </p:cNvGrpSpPr>
          <p:nvPr/>
        </p:nvGrpSpPr>
        <p:grpSpPr bwMode="auto">
          <a:xfrm>
            <a:off x="6397625" y="1058863"/>
            <a:ext cx="2659063" cy="2305050"/>
            <a:chOff x="4030" y="667"/>
            <a:chExt cx="1675" cy="1452"/>
          </a:xfrm>
        </p:grpSpPr>
        <p:pic>
          <p:nvPicPr>
            <p:cNvPr id="28757" name="Picture 85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59" y="667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28758" name="Text Box 86"/>
            <p:cNvSpPr txBox="1">
              <a:spLocks noChangeArrowheads="1"/>
            </p:cNvSpPr>
            <p:nvPr/>
          </p:nvSpPr>
          <p:spPr bwMode="auto">
            <a:xfrm>
              <a:off x="4030" y="1927"/>
              <a:ext cx="167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Interaktív webhely archiválása</a:t>
              </a:r>
            </a:p>
          </p:txBody>
        </p:sp>
      </p:grpSp>
      <p:grpSp>
        <p:nvGrpSpPr>
          <p:cNvPr id="28773" name="Group 101"/>
          <p:cNvGrpSpPr>
            <a:grpSpLocks/>
          </p:cNvGrpSpPr>
          <p:nvPr/>
        </p:nvGrpSpPr>
        <p:grpSpPr bwMode="auto">
          <a:xfrm>
            <a:off x="373063" y="3641725"/>
            <a:ext cx="3106737" cy="2276475"/>
            <a:chOff x="235" y="2294"/>
            <a:chExt cx="1957" cy="1434"/>
          </a:xfrm>
        </p:grpSpPr>
        <p:pic>
          <p:nvPicPr>
            <p:cNvPr id="28759" name="Picture 87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05" y="2294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28760" name="Text Box 88"/>
            <p:cNvSpPr txBox="1">
              <a:spLocks noChangeArrowheads="1"/>
            </p:cNvSpPr>
            <p:nvPr/>
          </p:nvSpPr>
          <p:spPr bwMode="auto">
            <a:xfrm>
              <a:off x="235" y="3536"/>
              <a:ext cx="19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Automatikus görgetés egy blogban</a:t>
              </a:r>
            </a:p>
          </p:txBody>
        </p:sp>
      </p:grpSp>
      <p:grpSp>
        <p:nvGrpSpPr>
          <p:cNvPr id="28772" name="Group 100"/>
          <p:cNvGrpSpPr>
            <a:grpSpLocks/>
          </p:cNvGrpSpPr>
          <p:nvPr/>
        </p:nvGrpSpPr>
        <p:grpSpPr bwMode="auto">
          <a:xfrm>
            <a:off x="9105900" y="1058863"/>
            <a:ext cx="2443163" cy="2305050"/>
            <a:chOff x="5736" y="667"/>
            <a:chExt cx="1539" cy="1452"/>
          </a:xfrm>
        </p:grpSpPr>
        <p:pic>
          <p:nvPicPr>
            <p:cNvPr id="28761" name="Picture 89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797" y="667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28762" name="Text Box 90"/>
            <p:cNvSpPr txBox="1">
              <a:spLocks noChangeArrowheads="1"/>
            </p:cNvSpPr>
            <p:nvPr/>
          </p:nvSpPr>
          <p:spPr bwMode="auto">
            <a:xfrm>
              <a:off x="5736" y="1927"/>
              <a:ext cx="15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 mentés visszanézése</a:t>
              </a:r>
            </a:p>
          </p:txBody>
        </p:sp>
      </p:grpSp>
      <p:grpSp>
        <p:nvGrpSpPr>
          <p:cNvPr id="28774" name="Group 102"/>
          <p:cNvGrpSpPr>
            <a:grpSpLocks/>
          </p:cNvGrpSpPr>
          <p:nvPr/>
        </p:nvGrpSpPr>
        <p:grpSpPr bwMode="auto">
          <a:xfrm>
            <a:off x="3800475" y="3641725"/>
            <a:ext cx="2249488" cy="2276475"/>
            <a:chOff x="2394" y="2294"/>
            <a:chExt cx="1417" cy="1434"/>
          </a:xfrm>
        </p:grpSpPr>
        <p:pic>
          <p:nvPicPr>
            <p:cNvPr id="28763" name="Picture 91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394" y="2294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28764" name="Text Box 92"/>
            <p:cNvSpPr txBox="1">
              <a:spLocks noChangeArrowheads="1"/>
            </p:cNvSpPr>
            <p:nvPr/>
          </p:nvSpPr>
          <p:spPr bwMode="auto">
            <a:xfrm>
              <a:off x="2406" y="3536"/>
              <a:ext cx="13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 </a:t>
              </a:r>
              <a:r>
                <a:rPr lang="hu-HU" sz="1400" i="1">
                  <a:latin typeface="Arial" charset="0"/>
                </a:rPr>
                <a:t>session</a:t>
              </a:r>
              <a:r>
                <a:rPr lang="hu-HU" sz="1400">
                  <a:latin typeface="Arial" charset="0"/>
                </a:rPr>
                <a:t>-ök listája</a:t>
              </a:r>
            </a:p>
          </p:txBody>
        </p:sp>
      </p:grpSp>
      <p:grpSp>
        <p:nvGrpSpPr>
          <p:cNvPr id="28775" name="Group 103"/>
          <p:cNvGrpSpPr>
            <a:grpSpLocks/>
          </p:cNvGrpSpPr>
          <p:nvPr/>
        </p:nvGrpSpPr>
        <p:grpSpPr bwMode="auto">
          <a:xfrm>
            <a:off x="6530975" y="3641725"/>
            <a:ext cx="2322513" cy="2276475"/>
            <a:chOff x="4114" y="2294"/>
            <a:chExt cx="1463" cy="1434"/>
          </a:xfrm>
        </p:grpSpPr>
        <p:pic>
          <p:nvPicPr>
            <p:cNvPr id="28766" name="Picture 94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137" y="2294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28767" name="Text Box 95"/>
            <p:cNvSpPr txBox="1">
              <a:spLocks noChangeArrowheads="1"/>
            </p:cNvSpPr>
            <p:nvPr/>
          </p:nvSpPr>
          <p:spPr bwMode="auto">
            <a:xfrm>
              <a:off x="4114" y="3536"/>
              <a:ext cx="14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Egy</a:t>
              </a:r>
              <a:r>
                <a:rPr lang="hu-HU" sz="1400" i="1">
                  <a:latin typeface="Arial" charset="0"/>
                </a:rPr>
                <a:t> session</a:t>
              </a:r>
              <a:r>
                <a:rPr lang="hu-HU" sz="1400">
                  <a:latin typeface="Arial" charset="0"/>
                </a:rPr>
                <a:t> exportálása</a:t>
              </a: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4140E3F-BB8F-4596-A3DA-41FD07844475}" type="slidenum">
              <a:rPr lang="hu-HU" altLang="en-US"/>
              <a:pPr>
                <a:defRPr/>
              </a:pPr>
              <a:t>5</a:t>
            </a:fld>
            <a:endParaRPr lang="hu-HU" altLang="en-US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/>
          <a:srcRect t="10477" b="9370"/>
          <a:stretch>
            <a:fillRect/>
          </a:stretch>
        </p:blipFill>
        <p:spPr bwMode="auto">
          <a:xfrm>
            <a:off x="8515350" y="4524375"/>
            <a:ext cx="3043238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Conifer</a:t>
            </a:r>
            <a:endParaRPr lang="hu-HU" i="1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990600"/>
            <a:ext cx="11833225" cy="5135563"/>
          </a:xfrm>
        </p:spPr>
        <p:txBody>
          <a:bodyPr/>
          <a:lstStyle/>
          <a:p>
            <a:r>
              <a:rPr lang="hu-HU" smtClean="0"/>
              <a:t>a </a:t>
            </a:r>
            <a:r>
              <a:rPr lang="en-US" smtClean="0"/>
              <a:t>Rhizome</a:t>
            </a:r>
            <a:r>
              <a:rPr lang="hu-HU" smtClean="0"/>
              <a:t> (</a:t>
            </a:r>
            <a:r>
              <a:rPr lang="en-US" smtClean="0"/>
              <a:t>New Museum</a:t>
            </a:r>
            <a:r>
              <a:rPr lang="hu-HU" smtClean="0"/>
              <a:t>, NY) működteti 2015 óta, 2020 júniusától Conifer néven</a:t>
            </a:r>
          </a:p>
          <a:p>
            <a:r>
              <a:rPr lang="hu-HU" smtClean="0"/>
              <a:t>eredeti célja az interaktív online művészeti alkotások megőrzése volt</a:t>
            </a:r>
          </a:p>
          <a:p>
            <a:r>
              <a:rPr lang="hu-HU" smtClean="0"/>
              <a:t>non-profit alapú, nincs reklám, 5 GB tárhely ingyen, 200 $/év 40 GB (napi korlát nélkül)</a:t>
            </a:r>
          </a:p>
          <a:p>
            <a:r>
              <a:rPr lang="hu-HU" smtClean="0"/>
              <a:t>eltérések a Webrecorder Desktop-hoz képest:</a:t>
            </a:r>
          </a:p>
          <a:p>
            <a:pPr lvl="1"/>
            <a:r>
              <a:rPr lang="hu-HU" smtClean="0"/>
              <a:t>régi Firefox és Chrome böngészők is választhatók (Java és Flash tartalom is menthető)</a:t>
            </a:r>
          </a:p>
          <a:p>
            <a:pPr lvl="1"/>
            <a:r>
              <a:rPr lang="hu-HU" smtClean="0"/>
              <a:t>nincs </a:t>
            </a:r>
            <a:r>
              <a:rPr lang="hu-HU" i="1" smtClean="0"/>
              <a:t>Preview</a:t>
            </a:r>
            <a:r>
              <a:rPr lang="hu-HU" smtClean="0"/>
              <a:t> üzemmód (mentés közben kell bejelentkezni a védett webhelyekre)</a:t>
            </a:r>
          </a:p>
          <a:p>
            <a:pPr lvl="1"/>
            <a:r>
              <a:rPr lang="hu-HU" smtClean="0"/>
              <a:t>többféle </a:t>
            </a:r>
            <a:r>
              <a:rPr lang="hu-HU" i="1" smtClean="0"/>
              <a:t>Autopilot </a:t>
            </a:r>
            <a:r>
              <a:rPr lang="hu-HU" smtClean="0"/>
              <a:t>is volt</a:t>
            </a:r>
            <a:r>
              <a:rPr lang="hu-HU" i="1" smtClean="0"/>
              <a:t>: </a:t>
            </a:r>
            <a:r>
              <a:rPr lang="en-US" smtClean="0"/>
              <a:t>Facebook</a:t>
            </a:r>
            <a:r>
              <a:rPr lang="hu-HU" smtClean="0"/>
              <a:t>, </a:t>
            </a:r>
            <a:r>
              <a:rPr lang="en-US" smtClean="0"/>
              <a:t>Instagra</a:t>
            </a:r>
            <a:r>
              <a:rPr lang="hu-HU" smtClean="0"/>
              <a:t>m</a:t>
            </a:r>
            <a:r>
              <a:rPr lang="en-US" smtClean="0"/>
              <a:t>, SoundCloud, Twitter, YouTube, SlideShare</a:t>
            </a:r>
            <a:r>
              <a:rPr lang="hu-HU" smtClean="0"/>
              <a:t/>
            </a:r>
            <a:br>
              <a:rPr lang="hu-HU" smtClean="0"/>
            </a:br>
            <a:r>
              <a:rPr lang="hu-HU" smtClean="0"/>
              <a:t>(sajnos már nem működnek, mivel nem frissítik őket)</a:t>
            </a:r>
          </a:p>
          <a:p>
            <a:pPr lvl="1"/>
            <a:r>
              <a:rPr lang="hu-HU" smtClean="0"/>
              <a:t>saját böngészőt használva az </a:t>
            </a:r>
            <a:r>
              <a:rPr lang="hu-HU" i="1" smtClean="0"/>
              <a:t>Autopilot</a:t>
            </a:r>
            <a:r>
              <a:rPr lang="hu-HU" smtClean="0"/>
              <a:t> nem futhat háttérben</a:t>
            </a:r>
          </a:p>
          <a:p>
            <a:pPr lvl="1"/>
            <a:r>
              <a:rPr lang="hu-HU" smtClean="0"/>
              <a:t>teljes szövegű keresés és fájltípusra szűrés is van (</a:t>
            </a:r>
            <a:r>
              <a:rPr lang="hu-HU" i="1" smtClean="0"/>
              <a:t>Solr</a:t>
            </a:r>
            <a:r>
              <a:rPr lang="hu-HU" smtClean="0"/>
              <a:t>)</a:t>
            </a:r>
          </a:p>
          <a:p>
            <a:pPr lvl="1"/>
            <a:r>
              <a:rPr lang="hu-HU" smtClean="0"/>
              <a:t>a mentések nyilvánosan megoszthatók</a:t>
            </a:r>
          </a:p>
          <a:p>
            <a:pPr lvl="1"/>
            <a:r>
              <a:rPr lang="hu-HU" smtClean="0"/>
              <a:t>saját szerverre is feltelepíthető (így nincsenek korlátok)</a:t>
            </a:r>
          </a:p>
          <a:p>
            <a:r>
              <a:rPr lang="hu-HU" smtClean="0"/>
              <a:t>2022 óta magára hagyták a szoftvert és a szolgáltatást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2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2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A6DBE0C-D443-4058-B2BE-8EAC26F4D071}" type="slidenum">
              <a:rPr lang="hu-HU" altLang="en-US"/>
              <a:pPr>
                <a:defRPr/>
              </a:pPr>
              <a:t>6</a:t>
            </a:fld>
            <a:endParaRPr lang="hu-HU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Conifer képernyőfotók</a:t>
            </a:r>
            <a:endParaRPr lang="hu-HU" i="1" smtClean="0"/>
          </a:p>
        </p:txBody>
      </p:sp>
      <p:grpSp>
        <p:nvGrpSpPr>
          <p:cNvPr id="39971" name="Group 35"/>
          <p:cNvGrpSpPr>
            <a:grpSpLocks/>
          </p:cNvGrpSpPr>
          <p:nvPr/>
        </p:nvGrpSpPr>
        <p:grpSpPr bwMode="auto">
          <a:xfrm>
            <a:off x="511175" y="1108075"/>
            <a:ext cx="2198688" cy="2241550"/>
            <a:chOff x="322" y="698"/>
            <a:chExt cx="1385" cy="1412"/>
          </a:xfrm>
        </p:grpSpPr>
        <p:sp>
          <p:nvSpPr>
            <p:cNvPr id="39941" name="Text Box 5"/>
            <p:cNvSpPr txBox="1">
              <a:spLocks noChangeArrowheads="1"/>
            </p:cNvSpPr>
            <p:nvPr/>
          </p:nvSpPr>
          <p:spPr bwMode="auto">
            <a:xfrm>
              <a:off x="441" y="1918"/>
              <a:ext cx="123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 Conifer honlapja</a:t>
              </a:r>
            </a:p>
          </p:txBody>
        </p:sp>
        <p:pic>
          <p:nvPicPr>
            <p:cNvPr id="39942" name="Picture 6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2" y="698"/>
              <a:ext cx="1385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39972" name="Group 36"/>
          <p:cNvGrpSpPr>
            <a:grpSpLocks/>
          </p:cNvGrpSpPr>
          <p:nvPr/>
        </p:nvGrpSpPr>
        <p:grpSpPr bwMode="auto">
          <a:xfrm>
            <a:off x="3278188" y="1123950"/>
            <a:ext cx="2649537" cy="2438400"/>
            <a:chOff x="2065" y="708"/>
            <a:chExt cx="1669" cy="1536"/>
          </a:xfrm>
        </p:grpSpPr>
        <p:pic>
          <p:nvPicPr>
            <p:cNvPr id="39943" name="Picture 7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65" y="708"/>
              <a:ext cx="1650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39944" name="Text Box 8"/>
            <p:cNvSpPr txBox="1">
              <a:spLocks noChangeArrowheads="1"/>
            </p:cNvSpPr>
            <p:nvPr/>
          </p:nvSpPr>
          <p:spPr bwMode="auto">
            <a:xfrm>
              <a:off x="2147" y="1918"/>
              <a:ext cx="158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 gyűjtemény és a böngésző kiválasztása archiválás előtt</a:t>
              </a:r>
            </a:p>
          </p:txBody>
        </p:sp>
      </p:grpSp>
      <p:grpSp>
        <p:nvGrpSpPr>
          <p:cNvPr id="39973" name="Group 37"/>
          <p:cNvGrpSpPr>
            <a:grpSpLocks/>
          </p:cNvGrpSpPr>
          <p:nvPr/>
        </p:nvGrpSpPr>
        <p:grpSpPr bwMode="auto">
          <a:xfrm>
            <a:off x="6400800" y="1087438"/>
            <a:ext cx="2398713" cy="2251075"/>
            <a:chOff x="4032" y="685"/>
            <a:chExt cx="1511" cy="1418"/>
          </a:xfrm>
        </p:grpSpPr>
        <p:pic>
          <p:nvPicPr>
            <p:cNvPr id="39945" name="Picture 9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66" y="685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39946" name="Text Box 10"/>
            <p:cNvSpPr txBox="1">
              <a:spLocks noChangeArrowheads="1"/>
            </p:cNvSpPr>
            <p:nvPr/>
          </p:nvSpPr>
          <p:spPr bwMode="auto">
            <a:xfrm>
              <a:off x="4032" y="1911"/>
              <a:ext cx="15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Interaktív webhely mentése</a:t>
              </a:r>
            </a:p>
          </p:txBody>
        </p:sp>
      </p:grpSp>
      <p:grpSp>
        <p:nvGrpSpPr>
          <p:cNvPr id="39975" name="Group 39"/>
          <p:cNvGrpSpPr>
            <a:grpSpLocks/>
          </p:cNvGrpSpPr>
          <p:nvPr/>
        </p:nvGrpSpPr>
        <p:grpSpPr bwMode="auto">
          <a:xfrm>
            <a:off x="596900" y="3652838"/>
            <a:ext cx="2398713" cy="2460625"/>
            <a:chOff x="376" y="2301"/>
            <a:chExt cx="1511" cy="1550"/>
          </a:xfrm>
        </p:grpSpPr>
        <p:pic>
          <p:nvPicPr>
            <p:cNvPr id="39949" name="Picture 13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1" y="2301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39950" name="Text Box 14"/>
            <p:cNvSpPr txBox="1">
              <a:spLocks noChangeArrowheads="1"/>
            </p:cNvSpPr>
            <p:nvPr/>
          </p:nvSpPr>
          <p:spPr bwMode="auto">
            <a:xfrm>
              <a:off x="376" y="3525"/>
              <a:ext cx="151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Linklisták létrehozása egy gyűjteményhez</a:t>
              </a:r>
            </a:p>
          </p:txBody>
        </p:sp>
      </p:grpSp>
      <p:grpSp>
        <p:nvGrpSpPr>
          <p:cNvPr id="39977" name="Group 41"/>
          <p:cNvGrpSpPr>
            <a:grpSpLocks/>
          </p:cNvGrpSpPr>
          <p:nvPr/>
        </p:nvGrpSpPr>
        <p:grpSpPr bwMode="auto">
          <a:xfrm>
            <a:off x="6340475" y="3651250"/>
            <a:ext cx="2398713" cy="2249488"/>
            <a:chOff x="3907" y="2300"/>
            <a:chExt cx="1511" cy="1417"/>
          </a:xfrm>
        </p:grpSpPr>
        <p:pic>
          <p:nvPicPr>
            <p:cNvPr id="39952" name="Picture 16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915" y="2300"/>
              <a:ext cx="1469" cy="11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39953" name="Text Box 17"/>
            <p:cNvSpPr txBox="1">
              <a:spLocks noChangeArrowheads="1"/>
            </p:cNvSpPr>
            <p:nvPr/>
          </p:nvSpPr>
          <p:spPr bwMode="auto">
            <a:xfrm>
              <a:off x="3907" y="3525"/>
              <a:ext cx="15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Session-ök menedzselése</a:t>
              </a:r>
            </a:p>
          </p:txBody>
        </p:sp>
      </p:grpSp>
      <p:grpSp>
        <p:nvGrpSpPr>
          <p:cNvPr id="39976" name="Group 40"/>
          <p:cNvGrpSpPr>
            <a:grpSpLocks/>
          </p:cNvGrpSpPr>
          <p:nvPr/>
        </p:nvGrpSpPr>
        <p:grpSpPr bwMode="auto">
          <a:xfrm>
            <a:off x="3462338" y="3652838"/>
            <a:ext cx="2398712" cy="2247900"/>
            <a:chOff x="2197" y="2301"/>
            <a:chExt cx="1511" cy="1416"/>
          </a:xfrm>
        </p:grpSpPr>
        <p:pic>
          <p:nvPicPr>
            <p:cNvPr id="39954" name="Picture 18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234" y="2301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39955" name="Text Box 19"/>
            <p:cNvSpPr txBox="1">
              <a:spLocks noChangeArrowheads="1"/>
            </p:cNvSpPr>
            <p:nvPr/>
          </p:nvSpPr>
          <p:spPr bwMode="auto">
            <a:xfrm>
              <a:off x="2197" y="3525"/>
              <a:ext cx="15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Egy gyűjtemény kezdőlapja</a:t>
              </a:r>
            </a:p>
          </p:txBody>
        </p:sp>
      </p:grpSp>
      <p:grpSp>
        <p:nvGrpSpPr>
          <p:cNvPr id="39978" name="Group 42"/>
          <p:cNvGrpSpPr>
            <a:grpSpLocks/>
          </p:cNvGrpSpPr>
          <p:nvPr/>
        </p:nvGrpSpPr>
        <p:grpSpPr bwMode="auto">
          <a:xfrm>
            <a:off x="9096375" y="3652838"/>
            <a:ext cx="2398713" cy="2460625"/>
            <a:chOff x="5730" y="2301"/>
            <a:chExt cx="1511" cy="1550"/>
          </a:xfrm>
        </p:grpSpPr>
        <p:pic>
          <p:nvPicPr>
            <p:cNvPr id="39956" name="Picture 20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767" y="2301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39957" name="Text Box 21"/>
            <p:cNvSpPr txBox="1">
              <a:spLocks noChangeArrowheads="1"/>
            </p:cNvSpPr>
            <p:nvPr/>
          </p:nvSpPr>
          <p:spPr bwMode="auto">
            <a:xfrm>
              <a:off x="5730" y="3525"/>
              <a:ext cx="151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Archivált Facebook oldal visszanézése</a:t>
              </a:r>
            </a:p>
          </p:txBody>
        </p:sp>
      </p:grpSp>
      <p:grpSp>
        <p:nvGrpSpPr>
          <p:cNvPr id="39982" name="Group 46"/>
          <p:cNvGrpSpPr>
            <a:grpSpLocks/>
          </p:cNvGrpSpPr>
          <p:nvPr/>
        </p:nvGrpSpPr>
        <p:grpSpPr bwMode="auto">
          <a:xfrm>
            <a:off x="9072563" y="1065213"/>
            <a:ext cx="2398712" cy="2262187"/>
            <a:chOff x="5715" y="685"/>
            <a:chExt cx="1511" cy="1425"/>
          </a:xfrm>
        </p:grpSpPr>
        <p:sp>
          <p:nvSpPr>
            <p:cNvPr id="39948" name="Text Box 12"/>
            <p:cNvSpPr txBox="1">
              <a:spLocks noChangeArrowheads="1"/>
            </p:cNvSpPr>
            <p:nvPr/>
          </p:nvSpPr>
          <p:spPr bwMode="auto">
            <a:xfrm>
              <a:off x="5715" y="1918"/>
              <a:ext cx="15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Egy gyűjtemény kezelése</a:t>
              </a:r>
            </a:p>
          </p:txBody>
        </p:sp>
        <p:pic>
          <p:nvPicPr>
            <p:cNvPr id="39981" name="Picture 45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780" y="685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514C66D-DACB-4C18-AC49-75FCFE4DC834}" type="slidenum">
              <a:rPr lang="hu-HU" altLang="en-US"/>
              <a:pPr>
                <a:defRPr/>
              </a:pPr>
              <a:t>7</a:t>
            </a:fld>
            <a:endParaRPr lang="hu-HU" altLang="en-US"/>
          </a:p>
        </p:txBody>
      </p:sp>
      <p:pic>
        <p:nvPicPr>
          <p:cNvPr id="40967" name="Picture 7" descr="Webrecor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4975" y="3805238"/>
            <a:ext cx="2251075" cy="2251075"/>
          </a:xfrm>
          <a:prstGeom prst="rect">
            <a:avLst/>
          </a:prstGeom>
          <a:noFill/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ArchiveWeb.page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990600"/>
            <a:ext cx="11833225" cy="5070475"/>
          </a:xfrm>
        </p:spPr>
        <p:txBody>
          <a:bodyPr/>
          <a:lstStyle/>
          <a:p>
            <a:r>
              <a:rPr lang="hu-HU" smtClean="0"/>
              <a:t>az „eredeti” Webrecorder utódja, 2021 februárja óta folyamatosan fejlesztik</a:t>
            </a:r>
          </a:p>
          <a:p>
            <a:r>
              <a:rPr lang="hu-HU" smtClean="0"/>
              <a:t>a böngésző hibakeresés üzemmódját használja ki az aktuális weboldal archiválásához  </a:t>
            </a:r>
          </a:p>
          <a:p>
            <a:r>
              <a:rPr lang="hu-HU" smtClean="0"/>
              <a:t>alkalmazás (Windows, Linux, macOS) és böngészőkiegészítő (Chrome, Brave, Edge)</a:t>
            </a:r>
          </a:p>
          <a:p>
            <a:r>
              <a:rPr lang="hu-HU" smtClean="0"/>
              <a:t>online verzió is van: ArchiveWeb.page Express (IA kapcsolattal és linkek követésével)</a:t>
            </a:r>
          </a:p>
          <a:p>
            <a:r>
              <a:rPr lang="hu-HU" smtClean="0"/>
              <a:t>a Desktop verzióban van </a:t>
            </a:r>
            <a:r>
              <a:rPr lang="hu-HU" i="1" smtClean="0"/>
              <a:t>Preview mode</a:t>
            </a:r>
            <a:r>
              <a:rPr lang="hu-HU" smtClean="0"/>
              <a:t> és </a:t>
            </a:r>
            <a:r>
              <a:rPr lang="hu-HU" i="1" smtClean="0"/>
              <a:t>Flash</a:t>
            </a:r>
            <a:r>
              <a:rPr lang="hu-HU" smtClean="0"/>
              <a:t> támogatás (</a:t>
            </a:r>
            <a:r>
              <a:rPr lang="hu-HU" i="1" smtClean="0"/>
              <a:t>Ruffle plug-in</a:t>
            </a:r>
            <a:r>
              <a:rPr lang="hu-HU" smtClean="0"/>
              <a:t>) is</a:t>
            </a:r>
          </a:p>
          <a:p>
            <a:r>
              <a:rPr lang="hu-HU" i="1" smtClean="0"/>
              <a:t>Autopilot</a:t>
            </a:r>
            <a:r>
              <a:rPr lang="hu-HU" smtClean="0"/>
              <a:t> (autoscroll, autoplay) és több </a:t>
            </a:r>
            <a:r>
              <a:rPr lang="hu-HU" i="1" smtClean="0"/>
              <a:t>behavior</a:t>
            </a:r>
            <a:r>
              <a:rPr lang="hu-HU" smtClean="0"/>
              <a:t> (Instagram, Facebook, Twitter) is volt</a:t>
            </a:r>
          </a:p>
          <a:p>
            <a:r>
              <a:rPr lang="hu-HU" smtClean="0"/>
              <a:t>gyűjteményen belül teljes szövegű keresés (HTML és PDF is)</a:t>
            </a:r>
          </a:p>
          <a:p>
            <a:r>
              <a:rPr lang="hu-HU" smtClean="0"/>
              <a:t>importálás (WARC, WACZ, HAR vagy WBN formátum)</a:t>
            </a:r>
          </a:p>
          <a:p>
            <a:r>
              <a:rPr lang="hu-HU" smtClean="0"/>
              <a:t>exportálás (WARC vagy WACZ formátum)</a:t>
            </a:r>
          </a:p>
          <a:p>
            <a:r>
              <a:rPr lang="hu-HU" smtClean="0"/>
              <a:t>felhőbe feltöltés (Browsertrix és IPFS)</a:t>
            </a:r>
          </a:p>
          <a:p>
            <a:r>
              <a:rPr lang="hu-HU" smtClean="0"/>
              <a:t>beépített megjelenítő (ReplayWeb.page)</a:t>
            </a:r>
          </a:p>
          <a:p>
            <a:r>
              <a:rPr lang="hu-HU" smtClean="0"/>
              <a:t>metaadatok nem adhatók hozzá a mentésekhez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2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2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88658C1-7FB3-4EEF-8DF9-B3702E8E3E8F}" type="slidenum">
              <a:rPr lang="hu-HU" altLang="en-US"/>
              <a:pPr>
                <a:defRPr/>
              </a:pPr>
              <a:t>8</a:t>
            </a:fld>
            <a:endParaRPr lang="hu-HU" alt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ArchiveWeb.page képernyőfotók</a:t>
            </a:r>
          </a:p>
        </p:txBody>
      </p:sp>
      <p:grpSp>
        <p:nvGrpSpPr>
          <p:cNvPr id="42005" name="Group 21"/>
          <p:cNvGrpSpPr>
            <a:grpSpLocks/>
          </p:cNvGrpSpPr>
          <p:nvPr/>
        </p:nvGrpSpPr>
        <p:grpSpPr bwMode="auto">
          <a:xfrm>
            <a:off x="338138" y="1133475"/>
            <a:ext cx="2974975" cy="2420938"/>
            <a:chOff x="206" y="714"/>
            <a:chExt cx="1874" cy="1525"/>
          </a:xfrm>
        </p:grpSpPr>
        <p:sp>
          <p:nvSpPr>
            <p:cNvPr id="41989" name="Text Box 5"/>
            <p:cNvSpPr txBox="1">
              <a:spLocks noChangeArrowheads="1"/>
            </p:cNvSpPr>
            <p:nvPr/>
          </p:nvSpPr>
          <p:spPr bwMode="auto">
            <a:xfrm>
              <a:off x="206" y="1913"/>
              <a:ext cx="187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Archiválási egységek (</a:t>
              </a:r>
              <a:r>
                <a:rPr lang="hu-HU" sz="1400" i="1">
                  <a:latin typeface="Arial" charset="0"/>
                </a:rPr>
                <a:t>session</a:t>
              </a:r>
              <a:r>
                <a:rPr lang="hu-HU" sz="1400">
                  <a:latin typeface="Arial" charset="0"/>
                </a:rPr>
                <a:t>-ök) </a:t>
              </a:r>
              <a:br>
                <a:rPr lang="hu-HU" sz="1400">
                  <a:latin typeface="Arial" charset="0"/>
                </a:rPr>
              </a:br>
              <a:r>
                <a:rPr lang="hu-HU" sz="1400">
                  <a:latin typeface="Arial" charset="0"/>
                </a:rPr>
                <a:t>az ArchiveWeb.page kezdőlapján</a:t>
              </a:r>
            </a:p>
          </p:txBody>
        </p:sp>
        <p:pic>
          <p:nvPicPr>
            <p:cNvPr id="41990" name="Picture 6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5" y="714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42006" name="Group 22"/>
          <p:cNvGrpSpPr>
            <a:grpSpLocks/>
          </p:cNvGrpSpPr>
          <p:nvPr/>
        </p:nvGrpSpPr>
        <p:grpSpPr bwMode="auto">
          <a:xfrm>
            <a:off x="3551238" y="1133475"/>
            <a:ext cx="2540000" cy="2420938"/>
            <a:chOff x="2301" y="714"/>
            <a:chExt cx="1600" cy="1525"/>
          </a:xfrm>
        </p:grpSpPr>
        <p:pic>
          <p:nvPicPr>
            <p:cNvPr id="41991" name="Picture 7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93" y="714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1992" name="Text Box 8"/>
            <p:cNvSpPr txBox="1">
              <a:spLocks noChangeArrowheads="1"/>
            </p:cNvSpPr>
            <p:nvPr/>
          </p:nvSpPr>
          <p:spPr bwMode="auto">
            <a:xfrm>
              <a:off x="2301" y="1913"/>
              <a:ext cx="160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Korábbi mentések importálásának lehetősége</a:t>
              </a:r>
            </a:p>
          </p:txBody>
        </p:sp>
      </p:grpSp>
      <p:grpSp>
        <p:nvGrpSpPr>
          <p:cNvPr id="42007" name="Group 23"/>
          <p:cNvGrpSpPr>
            <a:grpSpLocks/>
          </p:cNvGrpSpPr>
          <p:nvPr/>
        </p:nvGrpSpPr>
        <p:grpSpPr bwMode="auto">
          <a:xfrm>
            <a:off x="6418263" y="1133475"/>
            <a:ext cx="2333625" cy="2420938"/>
            <a:chOff x="4090" y="714"/>
            <a:chExt cx="1470" cy="1525"/>
          </a:xfrm>
        </p:grpSpPr>
        <p:pic>
          <p:nvPicPr>
            <p:cNvPr id="41993" name="Picture 9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23" y="714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1994" name="Text Box 10"/>
            <p:cNvSpPr txBox="1">
              <a:spLocks noChangeArrowheads="1"/>
            </p:cNvSpPr>
            <p:nvPr/>
          </p:nvSpPr>
          <p:spPr bwMode="auto">
            <a:xfrm>
              <a:off x="4090" y="1913"/>
              <a:ext cx="147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Új mentés indítása a </a:t>
              </a:r>
              <a:br>
                <a:rPr lang="hu-HU" sz="1400">
                  <a:latin typeface="Arial" charset="0"/>
                </a:rPr>
              </a:br>
              <a:r>
                <a:rPr lang="hu-HU" sz="1400">
                  <a:latin typeface="Arial" charset="0"/>
                </a:rPr>
                <a:t>böngésző-kiegészítőben</a:t>
              </a:r>
            </a:p>
          </p:txBody>
        </p:sp>
      </p:grpSp>
      <p:grpSp>
        <p:nvGrpSpPr>
          <p:cNvPr id="42008" name="Group 24"/>
          <p:cNvGrpSpPr>
            <a:grpSpLocks/>
          </p:cNvGrpSpPr>
          <p:nvPr/>
        </p:nvGrpSpPr>
        <p:grpSpPr bwMode="auto">
          <a:xfrm>
            <a:off x="9067800" y="1133475"/>
            <a:ext cx="2432050" cy="2208213"/>
            <a:chOff x="5712" y="714"/>
            <a:chExt cx="1532" cy="1391"/>
          </a:xfrm>
        </p:grpSpPr>
        <p:pic>
          <p:nvPicPr>
            <p:cNvPr id="41995" name="Picture 11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770" y="714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1996" name="Text Box 12"/>
            <p:cNvSpPr txBox="1">
              <a:spLocks noChangeArrowheads="1"/>
            </p:cNvSpPr>
            <p:nvPr/>
          </p:nvSpPr>
          <p:spPr bwMode="auto">
            <a:xfrm>
              <a:off x="5712" y="1913"/>
              <a:ext cx="15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X (Twitter) fiók archiválása</a:t>
              </a:r>
            </a:p>
          </p:txBody>
        </p:sp>
      </p:grpSp>
      <p:grpSp>
        <p:nvGrpSpPr>
          <p:cNvPr id="42010" name="Group 26"/>
          <p:cNvGrpSpPr>
            <a:grpSpLocks/>
          </p:cNvGrpSpPr>
          <p:nvPr/>
        </p:nvGrpSpPr>
        <p:grpSpPr bwMode="auto">
          <a:xfrm>
            <a:off x="609600" y="3667125"/>
            <a:ext cx="2368550" cy="2425700"/>
            <a:chOff x="496" y="2310"/>
            <a:chExt cx="1492" cy="1528"/>
          </a:xfrm>
        </p:grpSpPr>
        <p:pic>
          <p:nvPicPr>
            <p:cNvPr id="41997" name="Picture 13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33" y="2310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1998" name="Text Box 14"/>
            <p:cNvSpPr txBox="1">
              <a:spLocks noChangeArrowheads="1"/>
            </p:cNvSpPr>
            <p:nvPr/>
          </p:nvSpPr>
          <p:spPr bwMode="auto">
            <a:xfrm>
              <a:off x="496" y="3512"/>
              <a:ext cx="149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Keresés egy </a:t>
              </a:r>
              <a:r>
                <a:rPr lang="hu-HU" sz="1400" i="1">
                  <a:latin typeface="Arial" charset="0"/>
                </a:rPr>
                <a:t>session</a:t>
              </a:r>
              <a:r>
                <a:rPr lang="hu-HU" sz="1400">
                  <a:latin typeface="Arial" charset="0"/>
                </a:rPr>
                <a:t> alatt archivált weboldalakon</a:t>
              </a:r>
            </a:p>
          </p:txBody>
        </p:sp>
      </p:grpSp>
      <p:grpSp>
        <p:nvGrpSpPr>
          <p:cNvPr id="42011" name="Group 27"/>
          <p:cNvGrpSpPr>
            <a:grpSpLocks/>
          </p:cNvGrpSpPr>
          <p:nvPr/>
        </p:nvGrpSpPr>
        <p:grpSpPr bwMode="auto">
          <a:xfrm>
            <a:off x="3513138" y="3667125"/>
            <a:ext cx="2432050" cy="2212975"/>
            <a:chOff x="2164" y="2310"/>
            <a:chExt cx="1532" cy="1394"/>
          </a:xfrm>
        </p:grpSpPr>
        <p:pic>
          <p:nvPicPr>
            <p:cNvPr id="41999" name="Picture 15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222" y="2310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2000" name="Text Box 16"/>
            <p:cNvSpPr txBox="1">
              <a:spLocks noChangeArrowheads="1"/>
            </p:cNvSpPr>
            <p:nvPr/>
          </p:nvSpPr>
          <p:spPr bwMode="auto">
            <a:xfrm>
              <a:off x="2164" y="3512"/>
              <a:ext cx="15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Exportálási lehetőségek</a:t>
              </a:r>
            </a:p>
          </p:txBody>
        </p:sp>
      </p:grpSp>
      <p:grpSp>
        <p:nvGrpSpPr>
          <p:cNvPr id="42012" name="Group 28"/>
          <p:cNvGrpSpPr>
            <a:grpSpLocks/>
          </p:cNvGrpSpPr>
          <p:nvPr/>
        </p:nvGrpSpPr>
        <p:grpSpPr bwMode="auto">
          <a:xfrm>
            <a:off x="6091238" y="3667125"/>
            <a:ext cx="2801937" cy="2425700"/>
            <a:chOff x="3795" y="2310"/>
            <a:chExt cx="1765" cy="1528"/>
          </a:xfrm>
        </p:grpSpPr>
        <p:pic>
          <p:nvPicPr>
            <p:cNvPr id="42001" name="Picture 17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969" y="2310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2002" name="Text Box 18"/>
            <p:cNvSpPr txBox="1">
              <a:spLocks noChangeArrowheads="1"/>
            </p:cNvSpPr>
            <p:nvPr/>
          </p:nvSpPr>
          <p:spPr bwMode="auto">
            <a:xfrm>
              <a:off x="3795" y="3512"/>
              <a:ext cx="176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Feltöltési lehetőség a </a:t>
              </a:r>
              <a:br>
                <a:rPr lang="hu-HU" sz="1400">
                  <a:latin typeface="Arial" charset="0"/>
                </a:rPr>
              </a:br>
              <a:r>
                <a:rPr lang="hu-HU" sz="1400">
                  <a:latin typeface="Arial" charset="0"/>
                </a:rPr>
                <a:t>Browsertrix és az IPFS felhőbe</a:t>
              </a:r>
            </a:p>
          </p:txBody>
        </p:sp>
      </p:grpSp>
      <p:grpSp>
        <p:nvGrpSpPr>
          <p:cNvPr id="42022" name="Group 38"/>
          <p:cNvGrpSpPr>
            <a:grpSpLocks/>
          </p:cNvGrpSpPr>
          <p:nvPr/>
        </p:nvGrpSpPr>
        <p:grpSpPr bwMode="auto">
          <a:xfrm>
            <a:off x="8818563" y="3611563"/>
            <a:ext cx="3157537" cy="2490787"/>
            <a:chOff x="5555" y="2275"/>
            <a:chExt cx="1989" cy="1569"/>
          </a:xfrm>
        </p:grpSpPr>
        <p:pic>
          <p:nvPicPr>
            <p:cNvPr id="42014" name="Picture 30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880" y="2275"/>
              <a:ext cx="1338" cy="11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2021" name="Text Box 37"/>
            <p:cNvSpPr txBox="1">
              <a:spLocks noChangeArrowheads="1"/>
            </p:cNvSpPr>
            <p:nvPr/>
          </p:nvSpPr>
          <p:spPr bwMode="auto">
            <a:xfrm>
              <a:off x="5555" y="3518"/>
              <a:ext cx="198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2017-ben archivált weboldal mentése az ArchiveWeb.page Express-szel</a:t>
              </a: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E7F02F7-1693-4C2C-BB7C-D2B43FF19F01}" type="slidenum">
              <a:rPr lang="hu-HU" altLang="en-US"/>
              <a:pPr>
                <a:defRPr/>
              </a:pPr>
              <a:t>9</a:t>
            </a:fld>
            <a:endParaRPr lang="hu-HU" altLang="en-US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8175" y="4011613"/>
            <a:ext cx="1998663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ReplayWeb.page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990600"/>
            <a:ext cx="11833225" cy="5070475"/>
          </a:xfrm>
        </p:spPr>
        <p:txBody>
          <a:bodyPr/>
          <a:lstStyle/>
          <a:p>
            <a:r>
              <a:rPr lang="hu-HU" smtClean="0"/>
              <a:t>a Webrecorder Player utódja (az 1.0.0 verzió 2020. június 12-én jelent meg)</a:t>
            </a:r>
          </a:p>
          <a:p>
            <a:r>
              <a:rPr lang="hu-HU" smtClean="0"/>
              <a:t>alkalmazás, online szolgáltatás, beépített modul (Browsertrix Cloud, ArchiveWeb.Page)</a:t>
            </a:r>
          </a:p>
          <a:p>
            <a:r>
              <a:rPr lang="hu-HU" smtClean="0"/>
              <a:t>internet kapcsolat nélkül is használható (Desktop App vagy Progressive Web App)</a:t>
            </a:r>
          </a:p>
          <a:p>
            <a:r>
              <a:rPr lang="hu-HU" smtClean="0">
                <a:hlinkClick r:id="rId3"/>
              </a:rPr>
              <a:t>beágyazható weboldalba</a:t>
            </a:r>
            <a:r>
              <a:rPr lang="hu-HU" smtClean="0"/>
              <a:t> és beépíthető saját rendszerbe (pl. Perma.cc, GhostArchive)</a:t>
            </a:r>
          </a:p>
          <a:p>
            <a:r>
              <a:rPr lang="hu-HU" smtClean="0"/>
              <a:t>az archivált állomány lehet saját gépen vagy szerveren, Google Drive-on vagy IPFS-en</a:t>
            </a:r>
          </a:p>
          <a:p>
            <a:r>
              <a:rPr lang="hu-HU" smtClean="0"/>
              <a:t>az asztali alkalmazásban a Chromium mellett beépített Ruffle (Flash emulátor) is van</a:t>
            </a:r>
          </a:p>
          <a:p>
            <a:r>
              <a:rPr lang="hu-HU" smtClean="0"/>
              <a:t>egyszerre csak egy WARC/WACZ/HAR csomag böngészhető (nincs közös index)</a:t>
            </a:r>
          </a:p>
          <a:p>
            <a:r>
              <a:rPr lang="hu-HU" smtClean="0"/>
              <a:t>a fájlok kilistázhatók és szűrhetők típus, illetve URL-részlet szerint</a:t>
            </a:r>
          </a:p>
          <a:p>
            <a:r>
              <a:rPr lang="hu-HU" i="1" smtClean="0"/>
              <a:t>story</a:t>
            </a:r>
            <a:r>
              <a:rPr lang="hu-HU" smtClean="0"/>
              <a:t> nézet is van (a Coniferrel készült listák böngészhetők)</a:t>
            </a:r>
          </a:p>
          <a:p>
            <a:r>
              <a:rPr lang="hu-HU" smtClean="0"/>
              <a:t>keresés a </a:t>
            </a:r>
            <a:r>
              <a:rPr lang="hu-HU" i="1" smtClean="0"/>
              <a:t>Title</a:t>
            </a:r>
            <a:r>
              <a:rPr lang="hu-HU" smtClean="0"/>
              <a:t>-ben és a teljes szövegben (operátorok nincsenek)</a:t>
            </a:r>
          </a:p>
          <a:p>
            <a:r>
              <a:rPr lang="hu-HU" smtClean="0"/>
              <a:t>a </a:t>
            </a:r>
            <a:r>
              <a:rPr lang="hu-HU" i="1" smtClean="0"/>
              <a:t>Developer Tools</a:t>
            </a:r>
            <a:r>
              <a:rPr lang="hu-HU" smtClean="0"/>
              <a:t> panel segít a hiányzó fájlok azonosításában</a:t>
            </a:r>
          </a:p>
          <a:p>
            <a:r>
              <a:rPr lang="hu-HU" smtClean="0"/>
              <a:t>a WACZ csomagot hitelesítő adatok is láthatók az </a:t>
            </a:r>
            <a:r>
              <a:rPr lang="hu-HU" i="1" smtClean="0"/>
              <a:t>Archive info</a:t>
            </a:r>
            <a:r>
              <a:rPr lang="hu-HU" smtClean="0"/>
              <a:t> panelen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rkos">
  <a:themeElements>
    <a:clrScheme name="">
      <a:dk1>
        <a:srgbClr val="000000"/>
      </a:dk1>
      <a:lt1>
        <a:srgbClr val="FFFFFF"/>
      </a:lt1>
      <a:dk2>
        <a:srgbClr val="006633"/>
      </a:dk2>
      <a:lt2>
        <a:srgbClr val="3333CC"/>
      </a:lt2>
      <a:accent1>
        <a:srgbClr val="9999FF"/>
      </a:accent1>
      <a:accent2>
        <a:srgbClr val="3B812F"/>
      </a:accent2>
      <a:accent3>
        <a:srgbClr val="FFFFFF"/>
      </a:accent3>
      <a:accent4>
        <a:srgbClr val="000000"/>
      </a:accent4>
      <a:accent5>
        <a:srgbClr val="CACAFF"/>
      </a:accent5>
      <a:accent6>
        <a:srgbClr val="35742A"/>
      </a:accent6>
      <a:hlink>
        <a:srgbClr val="0000CC"/>
      </a:hlink>
      <a:folHlink>
        <a:srgbClr val="800080"/>
      </a:folHlink>
    </a:clrScheme>
    <a:fontScheme name="Sarko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rko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0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009999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1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2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99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0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009999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1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2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99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3">
        <a:dk1>
          <a:srgbClr val="000000"/>
        </a:dk1>
        <a:lt1>
          <a:srgbClr val="FFFFFF"/>
        </a:lt1>
        <a:dk2>
          <a:srgbClr val="006633"/>
        </a:dk2>
        <a:lt2>
          <a:srgbClr val="FFFFCC"/>
        </a:lt2>
        <a:accent1>
          <a:srgbClr val="99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4">
        <a:dk1>
          <a:srgbClr val="000000"/>
        </a:dk1>
        <a:lt1>
          <a:srgbClr val="FFFFFF"/>
        </a:lt1>
        <a:dk2>
          <a:srgbClr val="006633"/>
        </a:dk2>
        <a:lt2>
          <a:srgbClr val="9900FF"/>
        </a:lt2>
        <a:accent1>
          <a:srgbClr val="99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5">
        <a:dk1>
          <a:srgbClr val="000000"/>
        </a:dk1>
        <a:lt1>
          <a:srgbClr val="FFFFFF"/>
        </a:lt1>
        <a:dk2>
          <a:srgbClr val="006633"/>
        </a:dk2>
        <a:lt2>
          <a:srgbClr val="990099"/>
        </a:lt2>
        <a:accent1>
          <a:srgbClr val="99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6">
        <a:dk1>
          <a:srgbClr val="000000"/>
        </a:dk1>
        <a:lt1>
          <a:srgbClr val="FFFFFF"/>
        </a:lt1>
        <a:dk2>
          <a:srgbClr val="006633"/>
        </a:dk2>
        <a:lt2>
          <a:srgbClr val="3333CC"/>
        </a:lt2>
        <a:accent1>
          <a:srgbClr val="99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zikra">
  <a:themeElements>
    <a:clrScheme name="Szikra 10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CC66"/>
      </a:hlink>
      <a:folHlink>
        <a:srgbClr val="FFCC66"/>
      </a:folHlink>
    </a:clrScheme>
    <a:fontScheme name="Szikr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zikra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10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CC66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10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CC66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11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009999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12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13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99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arkos 12">
    <a:dk1>
      <a:srgbClr val="000000"/>
    </a:dk1>
    <a:lt1>
      <a:srgbClr val="FFFFFF"/>
    </a:lt1>
    <a:dk2>
      <a:srgbClr val="006633"/>
    </a:dk2>
    <a:lt2>
      <a:srgbClr val="5F5F5F"/>
    </a:lt2>
    <a:accent1>
      <a:srgbClr val="9999FF"/>
    </a:accent1>
    <a:accent2>
      <a:srgbClr val="3B812F"/>
    </a:accent2>
    <a:accent3>
      <a:srgbClr val="FFFFFF"/>
    </a:accent3>
    <a:accent4>
      <a:srgbClr val="000000"/>
    </a:accent4>
    <a:accent5>
      <a:srgbClr val="CACAFF"/>
    </a:accent5>
    <a:accent6>
      <a:srgbClr val="35742A"/>
    </a:accent6>
    <a:hlink>
      <a:srgbClr val="996600"/>
    </a:hlink>
    <a:folHlink>
      <a:srgbClr val="AFBF3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5838</TotalTime>
  <Words>1064</Words>
  <Application>Microsoft Office PowerPoint</Application>
  <PresentationFormat>Custom</PresentationFormat>
  <Paragraphs>185</Paragraphs>
  <Slides>15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Tervezősablon</vt:lpstr>
      </vt:variant>
      <vt:variant>
        <vt:i4>4</vt:i4>
      </vt:variant>
      <vt:variant>
        <vt:lpstr>Diacímek</vt:lpstr>
      </vt:variant>
      <vt:variant>
        <vt:i4>15</vt:i4>
      </vt:variant>
    </vt:vector>
  </HeadingPairs>
  <TitlesOfParts>
    <vt:vector size="24" baseType="lpstr">
      <vt:lpstr>Tahoma</vt:lpstr>
      <vt:lpstr>Arial</vt:lpstr>
      <vt:lpstr>Wingdings</vt:lpstr>
      <vt:lpstr>Calibri</vt:lpstr>
      <vt:lpstr>Garamond</vt:lpstr>
      <vt:lpstr>Sarkos</vt:lpstr>
      <vt:lpstr>Szikra</vt:lpstr>
      <vt:lpstr>Sarkos</vt:lpstr>
      <vt:lpstr>Szikra</vt:lpstr>
      <vt:lpstr>1. dia</vt:lpstr>
      <vt:lpstr>Böngészési munkamenetek rögzítése</vt:lpstr>
      <vt:lpstr>Webrecorder</vt:lpstr>
      <vt:lpstr>Webrecorder képernyőfotók</vt:lpstr>
      <vt:lpstr>Conifer</vt:lpstr>
      <vt:lpstr>Conifer képernyőfotók</vt:lpstr>
      <vt:lpstr>ArchiveWeb.page</vt:lpstr>
      <vt:lpstr>ArchiveWeb.page képernyőfotók</vt:lpstr>
      <vt:lpstr>ReplayWeb.page</vt:lpstr>
      <vt:lpstr>ReplayWeb.page képernyőfotók</vt:lpstr>
      <vt:lpstr>HTTrack Website Copier</vt:lpstr>
      <vt:lpstr>HTTrack képernyőfotók</vt:lpstr>
      <vt:lpstr>Warcit</vt:lpstr>
      <vt:lpstr>Wikiszótár</vt:lpstr>
      <vt:lpstr>Ajánlott források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5.2 Az ArchiveWeb.page, a ReplayWeb.page és a HTTrack</dc:title>
  <dc:creator>Drótos László</dc:creator>
  <cp:lastModifiedBy>DL</cp:lastModifiedBy>
  <cp:revision>489</cp:revision>
  <dcterms:created xsi:type="dcterms:W3CDTF">2021-04-22T08:34:32Z</dcterms:created>
  <dcterms:modified xsi:type="dcterms:W3CDTF">2024-09-20T09:05:31Z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0x0101006ECBEBA42F1CBD48A34C85AF35FA8616</vt:lpwstr>
  </property>
  <property fmtid="{D5CDD505-2E9C-101B-9397-08002B2CF9AE}" pid="3" name="lcf76f155ced4ddcb4097134ff3c332f">
    <vt:lpwstr/>
  </property>
  <property fmtid="{D5CDD505-2E9C-101B-9397-08002B2CF9AE}" pid="4" name="TaxCatchAll">
    <vt:lpwstr/>
  </property>
  <property fmtid="{D5CDD505-2E9C-101B-9397-08002B2CF9AE}" pid="5" name="MediaServiceImageTags">
    <vt:lpwstr/>
  </property>
</Properties>
</file>