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notesMasterIdLst>
    <p:notesMasterId r:id="rId15"/>
  </p:notesMasterIdLst>
  <p:sldIdLst>
    <p:sldId id="256" r:id="rId3"/>
    <p:sldId id="257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58" r:id="rId13"/>
    <p:sldId id="259" r:id="rId14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4A88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0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32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183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57C863-FAE8-4CF7-AEB6-CB26106CABDB}" type="datetimeFigureOut">
              <a:rPr lang="hu-HU"/>
              <a:pPr>
                <a:defRPr/>
              </a:pPr>
              <a:t>2024. 11. 06.</a:t>
            </a:fld>
            <a:endParaRPr lang="hu-H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42EB0F-0BE7-4C1C-A27C-7C55A6E548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54513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hu-HU" sz="1000" smtClean="0">
                <a:latin typeface="Arial" charset="0"/>
              </a:rPr>
              <a:t>A clipart képek forrása: https://commons.wikimedia.org/wiki/Category:Illustrations_released_by_digitalbevaring.dk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https://commons.wikimedia.org/wiki/Category:Illustrations_released_by_digitalbevaring.dk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0" y="3962400"/>
            <a:ext cx="86820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524000"/>
            <a:ext cx="10164763" cy="1752600"/>
          </a:xfrm>
          <a:noFill/>
        </p:spPr>
        <p:txBody>
          <a:bodyPr/>
          <a:lstStyle>
            <a:lvl1pPr>
              <a:defRPr sz="4000"/>
            </a:lvl1pPr>
          </a:lstStyle>
          <a:p>
            <a:r>
              <a:rPr lang="hu-HU" altLang="en-US"/>
              <a:t>Mintacím szerkesztése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r>
              <a:rPr lang="hu-HU" altLang="en-US"/>
              <a:t>Alcím mintájának szerkesztése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14DE6-D746-4724-9C9F-78113108D656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6CC47-9D69-49E3-A12A-D54547F9DE07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863" y="277813"/>
            <a:ext cx="2957512" cy="2528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150" y="277813"/>
            <a:ext cx="8723313" cy="2528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44C81-C649-48DD-A641-CE617A7B2F75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12187238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</p:grpSp>
      </p:grpSp>
      <p:sp>
        <p:nvSpPr>
          <p:cNvPr id="5019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5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019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01F5F-9C80-4C2F-B01C-72DEE0E6DC7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3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27E09-B293-42EB-8137-1671CC0B3164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F3815-B99A-4EF0-9C25-8BFBC980F2CA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150" y="990600"/>
            <a:ext cx="5840413" cy="181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6963" y="990600"/>
            <a:ext cx="5840412" cy="181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093EA-6EC5-4477-974B-46F27E42AC1C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9236D-E01D-4E9F-AB31-59269C3B0040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411F3-9430-41BC-862E-0929C300007B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26012-E8F1-4BC3-B490-826146DEFCE5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15C94-E94C-41FB-B351-752519F1DDCF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3BF48-E708-47FE-A030-9B7C9C67DFC5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20413" cy="579437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hu-HU" altLang="en-US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4150" y="990600"/>
            <a:ext cx="118332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hu-HU" altLang="en-US" smtClean="0"/>
              <a:t>Mintaszöveg szerkesztése</a:t>
            </a:r>
          </a:p>
          <a:p>
            <a:pPr lvl="1"/>
            <a:r>
              <a:rPr lang="hu-HU" altLang="en-US" smtClean="0"/>
              <a:t>Második szint</a:t>
            </a:r>
          </a:p>
          <a:p>
            <a:pPr lvl="2"/>
            <a:r>
              <a:rPr lang="hu-HU" altLang="en-US" smtClean="0"/>
              <a:t>Harmadik szint</a:t>
            </a:r>
          </a:p>
          <a:p>
            <a:pPr lvl="3"/>
            <a:r>
              <a:rPr lang="hu-HU" altLang="en-US" smtClean="0"/>
              <a:t>Negyedik szint</a:t>
            </a:r>
          </a:p>
          <a:p>
            <a:pPr lvl="4"/>
            <a:r>
              <a:rPr lang="hu-HU" altLang="en-US" smtClean="0"/>
              <a:t>Ötödik szint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599846CA-F954-4225-82DD-0B53681F04A0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  <p:sp>
        <p:nvSpPr>
          <p:cNvPr id="67591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3" r:id="rId3"/>
    <p:sldLayoutId id="2147483712" r:id="rId4"/>
    <p:sldLayoutId id="2147483711" r:id="rId5"/>
    <p:sldLayoutId id="2147483710" r:id="rId6"/>
    <p:sldLayoutId id="2147483709" r:id="rId7"/>
    <p:sldLayoutId id="2147483708" r:id="rId8"/>
    <p:sldLayoutId id="2147483707" r:id="rId9"/>
    <p:sldLayoutId id="2147483706" r:id="rId10"/>
    <p:sldLayoutId id="2147483705" r:id="rId11"/>
  </p:sldLayoutIdLst>
  <p:transition spd="slow">
    <p:fade thruBlk="1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1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0"/>
            <a:ext cx="10058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4916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4" name="Rectangle 1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35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3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EBA8F98-3856-4BDB-9F30-36A6D26A712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</p:sldLayoutIdLst>
  <p:transition spd="slow"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drotos.laszlo@oszk.hu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rchivum.oszk.hu/honlap/tanfolyam/chatgpt_export3.png" TargetMode="External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hyperlink" Target="https://webarchivum.oszk.hu/honlap/tanfolyam/tiktok_export2.png" TargetMode="External"/><Relationship Id="rId2" Type="http://schemas.openxmlformats.org/officeDocument/2006/relationships/hyperlink" Target="https://webarchivum.oszk.hu/honlap/tanfolyam/twitter_export2.png" TargetMode="Externa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rchivum.oszk.hu/honlap/tanfolyam/chatgpt_export2.png" TargetMode="Externa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10" Type="http://schemas.openxmlformats.org/officeDocument/2006/relationships/hyperlink" Target="https://webarchivum.oszk.hu/honlap/tanfolyam/tiktok_export1.png" TargetMode="External"/><Relationship Id="rId4" Type="http://schemas.openxmlformats.org/officeDocument/2006/relationships/hyperlink" Target="https://webarchivum.oszk.hu/honlap/tanfolyam/chatgpt_export1.png" TargetMode="External"/><Relationship Id="rId9" Type="http://schemas.openxmlformats.org/officeDocument/2006/relationships/image" Target="../media/image36.png"/><Relationship Id="rId14" Type="http://schemas.openxmlformats.org/officeDocument/2006/relationships/hyperlink" Target="https://webarchivum.oszk.hu/honlap/tanfolyam/tiktok_export3.pn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ar_(computing)" TargetMode="External"/><Relationship Id="rId3" Type="http://schemas.openxmlformats.org/officeDocument/2006/relationships/hyperlink" Target="https://en.wikipedia.org/wiki/Comma-separated_values" TargetMode="External"/><Relationship Id="rId7" Type="http://schemas.openxmlformats.org/officeDocument/2006/relationships/hyperlink" Target="https://en.wikipedia.org/wiki/Personal_Storage_Table" TargetMode="External"/><Relationship Id="rId12" Type="http://schemas.openxmlformats.org/officeDocument/2006/relationships/image" Target="../media/image41.png"/><Relationship Id="rId2" Type="http://schemas.openxmlformats.org/officeDocument/2006/relationships/hyperlink" Target="https://en.wikipedia.org/wiki/Google_Takeou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box" TargetMode="External"/><Relationship Id="rId11" Type="http://schemas.openxmlformats.org/officeDocument/2006/relationships/hyperlink" Target="https://hu.wikipedia.org/wiki/XML" TargetMode="External"/><Relationship Id="rId5" Type="http://schemas.openxmlformats.org/officeDocument/2006/relationships/hyperlink" Target="https://hu.wikipedia.org/wiki/JSON" TargetMode="External"/><Relationship Id="rId10" Type="http://schemas.openxmlformats.org/officeDocument/2006/relationships/hyperlink" Target="https://en.wikipedia.org/wiki/VCard" TargetMode="External"/><Relationship Id="rId4" Type="http://schemas.openxmlformats.org/officeDocument/2006/relationships/hyperlink" Target="https://en.wikipedia.org/wiki/ICalendar" TargetMode="External"/><Relationship Id="rId9" Type="http://schemas.openxmlformats.org/officeDocument/2006/relationships/hyperlink" Target="https://en.wikipedia.org/wiki/Gzip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google.com/accounts/answer/3024190?hl=hu" TargetMode="External"/><Relationship Id="rId13" Type="http://schemas.openxmlformats.org/officeDocument/2006/relationships/hyperlink" Target="https://www.facebook.com/help/messenger-app/677912386869109" TargetMode="External"/><Relationship Id="rId18" Type="http://schemas.openxmlformats.org/officeDocument/2006/relationships/hyperlink" Target="https://support.microsoft.com/hu-hu/skype/how-do-i-export-or-delete-my-skype-data-84546e00-2fef-4c45-8ef6-3a27f83242cc" TargetMode="External"/><Relationship Id="rId26" Type="http://schemas.openxmlformats.org/officeDocument/2006/relationships/hyperlink" Target="https://help.openai.com/en/articles/7260999-how-do-i-export-my-chatgpt-history-and-data" TargetMode="External"/><Relationship Id="rId3" Type="http://schemas.openxmlformats.org/officeDocument/2006/relationships/hyperlink" Target="https://webarchivum.oszk.hu/szakembereknek/tanfolyam-es-e-learning/mentsuk-le-az-internetet/" TargetMode="External"/><Relationship Id="rId21" Type="http://schemas.openxmlformats.org/officeDocument/2006/relationships/hyperlink" Target="https://support.microsoft.com/hu-hu/office/onedrive-f%C3%A1jlok-%C3%A9s-mapp%C3%A1k-szinkroniz%C3%A1l%C3%A1sa-3b8246e0-cc3c-4ae7-b4e1-4b4b37d27f68" TargetMode="External"/><Relationship Id="rId7" Type="http://schemas.openxmlformats.org/officeDocument/2006/relationships/hyperlink" Target="https://takeout.google.com/" TargetMode="External"/><Relationship Id="rId12" Type="http://schemas.openxmlformats.org/officeDocument/2006/relationships/hyperlink" Target="https://www.messenger.com/secure_storage/dyi" TargetMode="External"/><Relationship Id="rId17" Type="http://schemas.openxmlformats.org/officeDocument/2006/relationships/hyperlink" Target="https://secure.skype.com/hu/data-export" TargetMode="External"/><Relationship Id="rId25" Type="http://schemas.openxmlformats.org/officeDocument/2006/relationships/hyperlink" Target="https://help.x.com/en/managing-your-account/accessing-your-x-data" TargetMode="External"/><Relationship Id="rId2" Type="http://schemas.openxmlformats.org/officeDocument/2006/relationships/image" Target="../media/image42.png"/><Relationship Id="rId16" Type="http://schemas.openxmlformats.org/officeDocument/2006/relationships/hyperlink" Target="https://support.microsoft.com/hu-hu/office/adatok-export%C3%A1l%C3%A1sa-vagy-t%C3%B6rl%C3%A9se-a-microsoft-teamsben-ingyenes-1ed6ac68-5fb4-41be-9861-1a4127fecf68" TargetMode="External"/><Relationship Id="rId20" Type="http://schemas.openxmlformats.org/officeDocument/2006/relationships/hyperlink" Target="https://www.microsoft.com/hu-hu/microsoft-365/onedrive/downlo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pier.com/blog/download-facebook-twitter-instagram/" TargetMode="External"/><Relationship Id="rId11" Type="http://schemas.openxmlformats.org/officeDocument/2006/relationships/hyperlink" Target="https://www.facebook.com/help/messenger-app/713635396288741?cms_platform=android-app" TargetMode="External"/><Relationship Id="rId24" Type="http://schemas.openxmlformats.org/officeDocument/2006/relationships/hyperlink" Target="https://x.com/settings/download_your_data" TargetMode="External"/><Relationship Id="rId5" Type="http://schemas.openxmlformats.org/officeDocument/2006/relationships/hyperlink" Target="https://webarchivum.oszk.hu/szakembereknek/tanfolyam-es-e-learning/mentsuk-le-az-internetet/#35" TargetMode="External"/><Relationship Id="rId15" Type="http://schemas.openxmlformats.org/officeDocument/2006/relationships/hyperlink" Target="https://privacy.teams.live.com/ui/en/dataexport" TargetMode="External"/><Relationship Id="rId23" Type="http://schemas.openxmlformats.org/officeDocument/2006/relationships/hyperlink" Target="https://www.linkedin.com/help/linkedin/answer/a566336/export-connections-from-linkedin" TargetMode="External"/><Relationship Id="rId28" Type="http://schemas.openxmlformats.org/officeDocument/2006/relationships/hyperlink" Target="https://support.tiktok.com/hu/account-and-privacy/personalized-ads-and-data/requesting-your-data" TargetMode="External"/><Relationship Id="rId10" Type="http://schemas.openxmlformats.org/officeDocument/2006/relationships/hyperlink" Target="https://www.facebook.com/help/212802592074644" TargetMode="External"/><Relationship Id="rId19" Type="http://schemas.openxmlformats.org/officeDocument/2006/relationships/hyperlink" Target="https://go.skype.com/skype-parser" TargetMode="External"/><Relationship Id="rId4" Type="http://schemas.openxmlformats.org/officeDocument/2006/relationships/hyperlink" Target="https://webarchivum.oszk.hu/szakembereknek/tanfolyam-es-e-learning/mentsuk-le-az-internetet/#34" TargetMode="External"/><Relationship Id="rId9" Type="http://schemas.openxmlformats.org/officeDocument/2006/relationships/hyperlink" Target="https://accountscenter.facebook.com/info_and_permissions" TargetMode="External"/><Relationship Id="rId14" Type="http://schemas.openxmlformats.org/officeDocument/2006/relationships/hyperlink" Target="https://support.microsoft.com/hu-hu/office/outlookos-e-mailek-n%C3%A9vjegyek-%C3%A9s-napt%C3%A1r-import%C3%A1l%C3%A1sa-%C3%A9s-export%C3%A1l%C3%A1sa-92577192-3881-4502-b79d-c3bbada6c8ef" TargetMode="External"/><Relationship Id="rId22" Type="http://schemas.openxmlformats.org/officeDocument/2006/relationships/hyperlink" Target="https://www.linkedin.com/mypreferences/d/download-my-data" TargetMode="External"/><Relationship Id="rId27" Type="http://schemas.openxmlformats.org/officeDocument/2006/relationships/hyperlink" Target="https://www.tiktok.com/setting/download-your-dat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rchivum.oszk.hu/honlap/tanfolyam/google_takeout3.png" TargetMode="External"/><Relationship Id="rId13" Type="http://schemas.openxmlformats.org/officeDocument/2006/relationships/image" Target="../media/image11.png"/><Relationship Id="rId18" Type="http://schemas.openxmlformats.org/officeDocument/2006/relationships/hyperlink" Target="https://contacts.google.com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hyperlink" Target="https://webarchivum.oszk.hu/honlap/tanfolyam/google_takeout5.png" TargetMode="External"/><Relationship Id="rId17" Type="http://schemas.openxmlformats.org/officeDocument/2006/relationships/image" Target="../media/image13.png"/><Relationship Id="rId2" Type="http://schemas.openxmlformats.org/officeDocument/2006/relationships/hyperlink" Target="https://webarchivum.oszk.hu/honlap/tanfolyam/google_takeout0.png" TargetMode="External"/><Relationship Id="rId16" Type="http://schemas.openxmlformats.org/officeDocument/2006/relationships/hyperlink" Target="https://webarchivum.oszk.hu/honlap/tanfolyam/google_contacts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rchivum.oszk.hu/honlap/tanfolyam/google_takeout2.png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hyperlink" Target="https://webarchivum.oszk.hu/honlap/tanfolyam/google_takeout4.png" TargetMode="External"/><Relationship Id="rId4" Type="http://schemas.openxmlformats.org/officeDocument/2006/relationships/hyperlink" Target="https://webarchivum.oszk.hu/honlap/tanfolyam/google_takeout1.png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s://webarchivum.oszk.hu/honlap/tanfolyam/google_takeout6.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rchivum.oszk.hu/honlap/tanfolyam/meta_fiokkozpont3.png" TargetMode="External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hyperlink" Target="https://webarchivum.oszk.hu/honlap/tanfolyam/messenger_encrypted0.png" TargetMode="External"/><Relationship Id="rId17" Type="http://schemas.openxmlformats.org/officeDocument/2006/relationships/image" Target="../media/image22.png"/><Relationship Id="rId2" Type="http://schemas.openxmlformats.org/officeDocument/2006/relationships/hyperlink" Target="https://webarchivum.oszk.hu/honlap/tanfolyam/meta_fiokkozpont1.png" TargetMode="External"/><Relationship Id="rId16" Type="http://schemas.openxmlformats.org/officeDocument/2006/relationships/hyperlink" Target="https://webarchivum.oszk.hu/honlap/tanfolyam/meta_fiokkozpont5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rchivum.oszk.hu/honlap/tanfolyam/meta_fiokkozpont4.png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hyperlink" Target="https://webarchivum.oszk.hu/honlap/tanfolyam/messenger_encrypted1.png" TargetMode="External"/><Relationship Id="rId4" Type="http://schemas.openxmlformats.org/officeDocument/2006/relationships/hyperlink" Target="https://webarchivum.oszk.hu/honlap/tanfolyam/meta_fiokkozpont2.png" TargetMode="External"/><Relationship Id="rId9" Type="http://schemas.openxmlformats.org/officeDocument/2006/relationships/image" Target="../media/image18.png"/><Relationship Id="rId14" Type="http://schemas.openxmlformats.org/officeDocument/2006/relationships/hyperlink" Target="https://webarchivum.oszk.hu/honlap/tanfolyam/whatsapp_export.p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rchivum.oszk.hu/honlap/tanfolyam/skype_parser2.png" TargetMode="External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hyperlink" Target="https://webarchivum.oszk.hu/honlap/tanfolyam/teams_export.png" TargetMode="External"/><Relationship Id="rId17" Type="http://schemas.openxmlformats.org/officeDocument/2006/relationships/image" Target="../media/image31.png"/><Relationship Id="rId2" Type="http://schemas.openxmlformats.org/officeDocument/2006/relationships/hyperlink" Target="https://webarchivum.oszk.hu/honlap/tanfolyam/outlook_com_partnerek.png" TargetMode="External"/><Relationship Id="rId16" Type="http://schemas.openxmlformats.org/officeDocument/2006/relationships/hyperlink" Target="https://webarchivum.oszk.hu/honlap/tanfolyam/onedrive_sync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rchivum.oszk.hu/honlap/tanfolyam/skype_export.png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10" Type="http://schemas.openxmlformats.org/officeDocument/2006/relationships/hyperlink" Target="https://webarchivum.oszk.hu/honlap/tanfolyam/skype_parser1.png" TargetMode="External"/><Relationship Id="rId4" Type="http://schemas.openxmlformats.org/officeDocument/2006/relationships/hyperlink" Target="https://webarchivum.oszk.hu/honlap/tanfolyam/outlook_export.png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s://webarchivum.oszk.hu/honlap/tanfolyam/linkedin_export.pn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7537A6D-64C2-4756-8D2A-E164E8744DC4}" type="slidenum">
              <a:rPr lang="hu-HU" altLang="en-US"/>
              <a:pPr>
                <a:defRPr/>
              </a:pPr>
              <a:t>1</a:t>
            </a:fld>
            <a:endParaRPr lang="hu-HU" altLang="en-US"/>
          </a:p>
        </p:txBody>
      </p: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" y="2790825"/>
            <a:ext cx="27813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5" name="Date Placeholder 1"/>
          <p:cNvSpPr txBox="1">
            <a:spLocks noGrp="1"/>
          </p:cNvSpPr>
          <p:nvPr/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hu-HU" altLang="en-US" sz="1200">
                <a:latin typeface="Garamond" pitchFamily="18" charset="0"/>
              </a:rPr>
              <a:t>https://webarchivum.oszk.hu</a:t>
            </a:r>
          </a:p>
        </p:txBody>
      </p:sp>
      <p:sp>
        <p:nvSpPr>
          <p:cNvPr id="16386" name="Footer Placeholder 2"/>
          <p:cNvSpPr txBox="1">
            <a:spLocks noGrp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hu-HU" altLang="en-US" sz="1200">
                <a:latin typeface="Garamond" pitchFamily="18" charset="0"/>
              </a:rPr>
              <a:t>webarchivum@oszk.hu</a:t>
            </a:r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C8C79A-8798-4A28-A197-D8B144733322}" type="slidenum">
              <a:rPr lang="hu-HU" altLang="en-US" sz="1200">
                <a:latin typeface="Garamond" pitchFamily="18" charset="0"/>
              </a:rPr>
              <a:pPr algn="r"/>
              <a:t>1</a:t>
            </a:fld>
            <a:endParaRPr lang="hu-HU" altLang="en-US" sz="1200">
              <a:latin typeface="Garamond" pitchFamily="18" charset="0"/>
            </a:endParaRPr>
          </a:p>
        </p:txBody>
      </p:sp>
      <p:sp>
        <p:nvSpPr>
          <p:cNvPr id="13313" name="Text Box 6"/>
          <p:cNvSpPr txBox="1">
            <a:spLocks noChangeArrowheads="1"/>
          </p:cNvSpPr>
          <p:nvPr/>
        </p:nvSpPr>
        <p:spPr bwMode="auto">
          <a:xfrm>
            <a:off x="1816100" y="1531938"/>
            <a:ext cx="8561388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„Internetes tartalmak archiválása” tanfolyam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sz="2400">
                <a:latin typeface="Arial" charset="0"/>
              </a:rPr>
              <a:t>5. Az internetes tartalmak archiválásának egyéb módszerei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sz="2400" b="1">
                <a:latin typeface="Arial" charset="0"/>
              </a:rPr>
              <a:t>5.3 Online platformokon tárolt </a:t>
            </a:r>
            <a:br>
              <a:rPr lang="hu-HU" sz="2400" b="1">
                <a:latin typeface="Arial" charset="0"/>
              </a:rPr>
            </a:br>
            <a:r>
              <a:rPr lang="hu-HU" sz="2400" b="1">
                <a:latin typeface="Arial" charset="0"/>
              </a:rPr>
              <a:t>digitális tartalom archiválása 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hu-HU">
              <a:latin typeface="Arial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sz="2000">
                <a:latin typeface="Arial" charset="0"/>
              </a:rPr>
              <a:t>Készítette: </a:t>
            </a:r>
            <a:r>
              <a:rPr lang="hu-HU" sz="2000">
                <a:latin typeface="Arial" charset="0"/>
                <a:hlinkClick r:id="rId4"/>
              </a:rPr>
              <a:t>Drótos László</a:t>
            </a:r>
            <a:endParaRPr lang="hu-HU" sz="2000">
              <a:latin typeface="Arial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hu-HU" sz="2000">
              <a:latin typeface="Arial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hu-HU" sz="2000">
              <a:latin typeface="Arial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i="1">
                <a:latin typeface="Arial" charset="0"/>
              </a:rPr>
              <a:t>Utoljára frissítve: 2024. szeptember 8.</a:t>
            </a:r>
          </a:p>
        </p:txBody>
      </p:sp>
      <p:pic>
        <p:nvPicPr>
          <p:cNvPr id="16389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3263" y="306388"/>
            <a:ext cx="225742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43888" y="363538"/>
            <a:ext cx="32099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59825" y="3054350"/>
            <a:ext cx="2867025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2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2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EBB3C18-B080-4301-912E-EEA552E03FE4}" type="slidenum">
              <a:rPr lang="hu-HU" altLang="en-US"/>
              <a:pPr>
                <a:defRPr/>
              </a:pPr>
              <a:t>10</a:t>
            </a:fld>
            <a:endParaRPr lang="hu-HU" alt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Egyéb szolgáltatások mentéseinek képernyőfotói</a:t>
            </a:r>
          </a:p>
        </p:txBody>
      </p:sp>
      <p:grpSp>
        <p:nvGrpSpPr>
          <p:cNvPr id="53269" name="Group 21"/>
          <p:cNvGrpSpPr>
            <a:grpSpLocks/>
          </p:cNvGrpSpPr>
          <p:nvPr/>
        </p:nvGrpSpPr>
        <p:grpSpPr bwMode="auto">
          <a:xfrm>
            <a:off x="431800" y="1131888"/>
            <a:ext cx="2692400" cy="2422525"/>
            <a:chOff x="2043" y="699"/>
            <a:chExt cx="1696" cy="1526"/>
          </a:xfrm>
        </p:grpSpPr>
        <p:pic>
          <p:nvPicPr>
            <p:cNvPr id="53254" name="Picture 6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82" y="699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3255" name="Text Box 7"/>
            <p:cNvSpPr txBox="1">
              <a:spLocks noChangeArrowheads="1"/>
            </p:cNvSpPr>
            <p:nvPr/>
          </p:nvSpPr>
          <p:spPr bwMode="auto">
            <a:xfrm>
              <a:off x="2043" y="1899"/>
              <a:ext cx="169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Az X/Twitter adatok és tweetek</a:t>
              </a:r>
              <a:br>
                <a:rPr lang="hu-HU" sz="1400">
                  <a:latin typeface="Arial" charset="0"/>
                </a:rPr>
              </a:br>
              <a:r>
                <a:rPr lang="hu-HU" sz="1400">
                  <a:latin typeface="Arial" charset="0"/>
                </a:rPr>
                <a:t>archívumának letöltési oldala</a:t>
              </a:r>
            </a:p>
          </p:txBody>
        </p:sp>
      </p:grpSp>
      <p:grpSp>
        <p:nvGrpSpPr>
          <p:cNvPr id="53270" name="Group 22"/>
          <p:cNvGrpSpPr>
            <a:grpSpLocks/>
          </p:cNvGrpSpPr>
          <p:nvPr/>
        </p:nvGrpSpPr>
        <p:grpSpPr bwMode="auto">
          <a:xfrm>
            <a:off x="5738813" y="1111250"/>
            <a:ext cx="3216275" cy="2420938"/>
            <a:chOff x="3641" y="700"/>
            <a:chExt cx="2026" cy="1525"/>
          </a:xfrm>
        </p:grpSpPr>
        <p:pic>
          <p:nvPicPr>
            <p:cNvPr id="53256" name="Picture 8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45" y="700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3257" name="Text Box 9"/>
            <p:cNvSpPr txBox="1">
              <a:spLocks noChangeArrowheads="1"/>
            </p:cNvSpPr>
            <p:nvPr/>
          </p:nvSpPr>
          <p:spPr bwMode="auto">
            <a:xfrm>
              <a:off x="3641" y="1899"/>
              <a:ext cx="202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ChatGPT adatok letöltési lehetősége </a:t>
              </a:r>
              <a:br>
                <a:rPr lang="hu-HU" sz="1400">
                  <a:latin typeface="Arial" charset="0"/>
                </a:rPr>
              </a:br>
              <a:r>
                <a:rPr lang="hu-HU" sz="1400">
                  <a:latin typeface="Arial" charset="0"/>
                </a:rPr>
                <a:t>a fiók beállításai között</a:t>
              </a:r>
            </a:p>
          </p:txBody>
        </p:sp>
      </p:grpSp>
      <p:grpSp>
        <p:nvGrpSpPr>
          <p:cNvPr id="53271" name="Group 23"/>
          <p:cNvGrpSpPr>
            <a:grpSpLocks/>
          </p:cNvGrpSpPr>
          <p:nvPr/>
        </p:nvGrpSpPr>
        <p:grpSpPr bwMode="auto">
          <a:xfrm>
            <a:off x="8891588" y="1120775"/>
            <a:ext cx="2835275" cy="2198688"/>
            <a:chOff x="5594" y="706"/>
            <a:chExt cx="1786" cy="1385"/>
          </a:xfrm>
        </p:grpSpPr>
        <p:pic>
          <p:nvPicPr>
            <p:cNvPr id="53258" name="Picture 10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78" y="706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3259" name="Text Box 11"/>
            <p:cNvSpPr txBox="1">
              <a:spLocks noChangeArrowheads="1"/>
            </p:cNvSpPr>
            <p:nvPr/>
          </p:nvSpPr>
          <p:spPr bwMode="auto">
            <a:xfrm>
              <a:off x="5594" y="1899"/>
              <a:ext cx="17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 ChatGPT export megerősítése</a:t>
              </a:r>
            </a:p>
          </p:txBody>
        </p:sp>
      </p:grpSp>
      <p:grpSp>
        <p:nvGrpSpPr>
          <p:cNvPr id="53272" name="Group 24"/>
          <p:cNvGrpSpPr>
            <a:grpSpLocks/>
          </p:cNvGrpSpPr>
          <p:nvPr/>
        </p:nvGrpSpPr>
        <p:grpSpPr bwMode="auto">
          <a:xfrm>
            <a:off x="461963" y="3667125"/>
            <a:ext cx="2432050" cy="2427288"/>
            <a:chOff x="355" y="2373"/>
            <a:chExt cx="1532" cy="1529"/>
          </a:xfrm>
        </p:grpSpPr>
        <p:pic>
          <p:nvPicPr>
            <p:cNvPr id="53260" name="Picture 12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2" y="2373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3261" name="Text Box 13"/>
            <p:cNvSpPr txBox="1">
              <a:spLocks noChangeArrowheads="1"/>
            </p:cNvSpPr>
            <p:nvPr/>
          </p:nvSpPr>
          <p:spPr bwMode="auto">
            <a:xfrm>
              <a:off x="355" y="3576"/>
              <a:ext cx="15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 letöltött ChatGPT csevegések visszanézése</a:t>
              </a:r>
            </a:p>
          </p:txBody>
        </p:sp>
      </p:grpSp>
      <p:grpSp>
        <p:nvGrpSpPr>
          <p:cNvPr id="53273" name="Group 25"/>
          <p:cNvGrpSpPr>
            <a:grpSpLocks/>
          </p:cNvGrpSpPr>
          <p:nvPr/>
        </p:nvGrpSpPr>
        <p:grpSpPr bwMode="auto">
          <a:xfrm>
            <a:off x="3021013" y="3667125"/>
            <a:ext cx="2943225" cy="2427288"/>
            <a:chOff x="1912" y="2373"/>
            <a:chExt cx="1854" cy="1529"/>
          </a:xfrm>
        </p:grpSpPr>
        <p:pic>
          <p:nvPicPr>
            <p:cNvPr id="53262" name="Picture 14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131" y="2373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3263" name="Text Box 15"/>
            <p:cNvSpPr txBox="1">
              <a:spLocks noChangeArrowheads="1"/>
            </p:cNvSpPr>
            <p:nvPr/>
          </p:nvSpPr>
          <p:spPr bwMode="auto">
            <a:xfrm>
              <a:off x="1912" y="3576"/>
              <a:ext cx="185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TikTok adatok letöltési lehetősége </a:t>
              </a:r>
              <a:br>
                <a:rPr lang="hu-HU" sz="1400">
                  <a:latin typeface="Arial" charset="0"/>
                </a:rPr>
              </a:br>
              <a:r>
                <a:rPr lang="hu-HU" sz="1400">
                  <a:latin typeface="Arial" charset="0"/>
                </a:rPr>
                <a:t>a fiók beállításai között</a:t>
              </a:r>
            </a:p>
          </p:txBody>
        </p:sp>
      </p:grpSp>
      <p:grpSp>
        <p:nvGrpSpPr>
          <p:cNvPr id="53274" name="Group 26"/>
          <p:cNvGrpSpPr>
            <a:grpSpLocks/>
          </p:cNvGrpSpPr>
          <p:nvPr/>
        </p:nvGrpSpPr>
        <p:grpSpPr bwMode="auto">
          <a:xfrm>
            <a:off x="6037263" y="3667125"/>
            <a:ext cx="2714625" cy="2427288"/>
            <a:chOff x="3693" y="2373"/>
            <a:chExt cx="1710" cy="1529"/>
          </a:xfrm>
        </p:grpSpPr>
        <p:pic>
          <p:nvPicPr>
            <p:cNvPr id="53264" name="Picture 16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840" y="2373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3265" name="Text Box 17"/>
            <p:cNvSpPr txBox="1">
              <a:spLocks noChangeArrowheads="1"/>
            </p:cNvSpPr>
            <p:nvPr/>
          </p:nvSpPr>
          <p:spPr bwMode="auto">
            <a:xfrm>
              <a:off x="3693" y="3576"/>
              <a:ext cx="171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 letöltendő adatok körének </a:t>
              </a:r>
              <a:br>
                <a:rPr lang="hu-HU" sz="1400">
                  <a:latin typeface="Arial" charset="0"/>
                </a:rPr>
              </a:br>
              <a:r>
                <a:rPr lang="hu-HU" sz="1400">
                  <a:latin typeface="Arial" charset="0"/>
                </a:rPr>
                <a:t>és formátumának beállítása</a:t>
              </a:r>
            </a:p>
          </p:txBody>
        </p:sp>
      </p:grpSp>
      <p:grpSp>
        <p:nvGrpSpPr>
          <p:cNvPr id="53275" name="Group 27"/>
          <p:cNvGrpSpPr>
            <a:grpSpLocks/>
          </p:cNvGrpSpPr>
          <p:nvPr/>
        </p:nvGrpSpPr>
        <p:grpSpPr bwMode="auto">
          <a:xfrm>
            <a:off x="8847138" y="3667125"/>
            <a:ext cx="2714625" cy="2214563"/>
            <a:chOff x="5454" y="2373"/>
            <a:chExt cx="1710" cy="1395"/>
          </a:xfrm>
        </p:grpSpPr>
        <p:pic>
          <p:nvPicPr>
            <p:cNvPr id="53266" name="Picture 18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601" y="2373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3267" name="Text Box 19"/>
            <p:cNvSpPr txBox="1">
              <a:spLocks noChangeArrowheads="1"/>
            </p:cNvSpPr>
            <p:nvPr/>
          </p:nvSpPr>
          <p:spPr bwMode="auto">
            <a:xfrm>
              <a:off x="5454" y="3576"/>
              <a:ext cx="17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 TikTok export letöltési oldala</a:t>
              </a:r>
            </a:p>
          </p:txBody>
        </p:sp>
      </p:grpSp>
      <p:grpSp>
        <p:nvGrpSpPr>
          <p:cNvPr id="53280" name="Group 32"/>
          <p:cNvGrpSpPr>
            <a:grpSpLocks/>
          </p:cNvGrpSpPr>
          <p:nvPr/>
        </p:nvGrpSpPr>
        <p:grpSpPr bwMode="auto">
          <a:xfrm>
            <a:off x="3184525" y="1143000"/>
            <a:ext cx="2692400" cy="2409825"/>
            <a:chOff x="1985" y="720"/>
            <a:chExt cx="1696" cy="1518"/>
          </a:xfrm>
        </p:grpSpPr>
        <p:pic>
          <p:nvPicPr>
            <p:cNvPr id="53276" name="Picture 28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125" y="720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3279" name="Text Box 31"/>
            <p:cNvSpPr txBox="1">
              <a:spLocks noChangeArrowheads="1"/>
            </p:cNvSpPr>
            <p:nvPr/>
          </p:nvSpPr>
          <p:spPr bwMode="auto">
            <a:xfrm>
              <a:off x="1985" y="1912"/>
              <a:ext cx="169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 kiexportált tweetek és egyéb adatok visszanézése</a:t>
              </a: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E03E4B1-9A90-43BA-9731-F9F7DF391562}" type="slidenum">
              <a:rPr lang="hu-HU" altLang="en-US"/>
              <a:pPr>
                <a:defRPr/>
              </a:pPr>
              <a:t>11</a:t>
            </a:fld>
            <a:endParaRPr lang="hu-HU" altLang="en-US"/>
          </a:p>
        </p:txBody>
      </p:sp>
      <p:sp>
        <p:nvSpPr>
          <p:cNvPr id="20481" name="Date Placeholder 3"/>
          <p:cNvSpPr txBox="1">
            <a:spLocks noGrp="1"/>
          </p:cNvSpPr>
          <p:nvPr/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hu-HU" altLang="en-US" sz="1200">
                <a:latin typeface="Garamond" pitchFamily="18" charset="0"/>
              </a:rPr>
              <a:t>https://webarchivum.oszk.hu</a:t>
            </a:r>
          </a:p>
        </p:txBody>
      </p:sp>
      <p:sp>
        <p:nvSpPr>
          <p:cNvPr id="20482" name="Footer Placeholder 4"/>
          <p:cNvSpPr txBox="1">
            <a:spLocks noGrp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hu-HU" altLang="en-US" sz="1200">
                <a:latin typeface="Garamond" pitchFamily="18" charset="0"/>
              </a:rPr>
              <a:t>webarchivum@oszk.hu</a:t>
            </a:r>
          </a:p>
        </p:txBody>
      </p:sp>
      <p:sp>
        <p:nvSpPr>
          <p:cNvPr id="20483" name="Slide Number Placeholder 5"/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67FB76D-8650-42D7-B689-787D7F357BCC}" type="slidenum">
              <a:rPr lang="hu-HU" altLang="en-US" sz="1200">
                <a:latin typeface="Garamond" pitchFamily="18" charset="0"/>
              </a:rPr>
              <a:pPr algn="r"/>
              <a:t>11</a:t>
            </a:fld>
            <a:endParaRPr lang="hu-HU" altLang="en-US" sz="1200">
              <a:latin typeface="Garamond" pitchFamily="18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Wikiszótár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990600"/>
            <a:ext cx="11833225" cy="4762500"/>
          </a:xfrm>
        </p:spPr>
        <p:txBody>
          <a:bodyPr/>
          <a:lstStyle/>
          <a:p>
            <a:pPr eaLnBrk="1" hangingPunct="1"/>
            <a:r>
              <a:rPr lang="hu-HU" smtClean="0">
                <a:hlinkClick r:id="rId2"/>
              </a:rPr>
              <a:t>Google Takeout</a:t>
            </a:r>
            <a:r>
              <a:rPr lang="hu-HU" smtClean="0"/>
              <a:t/>
            </a:r>
            <a:br>
              <a:rPr lang="hu-HU" smtClean="0"/>
            </a:br>
            <a:r>
              <a:rPr lang="hu-HU" sz="1200" smtClean="0"/>
              <a:t/>
            </a:r>
            <a:br>
              <a:rPr lang="hu-HU" sz="1200" smtClean="0"/>
            </a:br>
            <a:r>
              <a:rPr lang="hu-HU" smtClean="0"/>
              <a:t>Formátumok:</a:t>
            </a:r>
          </a:p>
          <a:p>
            <a:pPr eaLnBrk="1" hangingPunct="1"/>
            <a:r>
              <a:rPr lang="hu-HU" smtClean="0">
                <a:hlinkClick r:id="rId3"/>
              </a:rPr>
              <a:t>CSV</a:t>
            </a:r>
            <a:r>
              <a:rPr lang="hu-HU" smtClean="0"/>
              <a:t> (Comma-Separated Values)</a:t>
            </a:r>
          </a:p>
          <a:p>
            <a:pPr eaLnBrk="1" hangingPunct="1"/>
            <a:r>
              <a:rPr lang="hu-HU" smtClean="0">
                <a:hlinkClick r:id="rId4"/>
              </a:rPr>
              <a:t>ICS</a:t>
            </a:r>
            <a:r>
              <a:rPr lang="hu-HU" smtClean="0"/>
              <a:t> (iCalendar)</a:t>
            </a:r>
          </a:p>
          <a:p>
            <a:pPr eaLnBrk="1" hangingPunct="1"/>
            <a:r>
              <a:rPr lang="hu-HU" smtClean="0">
                <a:hlinkClick r:id="rId5"/>
              </a:rPr>
              <a:t>JSON</a:t>
            </a:r>
            <a:r>
              <a:rPr lang="hu-HU" smtClean="0"/>
              <a:t> (JavaScript Object Notation)</a:t>
            </a:r>
          </a:p>
          <a:p>
            <a:pPr eaLnBrk="1" hangingPunct="1"/>
            <a:r>
              <a:rPr lang="hu-HU" smtClean="0">
                <a:hlinkClick r:id="rId6"/>
              </a:rPr>
              <a:t>MBOX</a:t>
            </a:r>
            <a:endParaRPr lang="hu-HU" smtClean="0"/>
          </a:p>
          <a:p>
            <a:pPr eaLnBrk="1" hangingPunct="1"/>
            <a:r>
              <a:rPr lang="hu-HU" smtClean="0">
                <a:hlinkClick r:id="rId7"/>
              </a:rPr>
              <a:t>PST</a:t>
            </a:r>
            <a:r>
              <a:rPr lang="hu-HU" smtClean="0"/>
              <a:t> (Personal Storage Table)</a:t>
            </a:r>
          </a:p>
          <a:p>
            <a:pPr eaLnBrk="1" hangingPunct="1"/>
            <a:r>
              <a:rPr lang="hu-HU" smtClean="0">
                <a:hlinkClick r:id="rId8"/>
              </a:rPr>
              <a:t>TAR</a:t>
            </a:r>
            <a:r>
              <a:rPr lang="hu-HU" smtClean="0"/>
              <a:t> (Tape ARchive)</a:t>
            </a:r>
          </a:p>
          <a:p>
            <a:pPr eaLnBrk="1" hangingPunct="1"/>
            <a:r>
              <a:rPr lang="hu-HU" smtClean="0">
                <a:hlinkClick r:id="rId9"/>
              </a:rPr>
              <a:t>TGZ</a:t>
            </a:r>
            <a:r>
              <a:rPr lang="hu-HU" smtClean="0"/>
              <a:t> (TAR+GZIP) </a:t>
            </a:r>
          </a:p>
          <a:p>
            <a:pPr eaLnBrk="1" hangingPunct="1"/>
            <a:r>
              <a:rPr lang="hu-HU" smtClean="0">
                <a:hlinkClick r:id="rId10"/>
              </a:rPr>
              <a:t>VCF</a:t>
            </a:r>
            <a:r>
              <a:rPr lang="hu-HU" smtClean="0"/>
              <a:t> (Virtual Contact File – vCard)</a:t>
            </a:r>
          </a:p>
          <a:p>
            <a:pPr eaLnBrk="1" hangingPunct="1"/>
            <a:r>
              <a:rPr lang="hu-HU" smtClean="0">
                <a:hlinkClick r:id="rId11"/>
              </a:rPr>
              <a:t>XML</a:t>
            </a:r>
            <a:r>
              <a:rPr lang="hu-HU" smtClean="0"/>
              <a:t> (Extensible Markup Language)</a:t>
            </a:r>
          </a:p>
        </p:txBody>
      </p:sp>
      <p:pic>
        <p:nvPicPr>
          <p:cNvPr id="20488" name="Picture 8" descr="AboutTheSite_DigitalPreservatio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56275" y="1250950"/>
            <a:ext cx="5776913" cy="4714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E0C5D6D-B755-4AE6-8135-29429D92B130}" type="slidenum">
              <a:rPr lang="hu-HU" altLang="en-US"/>
              <a:pPr>
                <a:defRPr/>
              </a:pPr>
              <a:t>12</a:t>
            </a:fld>
            <a:endParaRPr lang="hu-HU" altLang="en-US"/>
          </a:p>
        </p:txBody>
      </p:sp>
      <p:pic>
        <p:nvPicPr>
          <p:cNvPr id="21512" name="Picture 8" descr="Ordbog_DigitalBeva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0" y="2092325"/>
            <a:ext cx="3998913" cy="3998913"/>
          </a:xfrm>
          <a:prstGeom prst="rect">
            <a:avLst/>
          </a:prstGeom>
          <a:noFill/>
        </p:spPr>
      </p:pic>
      <p:sp>
        <p:nvSpPr>
          <p:cNvPr id="21505" name="Date Placeholder 3"/>
          <p:cNvSpPr txBox="1">
            <a:spLocks noGrp="1"/>
          </p:cNvSpPr>
          <p:nvPr/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hu-HU" altLang="en-US" sz="1200">
                <a:latin typeface="Garamond" pitchFamily="18" charset="0"/>
              </a:rPr>
              <a:t>https://webarchivum.oszk.hu</a:t>
            </a:r>
          </a:p>
        </p:txBody>
      </p:sp>
      <p:sp>
        <p:nvSpPr>
          <p:cNvPr id="21506" name="Footer Placeholder 4"/>
          <p:cNvSpPr txBox="1">
            <a:spLocks noGrp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hu-HU" altLang="en-US" sz="1200">
                <a:latin typeface="Garamond" pitchFamily="18" charset="0"/>
              </a:rPr>
              <a:t>webarchivum@oszk.hu</a:t>
            </a:r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A6CA552-C434-47DE-82EB-9E8B75E8B483}" type="slidenum">
              <a:rPr lang="hu-HU" altLang="en-US" sz="1200">
                <a:latin typeface="Garamond" pitchFamily="18" charset="0"/>
              </a:rPr>
              <a:pPr algn="r"/>
              <a:t>12</a:t>
            </a:fld>
            <a:endParaRPr lang="hu-HU" altLang="en-US" sz="1200">
              <a:latin typeface="Garamond" pitchFamily="18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Ajánlott források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946150"/>
            <a:ext cx="11833225" cy="5219700"/>
          </a:xfrm>
        </p:spPr>
        <p:txBody>
          <a:bodyPr/>
          <a:lstStyle/>
          <a:p>
            <a:pPr eaLnBrk="1" hangingPunct="1"/>
            <a:r>
              <a:rPr lang="hu-HU" sz="2000" smtClean="0">
                <a:hlinkClick r:id="rId3"/>
              </a:rPr>
              <a:t>Mentsük le az internetet!</a:t>
            </a:r>
            <a:r>
              <a:rPr lang="hu-HU" sz="2000" smtClean="0"/>
              <a:t> (</a:t>
            </a:r>
            <a:r>
              <a:rPr lang="hu-HU" sz="2000" smtClean="0">
                <a:hlinkClick r:id="rId4"/>
              </a:rPr>
              <a:t>Levelezés mentése</a:t>
            </a:r>
            <a:r>
              <a:rPr lang="hu-HU" sz="2000" smtClean="0"/>
              <a:t> – </a:t>
            </a:r>
            <a:r>
              <a:rPr lang="hu-HU" sz="2000" smtClean="0">
                <a:hlinkClick r:id="rId5"/>
              </a:rPr>
              <a:t>Felhőszolgáltatásokból való exportálás</a:t>
            </a:r>
            <a:r>
              <a:rPr lang="hu-HU" sz="2000" smtClean="0"/>
              <a:t>)</a:t>
            </a:r>
          </a:p>
          <a:p>
            <a:pPr eaLnBrk="1" hangingPunct="1"/>
            <a:r>
              <a:rPr lang="hu-HU" sz="2000" smtClean="0">
                <a:hlinkClick r:id="rId6"/>
              </a:rPr>
              <a:t>Anna Burgess Yang: </a:t>
            </a:r>
            <a:r>
              <a:rPr lang="en-US" sz="2000" smtClean="0">
                <a:hlinkClick r:id="rId6"/>
              </a:rPr>
              <a:t>How to download your social media data and information</a:t>
            </a:r>
            <a:r>
              <a:rPr lang="hu-HU" sz="2000" smtClean="0"/>
              <a:t/>
            </a:r>
            <a:br>
              <a:rPr lang="hu-HU" sz="2000" smtClean="0"/>
            </a:br>
            <a:endParaRPr lang="hu-HU" sz="500" smtClean="0"/>
          </a:p>
          <a:p>
            <a:pPr eaLnBrk="1" hangingPunct="1"/>
            <a:r>
              <a:rPr lang="hu-HU" sz="2000" smtClean="0">
                <a:hlinkClick r:id="rId7"/>
              </a:rPr>
              <a:t>Google Takeout</a:t>
            </a:r>
            <a:r>
              <a:rPr lang="hu-HU" sz="2000" smtClean="0"/>
              <a:t> (</a:t>
            </a:r>
            <a:r>
              <a:rPr lang="hu-HU" sz="2000" smtClean="0">
                <a:hlinkClick r:id="rId8"/>
              </a:rPr>
              <a:t>súgó</a:t>
            </a:r>
            <a:r>
              <a:rPr lang="hu-HU" sz="2000" smtClean="0"/>
              <a:t>)</a:t>
            </a:r>
          </a:p>
          <a:p>
            <a:pPr eaLnBrk="1" hangingPunct="1"/>
            <a:r>
              <a:rPr lang="hu-HU" sz="2000" smtClean="0">
                <a:hlinkClick r:id="rId9"/>
              </a:rPr>
              <a:t>Meta Fiókközpont</a:t>
            </a:r>
            <a:r>
              <a:rPr lang="hu-HU" sz="2000" smtClean="0"/>
              <a:t> (</a:t>
            </a:r>
            <a:r>
              <a:rPr lang="hu-HU" sz="2000" smtClean="0">
                <a:hlinkClick r:id="rId10"/>
              </a:rPr>
              <a:t>súgó</a:t>
            </a:r>
            <a:r>
              <a:rPr lang="hu-HU" sz="2000" smtClean="0"/>
              <a:t>)</a:t>
            </a:r>
          </a:p>
          <a:p>
            <a:pPr eaLnBrk="1" hangingPunct="1"/>
            <a:r>
              <a:rPr lang="hu-HU" sz="2000" smtClean="0">
                <a:hlinkClick r:id="rId11"/>
              </a:rPr>
              <a:t>Messenger letöltés mobilon (súgó</a:t>
            </a:r>
            <a:r>
              <a:rPr lang="hu-HU" sz="2000" smtClean="0"/>
              <a:t>)</a:t>
            </a:r>
          </a:p>
          <a:p>
            <a:pPr eaLnBrk="1" hangingPunct="1"/>
            <a:r>
              <a:rPr lang="hu-HU" sz="2000" smtClean="0">
                <a:hlinkClick r:id="rId12"/>
              </a:rPr>
              <a:t>Messenger titkosított tartalom letöltés</a:t>
            </a:r>
            <a:r>
              <a:rPr lang="hu-HU" sz="2000" smtClean="0"/>
              <a:t> (</a:t>
            </a:r>
            <a:r>
              <a:rPr lang="hu-HU" sz="2000" smtClean="0">
                <a:hlinkClick r:id="rId13"/>
              </a:rPr>
              <a:t>súgó</a:t>
            </a:r>
            <a:r>
              <a:rPr lang="hu-HU" sz="2000" smtClean="0"/>
              <a:t>)</a:t>
            </a:r>
          </a:p>
          <a:p>
            <a:pPr eaLnBrk="1" hangingPunct="1"/>
            <a:r>
              <a:rPr lang="hu-HU" sz="2000" smtClean="0">
                <a:hlinkClick r:id="rId14"/>
              </a:rPr>
              <a:t>Outlook e-mailek, névjegyek és naptár importálása és exportálása</a:t>
            </a:r>
            <a:endParaRPr lang="hu-HU" sz="2000" smtClean="0"/>
          </a:p>
          <a:p>
            <a:pPr eaLnBrk="1" hangingPunct="1"/>
            <a:r>
              <a:rPr lang="hu-HU" sz="2000" smtClean="0">
                <a:hlinkClick r:id="rId15"/>
              </a:rPr>
              <a:t>Teams csevegések és adatok exportálása</a:t>
            </a:r>
            <a:r>
              <a:rPr lang="hu-HU" sz="2000" smtClean="0"/>
              <a:t> (</a:t>
            </a:r>
            <a:r>
              <a:rPr lang="hu-HU" sz="2000" smtClean="0">
                <a:hlinkClick r:id="rId16"/>
              </a:rPr>
              <a:t>súgó</a:t>
            </a:r>
            <a:r>
              <a:rPr lang="hu-HU" sz="2000" smtClean="0"/>
              <a:t>)</a:t>
            </a:r>
          </a:p>
          <a:p>
            <a:pPr eaLnBrk="1" hangingPunct="1"/>
            <a:r>
              <a:rPr lang="hu-HU" sz="2000" smtClean="0">
                <a:hlinkClick r:id="rId17"/>
              </a:rPr>
              <a:t>Skype fájlok és csevegések exportálása</a:t>
            </a:r>
            <a:r>
              <a:rPr lang="hu-HU" sz="2000" smtClean="0"/>
              <a:t> (</a:t>
            </a:r>
            <a:r>
              <a:rPr lang="hu-HU" sz="2000" smtClean="0">
                <a:hlinkClick r:id="rId18"/>
              </a:rPr>
              <a:t>súgó</a:t>
            </a:r>
            <a:r>
              <a:rPr lang="hu-HU" sz="2000" smtClean="0"/>
              <a:t> és </a:t>
            </a:r>
            <a:r>
              <a:rPr lang="hu-HU" sz="2000" smtClean="0">
                <a:hlinkClick r:id="rId19"/>
              </a:rPr>
              <a:t>Skype-parser</a:t>
            </a:r>
            <a:r>
              <a:rPr lang="hu-HU" sz="2000" smtClean="0"/>
              <a:t>)</a:t>
            </a:r>
          </a:p>
          <a:p>
            <a:pPr eaLnBrk="1" hangingPunct="1"/>
            <a:r>
              <a:rPr lang="hu-HU" sz="2000" smtClean="0">
                <a:hlinkClick r:id="rId20"/>
              </a:rPr>
              <a:t>OneDrive applikáció letöltése</a:t>
            </a:r>
            <a:r>
              <a:rPr lang="hu-HU" sz="2000" smtClean="0"/>
              <a:t> (</a:t>
            </a:r>
            <a:r>
              <a:rPr lang="hu-HU" sz="2000" smtClean="0">
                <a:hlinkClick r:id="rId21"/>
              </a:rPr>
              <a:t>súgó</a:t>
            </a:r>
            <a:r>
              <a:rPr lang="hu-HU" sz="2000" smtClean="0"/>
              <a:t>)</a:t>
            </a:r>
          </a:p>
          <a:p>
            <a:pPr eaLnBrk="1" hangingPunct="1"/>
            <a:r>
              <a:rPr lang="hu-HU" sz="2000" smtClean="0">
                <a:hlinkClick r:id="rId22"/>
              </a:rPr>
              <a:t>Kapcsolatok exportálása a LinkedIn szolgáltatásból</a:t>
            </a:r>
            <a:r>
              <a:rPr lang="hu-HU" sz="2000" smtClean="0"/>
              <a:t> (</a:t>
            </a:r>
            <a:r>
              <a:rPr lang="hu-HU" sz="2000" smtClean="0">
                <a:hlinkClick r:id="rId23"/>
              </a:rPr>
              <a:t>súgó</a:t>
            </a:r>
            <a:r>
              <a:rPr lang="hu-HU" sz="2000" smtClean="0"/>
              <a:t>)</a:t>
            </a:r>
          </a:p>
          <a:p>
            <a:pPr eaLnBrk="1" hangingPunct="1"/>
            <a:r>
              <a:rPr lang="hu-HU" sz="2000" smtClean="0">
                <a:hlinkClick r:id="rId24"/>
              </a:rPr>
              <a:t>Adatok exportálása az X/Twitter-ből</a:t>
            </a:r>
            <a:r>
              <a:rPr lang="hu-HU" sz="2000" smtClean="0"/>
              <a:t> (</a:t>
            </a:r>
            <a:r>
              <a:rPr lang="hu-HU" sz="2000" smtClean="0">
                <a:hlinkClick r:id="rId25"/>
              </a:rPr>
              <a:t>súgó</a:t>
            </a:r>
            <a:r>
              <a:rPr lang="hu-HU" sz="2000" smtClean="0"/>
              <a:t>)</a:t>
            </a:r>
          </a:p>
          <a:p>
            <a:pPr eaLnBrk="1" hangingPunct="1"/>
            <a:r>
              <a:rPr lang="hu-HU" sz="2000" smtClean="0">
                <a:hlinkClick r:id="rId26"/>
              </a:rPr>
              <a:t>ChatGPT adatok exportálása (súgó)</a:t>
            </a:r>
            <a:endParaRPr lang="hu-HU" sz="2000" smtClean="0"/>
          </a:p>
          <a:p>
            <a:pPr eaLnBrk="1" hangingPunct="1"/>
            <a:r>
              <a:rPr lang="hu-HU" sz="2000" smtClean="0">
                <a:hlinkClick r:id="rId27"/>
              </a:rPr>
              <a:t>TikTok adatok letöltése</a:t>
            </a:r>
            <a:r>
              <a:rPr lang="hu-HU" sz="2000" smtClean="0"/>
              <a:t> (</a:t>
            </a:r>
            <a:r>
              <a:rPr lang="hu-HU" sz="2000" smtClean="0">
                <a:hlinkClick r:id="rId28"/>
              </a:rPr>
              <a:t>súgó</a:t>
            </a:r>
            <a:r>
              <a:rPr lang="hu-HU" sz="2000" smtClean="0"/>
              <a:t>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604666C-8237-4ADD-A11F-C11C366D4CDE}" type="slidenum">
              <a:rPr lang="hu-HU" altLang="en-US"/>
              <a:pPr>
                <a:defRPr/>
              </a:pPr>
              <a:t>2</a:t>
            </a:fld>
            <a:endParaRPr lang="hu-HU" altLang="en-US"/>
          </a:p>
        </p:txBody>
      </p:sp>
      <p:sp>
        <p:nvSpPr>
          <p:cNvPr id="18433" name="Date Placeholder 3"/>
          <p:cNvSpPr txBox="1">
            <a:spLocks noGrp="1"/>
          </p:cNvSpPr>
          <p:nvPr/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hu-HU" altLang="en-US" sz="1200">
                <a:latin typeface="Garamond" pitchFamily="18" charset="0"/>
              </a:rPr>
              <a:t>https://webarchivum.oszk.hu</a:t>
            </a:r>
          </a:p>
        </p:txBody>
      </p:sp>
      <p:sp>
        <p:nvSpPr>
          <p:cNvPr id="18434" name="Footer Placeholder 4"/>
          <p:cNvSpPr txBox="1">
            <a:spLocks noGrp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hu-HU" altLang="en-US" sz="1200">
                <a:latin typeface="Garamond" pitchFamily="18" charset="0"/>
              </a:rPr>
              <a:t>webarchivum@oszk.hu</a:t>
            </a:r>
          </a:p>
        </p:txBody>
      </p:sp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0D13ED-13F8-4F4E-BCCE-5C6B909A083E}" type="slidenum">
              <a:rPr lang="hu-HU" altLang="en-US" sz="1200">
                <a:latin typeface="Garamond" pitchFamily="18" charset="0"/>
              </a:rPr>
              <a:pPr algn="r"/>
              <a:t>2</a:t>
            </a:fld>
            <a:endParaRPr lang="hu-HU" altLang="en-US" sz="1200">
              <a:latin typeface="Garamond" pitchFamily="18" charset="0"/>
            </a:endParaRP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felhőszolgáltatásokból való exportálás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3038" y="873125"/>
            <a:ext cx="12018962" cy="5300663"/>
          </a:xfrm>
        </p:spPr>
        <p:txBody>
          <a:bodyPr/>
          <a:lstStyle/>
          <a:p>
            <a:pPr eaLnBrk="1" hangingPunct="1"/>
            <a:r>
              <a:rPr lang="hu-HU" smtClean="0"/>
              <a:t>Okok:</a:t>
            </a:r>
          </a:p>
          <a:p>
            <a:pPr lvl="1" eaLnBrk="1" hangingPunct="1"/>
            <a:r>
              <a:rPr lang="hu-HU" sz="2000" smtClean="0"/>
              <a:t>„privacy check” (mi mindent osztottunk meg és mi mindent tud rólunk a szolgáltató?)</a:t>
            </a:r>
          </a:p>
          <a:p>
            <a:pPr lvl="1" eaLnBrk="1" hangingPunct="1"/>
            <a:r>
              <a:rPr lang="hu-HU" sz="2000" smtClean="0"/>
              <a:t>biztonsági mentés (feltört fiók, elveszett jelszó, törölt tartalom, tárhelysérülés, elérhetetlen szerver)</a:t>
            </a:r>
          </a:p>
          <a:p>
            <a:pPr lvl="1" eaLnBrk="1" hangingPunct="1"/>
            <a:r>
              <a:rPr lang="hu-HU" sz="2000" smtClean="0"/>
              <a:t>más rendszerbe való átköltözés (szolgáltatóváltás vagy alternatíva kipróbálása)</a:t>
            </a:r>
          </a:p>
          <a:p>
            <a:pPr lvl="1" eaLnBrk="1" hangingPunct="1"/>
            <a:r>
              <a:rPr lang="hu-HU" sz="2000" smtClean="0"/>
              <a:t>digitális hagyaték megőrzése (elhunyt hozzátartozó vagy megszűnt szolgáltatás)</a:t>
            </a:r>
          </a:p>
          <a:p>
            <a:pPr lvl="1" eaLnBrk="1" hangingPunct="1"/>
            <a:r>
              <a:rPr lang="hu-HU" sz="2000" smtClean="0"/>
              <a:t>közgyűjteményi archívumba való beküldés (önkéntes alapon vagy felkérésre)</a:t>
            </a:r>
          </a:p>
          <a:p>
            <a:pPr eaLnBrk="1" hangingPunct="1"/>
            <a:r>
              <a:rPr lang="hu-HU" smtClean="0"/>
              <a:t>Előnyök:</a:t>
            </a:r>
          </a:p>
          <a:p>
            <a:pPr lvl="1" eaLnBrk="1" hangingPunct="1"/>
            <a:r>
              <a:rPr lang="hu-HU" sz="2000" smtClean="0"/>
              <a:t>offline használható, platformfüggetlen adatcsomag (többé-kevésbé „szabványos”)</a:t>
            </a:r>
          </a:p>
          <a:p>
            <a:pPr lvl="1" eaLnBrk="1" hangingPunct="1"/>
            <a:r>
              <a:rPr lang="hu-HU" sz="2000" smtClean="0"/>
              <a:t>a csomag tartalma összeválogatható (fájltípusok, interakciók, kapcsolatok, időszakok)</a:t>
            </a:r>
          </a:p>
          <a:p>
            <a:pPr eaLnBrk="1" hangingPunct="1"/>
            <a:r>
              <a:rPr lang="hu-HU" smtClean="0"/>
              <a:t>Hátrányok:</a:t>
            </a:r>
          </a:p>
          <a:p>
            <a:pPr lvl="1" eaLnBrk="1" hangingPunct="1"/>
            <a:r>
              <a:rPr lang="hu-HU" sz="2000" smtClean="0"/>
              <a:t>nem menthető ki minden (mások megosztott tartalmai és interakciói, technikai metaadatok)</a:t>
            </a:r>
          </a:p>
          <a:p>
            <a:pPr lvl="1" eaLnBrk="1" hangingPunct="1"/>
            <a:r>
              <a:rPr lang="hu-HU" sz="2000" smtClean="0"/>
              <a:t>nagyon sokáig kell várni, amíg elkészül az export és nem lehet korlátlanul igénybe venni</a:t>
            </a:r>
          </a:p>
          <a:p>
            <a:pPr lvl="1" eaLnBrk="1" hangingPunct="1"/>
            <a:r>
              <a:rPr lang="hu-HU" sz="2000" smtClean="0"/>
              <a:t>„egzotikus” formátumok (MBOX, JSON, XML, VCF, CSV, TAR), sokszor megjelenítők nélkül</a:t>
            </a:r>
          </a:p>
          <a:p>
            <a:pPr lvl="1" eaLnBrk="1" hangingPunct="1"/>
            <a:r>
              <a:rPr lang="hu-HU" sz="2000" smtClean="0"/>
              <a:t>ha van is megjelenítő, az nem hasonlít az eredeti felületre és kontextus nélküli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C7B56E3-0B2A-413D-BAC7-2160141F1733}" type="slidenum">
              <a:rPr lang="hu-HU" altLang="en-US"/>
              <a:pPr>
                <a:defRPr/>
              </a:pPr>
              <a:t>3</a:t>
            </a:fld>
            <a:endParaRPr lang="hu-HU" altLang="en-US"/>
          </a:p>
        </p:txBody>
      </p:sp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8413" y="3146425"/>
            <a:ext cx="30099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6700"/>
            <a:ext cx="10920413" cy="579438"/>
          </a:xfrm>
        </p:spPr>
        <p:txBody>
          <a:bodyPr/>
          <a:lstStyle/>
          <a:p>
            <a:r>
              <a:rPr lang="hu-HU" smtClean="0"/>
              <a:t>Google szolgáltatások mentései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990600"/>
            <a:ext cx="11833225" cy="5070475"/>
          </a:xfrm>
        </p:spPr>
        <p:txBody>
          <a:bodyPr/>
          <a:lstStyle/>
          <a:p>
            <a:r>
              <a:rPr lang="hu-HU" smtClean="0"/>
              <a:t>a névjegyek külön is exportálhatók (vCard, Google és Outlook CSV formátumok)</a:t>
            </a:r>
          </a:p>
          <a:p>
            <a:r>
              <a:rPr lang="hu-HU" smtClean="0"/>
              <a:t>Google Takeout (egyetlen integrált exportáló felület minden Google szolgáltatáshoz) </a:t>
            </a:r>
          </a:p>
          <a:p>
            <a:r>
              <a:rPr lang="hu-HU" smtClean="0"/>
              <a:t>Google profil és tevékenység, Chrome beállítások, Android-os eszközök adatai …</a:t>
            </a:r>
          </a:p>
          <a:p>
            <a:r>
              <a:rPr lang="hu-HU" smtClean="0"/>
              <a:t>Gmail, Contacts, Meet, Drive, Photos, Calendar, Blogger, News, YouTube, Play …</a:t>
            </a:r>
          </a:p>
          <a:p>
            <a:r>
              <a:rPr lang="hu-HU" smtClean="0"/>
              <a:t>alapesetben minden ki van jelölve (a naplóhozzáférési tevékenységek kivételével)</a:t>
            </a:r>
          </a:p>
          <a:p>
            <a:r>
              <a:rPr lang="hu-HU" smtClean="0"/>
              <a:t>megnézhetők a kimeneti formátumok és azok tartalma</a:t>
            </a:r>
          </a:p>
          <a:p>
            <a:r>
              <a:rPr lang="hu-HU" smtClean="0"/>
              <a:t>egyes szolgáltatásoknál az adatok köre is beállítható</a:t>
            </a:r>
          </a:p>
          <a:p>
            <a:r>
              <a:rPr lang="hu-HU" smtClean="0"/>
              <a:t>letöltési link e-mailben vagy felhőbe (Drive, Dropbox, OneDrive)</a:t>
            </a:r>
          </a:p>
          <a:p>
            <a:r>
              <a:rPr lang="hu-HU" smtClean="0"/>
              <a:t>ütemezés (kéthavonta), .zip vagy .tgz csomag, max. fájlméret</a:t>
            </a:r>
          </a:p>
          <a:p>
            <a:r>
              <a:rPr lang="hu-HU" smtClean="0"/>
              <a:t>böngészőfelület a csomag tartalmához (részletes magyarázatokkal)</a:t>
            </a:r>
          </a:p>
          <a:p>
            <a:r>
              <a:rPr lang="hu-HU" smtClean="0"/>
              <a:t>HTML, JSON, CSV, TXT, MBOX, ICS, VCF stb. formátumok</a:t>
            </a:r>
          </a:p>
          <a:p>
            <a:r>
              <a:rPr lang="hu-HU" smtClean="0"/>
              <a:t>csak a böngészőben megnyitható formátumú fájlokra van link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2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2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7D0D078-C6C5-45EA-AB4A-8A86C92CBF01}" type="slidenum">
              <a:rPr lang="hu-HU" altLang="en-US"/>
              <a:pPr>
                <a:defRPr/>
              </a:pPr>
              <a:t>4</a:t>
            </a:fld>
            <a:endParaRPr lang="hu-HU" alt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Google szolgáltatások mentéseinek képernyőfotói</a:t>
            </a:r>
          </a:p>
        </p:txBody>
      </p:sp>
      <p:grpSp>
        <p:nvGrpSpPr>
          <p:cNvPr id="28757" name="Group 85"/>
          <p:cNvGrpSpPr>
            <a:grpSpLocks/>
          </p:cNvGrpSpPr>
          <p:nvPr/>
        </p:nvGrpSpPr>
        <p:grpSpPr bwMode="auto">
          <a:xfrm>
            <a:off x="3140075" y="1044575"/>
            <a:ext cx="2746375" cy="2493963"/>
            <a:chOff x="235" y="713"/>
            <a:chExt cx="1730" cy="1571"/>
          </a:xfrm>
        </p:grpSpPr>
        <p:sp>
          <p:nvSpPr>
            <p:cNvPr id="28734" name="Text Box 62"/>
            <p:cNvSpPr txBox="1">
              <a:spLocks noChangeArrowheads="1"/>
            </p:cNvSpPr>
            <p:nvPr/>
          </p:nvSpPr>
          <p:spPr bwMode="auto">
            <a:xfrm>
              <a:off x="235" y="1958"/>
              <a:ext cx="173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Adatok letöltésének lehetősége a Google-fiók kezelőfelületén</a:t>
              </a:r>
            </a:p>
          </p:txBody>
        </p:sp>
        <p:pic>
          <p:nvPicPr>
            <p:cNvPr id="28752" name="Picture 80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2" y="713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28758" name="Group 86"/>
          <p:cNvGrpSpPr>
            <a:grpSpLocks/>
          </p:cNvGrpSpPr>
          <p:nvPr/>
        </p:nvGrpSpPr>
        <p:grpSpPr bwMode="auto">
          <a:xfrm>
            <a:off x="5780088" y="1055688"/>
            <a:ext cx="3006725" cy="2493962"/>
            <a:chOff x="1905" y="713"/>
            <a:chExt cx="1894" cy="1571"/>
          </a:xfrm>
        </p:grpSpPr>
        <p:pic>
          <p:nvPicPr>
            <p:cNvPr id="28750" name="Picture 78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45" y="713"/>
              <a:ext cx="1381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28753" name="Text Box 81"/>
            <p:cNvSpPr txBox="1">
              <a:spLocks noChangeArrowheads="1"/>
            </p:cNvSpPr>
            <p:nvPr/>
          </p:nvSpPr>
          <p:spPr bwMode="auto">
            <a:xfrm>
              <a:off x="1905" y="1958"/>
              <a:ext cx="189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Exportálandó adatok körének kiválasztása a Google Takeout-ban</a:t>
              </a:r>
            </a:p>
          </p:txBody>
        </p:sp>
      </p:grpSp>
      <p:grpSp>
        <p:nvGrpSpPr>
          <p:cNvPr id="28759" name="Group 87"/>
          <p:cNvGrpSpPr>
            <a:grpSpLocks/>
          </p:cNvGrpSpPr>
          <p:nvPr/>
        </p:nvGrpSpPr>
        <p:grpSpPr bwMode="auto">
          <a:xfrm>
            <a:off x="8701088" y="1055688"/>
            <a:ext cx="3006725" cy="2493962"/>
            <a:chOff x="3717" y="713"/>
            <a:chExt cx="1894" cy="1571"/>
          </a:xfrm>
        </p:grpSpPr>
        <p:pic>
          <p:nvPicPr>
            <p:cNvPr id="28749" name="Picture 77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64" y="713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28754" name="Text Box 82"/>
            <p:cNvSpPr txBox="1">
              <a:spLocks noChangeArrowheads="1"/>
            </p:cNvSpPr>
            <p:nvPr/>
          </p:nvSpPr>
          <p:spPr bwMode="auto">
            <a:xfrm>
              <a:off x="3717" y="1958"/>
              <a:ext cx="189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 formátumokra vonatkozó tájékoztatás és a szűkítési opciók</a:t>
              </a:r>
            </a:p>
          </p:txBody>
        </p:sp>
      </p:grpSp>
      <p:grpSp>
        <p:nvGrpSpPr>
          <p:cNvPr id="28760" name="Group 88"/>
          <p:cNvGrpSpPr>
            <a:grpSpLocks/>
          </p:cNvGrpSpPr>
          <p:nvPr/>
        </p:nvGrpSpPr>
        <p:grpSpPr bwMode="auto">
          <a:xfrm>
            <a:off x="411163" y="3602038"/>
            <a:ext cx="2754312" cy="2505075"/>
            <a:chOff x="5539" y="713"/>
            <a:chExt cx="1735" cy="1578"/>
          </a:xfrm>
        </p:grpSpPr>
        <p:pic>
          <p:nvPicPr>
            <p:cNvPr id="28751" name="Picture 79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564" y="713"/>
              <a:ext cx="1548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28755" name="Text Box 83"/>
            <p:cNvSpPr txBox="1">
              <a:spLocks noChangeArrowheads="1"/>
            </p:cNvSpPr>
            <p:nvPr/>
          </p:nvSpPr>
          <p:spPr bwMode="auto">
            <a:xfrm>
              <a:off x="5539" y="1965"/>
              <a:ext cx="173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Célhely, fájltípus, méret és </a:t>
              </a:r>
              <a:br>
                <a:rPr lang="hu-HU" sz="1400">
                  <a:latin typeface="Arial" charset="0"/>
                </a:rPr>
              </a:br>
              <a:r>
                <a:rPr lang="hu-HU" sz="1400">
                  <a:latin typeface="Arial" charset="0"/>
                </a:rPr>
                <a:t>mentési gyakoriság beállítása</a:t>
              </a:r>
            </a:p>
          </p:txBody>
        </p:sp>
      </p:grpSp>
      <p:grpSp>
        <p:nvGrpSpPr>
          <p:cNvPr id="28770" name="Group 98"/>
          <p:cNvGrpSpPr>
            <a:grpSpLocks/>
          </p:cNvGrpSpPr>
          <p:nvPr/>
        </p:nvGrpSpPr>
        <p:grpSpPr bwMode="auto">
          <a:xfrm>
            <a:off x="3289300" y="3698875"/>
            <a:ext cx="2865438" cy="2408238"/>
            <a:chOff x="267" y="2353"/>
            <a:chExt cx="1805" cy="1517"/>
          </a:xfrm>
        </p:grpSpPr>
        <p:pic>
          <p:nvPicPr>
            <p:cNvPr id="28748" name="Picture 76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80" y="2353"/>
              <a:ext cx="1578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28756" name="Text Box 84"/>
            <p:cNvSpPr txBox="1">
              <a:spLocks noChangeArrowheads="1"/>
            </p:cNvSpPr>
            <p:nvPr/>
          </p:nvSpPr>
          <p:spPr bwMode="auto">
            <a:xfrm>
              <a:off x="267" y="3544"/>
              <a:ext cx="180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Folyamatban levő és ütemezett exportálások státusza</a:t>
              </a:r>
            </a:p>
          </p:txBody>
        </p:sp>
      </p:grpSp>
      <p:grpSp>
        <p:nvGrpSpPr>
          <p:cNvPr id="28771" name="Group 99"/>
          <p:cNvGrpSpPr>
            <a:grpSpLocks/>
          </p:cNvGrpSpPr>
          <p:nvPr/>
        </p:nvGrpSpPr>
        <p:grpSpPr bwMode="auto">
          <a:xfrm>
            <a:off x="6389688" y="3698875"/>
            <a:ext cx="2343150" cy="2408238"/>
            <a:chOff x="2193" y="2353"/>
            <a:chExt cx="1476" cy="1517"/>
          </a:xfrm>
        </p:grpSpPr>
        <p:pic>
          <p:nvPicPr>
            <p:cNvPr id="28762" name="Picture 90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223" y="2353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28763" name="Text Box 91"/>
            <p:cNvSpPr txBox="1">
              <a:spLocks noChangeArrowheads="1"/>
            </p:cNvSpPr>
            <p:nvPr/>
          </p:nvSpPr>
          <p:spPr bwMode="auto">
            <a:xfrm>
              <a:off x="2193" y="3544"/>
              <a:ext cx="147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Elkészült export csomag</a:t>
              </a:r>
              <a:br>
                <a:rPr lang="hu-HU" sz="1400">
                  <a:latin typeface="Arial" charset="0"/>
                </a:rPr>
              </a:br>
              <a:r>
                <a:rPr lang="hu-HU" sz="1400">
                  <a:latin typeface="Arial" charset="0"/>
                </a:rPr>
                <a:t>(1 GB kb. 4 óra alatt)</a:t>
              </a:r>
            </a:p>
          </p:txBody>
        </p:sp>
      </p:grpSp>
      <p:grpSp>
        <p:nvGrpSpPr>
          <p:cNvPr id="28772" name="Group 100"/>
          <p:cNvGrpSpPr>
            <a:grpSpLocks/>
          </p:cNvGrpSpPr>
          <p:nvPr/>
        </p:nvGrpSpPr>
        <p:grpSpPr bwMode="auto">
          <a:xfrm>
            <a:off x="9002713" y="3697288"/>
            <a:ext cx="2400300" cy="2409825"/>
            <a:chOff x="3937" y="2352"/>
            <a:chExt cx="1512" cy="1518"/>
          </a:xfrm>
        </p:grpSpPr>
        <p:pic>
          <p:nvPicPr>
            <p:cNvPr id="28765" name="Picture 93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937" y="2352"/>
              <a:ext cx="1512" cy="11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28766" name="Text Box 94"/>
            <p:cNvSpPr txBox="1">
              <a:spLocks noChangeArrowheads="1"/>
            </p:cNvSpPr>
            <p:nvPr/>
          </p:nvSpPr>
          <p:spPr bwMode="auto">
            <a:xfrm>
              <a:off x="3955" y="3544"/>
              <a:ext cx="147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Böngészőfelület a csomag tartalmához</a:t>
              </a:r>
            </a:p>
          </p:txBody>
        </p:sp>
      </p:grpSp>
      <p:grpSp>
        <p:nvGrpSpPr>
          <p:cNvPr id="28779" name="Group 107"/>
          <p:cNvGrpSpPr>
            <a:grpSpLocks/>
          </p:cNvGrpSpPr>
          <p:nvPr/>
        </p:nvGrpSpPr>
        <p:grpSpPr bwMode="auto">
          <a:xfrm>
            <a:off x="617538" y="1066800"/>
            <a:ext cx="2463800" cy="2409825"/>
            <a:chOff x="284" y="672"/>
            <a:chExt cx="1552" cy="1518"/>
          </a:xfrm>
        </p:grpSpPr>
        <p:pic>
          <p:nvPicPr>
            <p:cNvPr id="28774" name="Picture 102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51" y="672"/>
              <a:ext cx="1417" cy="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778" name="Text Box 106"/>
            <p:cNvSpPr txBox="1">
              <a:spLocks noChangeArrowheads="1"/>
            </p:cNvSpPr>
            <p:nvPr/>
          </p:nvSpPr>
          <p:spPr bwMode="auto">
            <a:xfrm>
              <a:off x="284" y="1864"/>
              <a:ext cx="155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Partnerlista exportálása a </a:t>
              </a:r>
              <a:r>
                <a:rPr lang="hu-HU" sz="1400">
                  <a:latin typeface="Arial" charset="0"/>
                  <a:hlinkClick r:id="rId18"/>
                </a:rPr>
                <a:t>contacts.google.com</a:t>
              </a:r>
              <a:r>
                <a:rPr lang="hu-HU" sz="1400">
                  <a:latin typeface="Arial" charset="0"/>
                </a:rPr>
                <a:t> oldalról</a:t>
              </a: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93675D0-3872-41F6-B4B1-51D0B9BBCB06}" type="slidenum">
              <a:rPr lang="hu-HU" altLang="en-US"/>
              <a:pPr>
                <a:defRPr/>
              </a:pPr>
              <a:t>5</a:t>
            </a:fld>
            <a:endParaRPr lang="hu-HU" altLang="en-US"/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09038" y="2935288"/>
            <a:ext cx="27781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6700"/>
            <a:ext cx="10920413" cy="579438"/>
          </a:xfrm>
        </p:spPr>
        <p:txBody>
          <a:bodyPr/>
          <a:lstStyle/>
          <a:p>
            <a:r>
              <a:rPr lang="hu-HU" smtClean="0"/>
              <a:t>Meta szolgáltatások mentései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946150"/>
            <a:ext cx="11833225" cy="4935538"/>
          </a:xfrm>
        </p:spPr>
        <p:txBody>
          <a:bodyPr/>
          <a:lstStyle/>
          <a:p>
            <a:r>
              <a:rPr lang="hu-HU" smtClean="0"/>
              <a:t>Facebook és Instagram</a:t>
            </a:r>
          </a:p>
          <a:p>
            <a:pPr lvl="1"/>
            <a:r>
              <a:rPr lang="hu-HU" sz="2000" smtClean="0"/>
              <a:t>a Fiókközpontban a Facebook (+Messenger) és az Instagram (+Threads) egy helyen kezelhető</a:t>
            </a:r>
          </a:p>
          <a:p>
            <a:pPr lvl="1"/>
            <a:r>
              <a:rPr lang="hu-HU" sz="2000" smtClean="0"/>
              <a:t>alapesetben semmi nincs kijelölve és nem látszik minden opció</a:t>
            </a:r>
          </a:p>
          <a:p>
            <a:pPr lvl="1"/>
            <a:r>
              <a:rPr lang="hu-HU" sz="2000" smtClean="0"/>
              <a:t>a tevékenységnapló külön csomagban kérhető (a nagy mérete miatt)</a:t>
            </a:r>
          </a:p>
          <a:p>
            <a:pPr lvl="1"/>
            <a:r>
              <a:rPr lang="hu-HU" sz="2000" smtClean="0"/>
              <a:t>HTML vagy JSON formátum ZIP csomagban (e-mail értesítés)</a:t>
            </a:r>
          </a:p>
          <a:p>
            <a:pPr lvl="1"/>
            <a:r>
              <a:rPr lang="hu-HU" sz="2000" smtClean="0"/>
              <a:t>a dátumtartomány és a médiafájlok minősége beállítható</a:t>
            </a:r>
            <a:endParaRPr lang="hu-HU" sz="2000" smtClean="0">
              <a:solidFill>
                <a:schemeClr val="folHlink"/>
              </a:solidFill>
            </a:endParaRPr>
          </a:p>
          <a:p>
            <a:r>
              <a:rPr lang="hu-HU" smtClean="0"/>
              <a:t>Messenger</a:t>
            </a:r>
          </a:p>
          <a:p>
            <a:pPr lvl="1"/>
            <a:r>
              <a:rPr lang="hu-HU" sz="2000" smtClean="0"/>
              <a:t>biztonságos tárolás letöltése (végpontok közti titkosítás esetén)</a:t>
            </a:r>
          </a:p>
          <a:p>
            <a:pPr lvl="1"/>
            <a:r>
              <a:rPr lang="hu-HU" sz="2000" smtClean="0"/>
              <a:t>JSON és média fájlok ZIP csomagban</a:t>
            </a:r>
          </a:p>
          <a:p>
            <a:r>
              <a:rPr lang="hu-HU" smtClean="0"/>
              <a:t>WhatsApp</a:t>
            </a:r>
          </a:p>
          <a:p>
            <a:pPr lvl="1"/>
            <a:r>
              <a:rPr lang="hu-HU" sz="2000" smtClean="0"/>
              <a:t>letöltés csak mobilról és csak csevegésenként (max. 100 ezer üzenet)</a:t>
            </a:r>
          </a:p>
          <a:p>
            <a:pPr lvl="1"/>
            <a:r>
              <a:rPr lang="hu-HU" sz="2000" smtClean="0"/>
              <a:t>TXT és média fájlok ZIP csomagban (megosztási lehetőség)</a:t>
            </a:r>
          </a:p>
          <a:p>
            <a:pPr lvl="1"/>
            <a:r>
              <a:rPr lang="hu-HU" sz="2000" smtClean="0"/>
              <a:t>ütemezett biztonsági mentés Google Drive-ra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2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2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F85CD48-16FB-48C1-A0BC-BD2450AF29BE}" type="slidenum">
              <a:rPr lang="hu-HU" altLang="en-US"/>
              <a:pPr>
                <a:defRPr/>
              </a:pPr>
              <a:t>6</a:t>
            </a:fld>
            <a:endParaRPr lang="hu-HU" alt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Meta szolgáltatások mentéseinek képernyőfotói</a:t>
            </a:r>
          </a:p>
        </p:txBody>
      </p:sp>
      <p:grpSp>
        <p:nvGrpSpPr>
          <p:cNvPr id="49186" name="Group 34"/>
          <p:cNvGrpSpPr>
            <a:grpSpLocks/>
          </p:cNvGrpSpPr>
          <p:nvPr/>
        </p:nvGrpSpPr>
        <p:grpSpPr bwMode="auto">
          <a:xfrm>
            <a:off x="496888" y="1173163"/>
            <a:ext cx="2921000" cy="2390775"/>
            <a:chOff x="313" y="739"/>
            <a:chExt cx="1840" cy="1506"/>
          </a:xfrm>
        </p:grpSpPr>
        <p:pic>
          <p:nvPicPr>
            <p:cNvPr id="49158" name="Picture 6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9" y="739"/>
              <a:ext cx="1562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9159" name="Text Box 7"/>
            <p:cNvSpPr txBox="1">
              <a:spLocks noChangeArrowheads="1"/>
            </p:cNvSpPr>
            <p:nvPr/>
          </p:nvSpPr>
          <p:spPr bwMode="auto">
            <a:xfrm>
              <a:off x="313" y="1919"/>
              <a:ext cx="184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Exportálandó fiókok kiválasztása a Meta Fiókközpontban</a:t>
              </a:r>
            </a:p>
          </p:txBody>
        </p:sp>
      </p:grpSp>
      <p:grpSp>
        <p:nvGrpSpPr>
          <p:cNvPr id="49177" name="Group 25"/>
          <p:cNvGrpSpPr>
            <a:grpSpLocks/>
          </p:cNvGrpSpPr>
          <p:nvPr/>
        </p:nvGrpSpPr>
        <p:grpSpPr bwMode="auto">
          <a:xfrm>
            <a:off x="3613150" y="1131888"/>
            <a:ext cx="2649538" cy="2390775"/>
            <a:chOff x="3921" y="733"/>
            <a:chExt cx="1669" cy="1506"/>
          </a:xfrm>
        </p:grpSpPr>
        <p:sp>
          <p:nvSpPr>
            <p:cNvPr id="49161" name="Text Box 9"/>
            <p:cNvSpPr txBox="1">
              <a:spLocks noChangeArrowheads="1"/>
            </p:cNvSpPr>
            <p:nvPr/>
          </p:nvSpPr>
          <p:spPr bwMode="auto">
            <a:xfrm>
              <a:off x="3921" y="1913"/>
              <a:ext cx="166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Facebook adatok körének kiválasztása</a:t>
              </a:r>
            </a:p>
          </p:txBody>
        </p:sp>
        <p:pic>
          <p:nvPicPr>
            <p:cNvPr id="49162" name="Picture 10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47" y="733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49179" name="Group 27"/>
          <p:cNvGrpSpPr>
            <a:grpSpLocks/>
          </p:cNvGrpSpPr>
          <p:nvPr/>
        </p:nvGrpSpPr>
        <p:grpSpPr bwMode="auto">
          <a:xfrm>
            <a:off x="9363075" y="1111250"/>
            <a:ext cx="2279650" cy="2406650"/>
            <a:chOff x="694" y="2346"/>
            <a:chExt cx="1436" cy="1516"/>
          </a:xfrm>
        </p:grpSpPr>
        <p:pic>
          <p:nvPicPr>
            <p:cNvPr id="49163" name="Picture 11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03" y="2346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9164" name="Text Box 12"/>
            <p:cNvSpPr txBox="1">
              <a:spLocks noChangeArrowheads="1"/>
            </p:cNvSpPr>
            <p:nvPr/>
          </p:nvSpPr>
          <p:spPr bwMode="auto">
            <a:xfrm>
              <a:off x="694" y="3536"/>
              <a:ext cx="143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Facebook és Instagram letöltési beállítások</a:t>
              </a:r>
            </a:p>
          </p:txBody>
        </p:sp>
      </p:grpSp>
      <p:grpSp>
        <p:nvGrpSpPr>
          <p:cNvPr id="49189" name="Group 37"/>
          <p:cNvGrpSpPr>
            <a:grpSpLocks/>
          </p:cNvGrpSpPr>
          <p:nvPr/>
        </p:nvGrpSpPr>
        <p:grpSpPr bwMode="auto">
          <a:xfrm>
            <a:off x="6545263" y="1131888"/>
            <a:ext cx="2279650" cy="2379662"/>
            <a:chOff x="4067" y="713"/>
            <a:chExt cx="1436" cy="1499"/>
          </a:xfrm>
        </p:grpSpPr>
        <p:pic>
          <p:nvPicPr>
            <p:cNvPr id="49165" name="Picture 13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76" y="713"/>
              <a:ext cx="1417" cy="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166" name="Text Box 14"/>
            <p:cNvSpPr txBox="1">
              <a:spLocks noChangeArrowheads="1"/>
            </p:cNvSpPr>
            <p:nvPr/>
          </p:nvSpPr>
          <p:spPr bwMode="auto">
            <a:xfrm>
              <a:off x="4067" y="1886"/>
              <a:ext cx="143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Instagram adatok körének kiválasztása</a:t>
              </a:r>
            </a:p>
          </p:txBody>
        </p:sp>
      </p:grpSp>
      <p:grpSp>
        <p:nvGrpSpPr>
          <p:cNvPr id="49181" name="Group 29"/>
          <p:cNvGrpSpPr>
            <a:grpSpLocks/>
          </p:cNvGrpSpPr>
          <p:nvPr/>
        </p:nvGrpSpPr>
        <p:grpSpPr bwMode="auto">
          <a:xfrm>
            <a:off x="6613525" y="3713163"/>
            <a:ext cx="2279650" cy="2406650"/>
            <a:chOff x="4194" y="2339"/>
            <a:chExt cx="1436" cy="1516"/>
          </a:xfrm>
        </p:grpSpPr>
        <p:pic>
          <p:nvPicPr>
            <p:cNvPr id="49167" name="Picture 15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203" y="2339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9168" name="Text Box 16"/>
            <p:cNvSpPr txBox="1">
              <a:spLocks noChangeArrowheads="1"/>
            </p:cNvSpPr>
            <p:nvPr/>
          </p:nvSpPr>
          <p:spPr bwMode="auto">
            <a:xfrm>
              <a:off x="4194" y="3529"/>
              <a:ext cx="143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Titkosított Messenger kommunikáció letöltése</a:t>
              </a:r>
            </a:p>
          </p:txBody>
        </p:sp>
      </p:grpSp>
      <p:grpSp>
        <p:nvGrpSpPr>
          <p:cNvPr id="49180" name="Group 28"/>
          <p:cNvGrpSpPr>
            <a:grpSpLocks/>
          </p:cNvGrpSpPr>
          <p:nvPr/>
        </p:nvGrpSpPr>
        <p:grpSpPr bwMode="auto">
          <a:xfrm>
            <a:off x="3783013" y="3713163"/>
            <a:ext cx="2530475" cy="2406650"/>
            <a:chOff x="2420" y="2346"/>
            <a:chExt cx="1594" cy="1516"/>
          </a:xfrm>
        </p:grpSpPr>
        <p:pic>
          <p:nvPicPr>
            <p:cNvPr id="49169" name="Picture 17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508" y="2346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9170" name="Text Box 18"/>
            <p:cNvSpPr txBox="1">
              <a:spLocks noChangeArrowheads="1"/>
            </p:cNvSpPr>
            <p:nvPr/>
          </p:nvSpPr>
          <p:spPr bwMode="auto">
            <a:xfrm>
              <a:off x="2420" y="3536"/>
              <a:ext cx="159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Letöltési opció a Messenger titkosított chat beállításaiban</a:t>
              </a:r>
            </a:p>
          </p:txBody>
        </p:sp>
      </p:grpSp>
      <p:grpSp>
        <p:nvGrpSpPr>
          <p:cNvPr id="49182" name="Group 30"/>
          <p:cNvGrpSpPr>
            <a:grpSpLocks/>
          </p:cNvGrpSpPr>
          <p:nvPr/>
        </p:nvGrpSpPr>
        <p:grpSpPr bwMode="auto">
          <a:xfrm>
            <a:off x="9369425" y="3690938"/>
            <a:ext cx="2279650" cy="2408237"/>
            <a:chOff x="5787" y="2345"/>
            <a:chExt cx="1436" cy="1517"/>
          </a:xfrm>
        </p:grpSpPr>
        <p:pic>
          <p:nvPicPr>
            <p:cNvPr id="49172" name="Picture 20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097" y="2345"/>
              <a:ext cx="830" cy="11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9173" name="Text Box 21"/>
            <p:cNvSpPr txBox="1">
              <a:spLocks noChangeArrowheads="1"/>
            </p:cNvSpPr>
            <p:nvPr/>
          </p:nvSpPr>
          <p:spPr bwMode="auto">
            <a:xfrm>
              <a:off x="5787" y="3536"/>
              <a:ext cx="143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WhatsApp csevegés exportálása mobilon</a:t>
              </a:r>
            </a:p>
          </p:txBody>
        </p:sp>
      </p:grpSp>
      <p:grpSp>
        <p:nvGrpSpPr>
          <p:cNvPr id="49188" name="Group 36"/>
          <p:cNvGrpSpPr>
            <a:grpSpLocks/>
          </p:cNvGrpSpPr>
          <p:nvPr/>
        </p:nvGrpSpPr>
        <p:grpSpPr bwMode="auto">
          <a:xfrm>
            <a:off x="539750" y="3697288"/>
            <a:ext cx="2921000" cy="2435225"/>
            <a:chOff x="340" y="2336"/>
            <a:chExt cx="1840" cy="1534"/>
          </a:xfrm>
        </p:grpSpPr>
        <p:pic>
          <p:nvPicPr>
            <p:cNvPr id="49185" name="Picture 33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83" y="2336"/>
              <a:ext cx="1553" cy="11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49187" name="Text Box 35"/>
            <p:cNvSpPr txBox="1">
              <a:spLocks noChangeArrowheads="1"/>
            </p:cNvSpPr>
            <p:nvPr/>
          </p:nvSpPr>
          <p:spPr bwMode="auto">
            <a:xfrm>
              <a:off x="340" y="3544"/>
              <a:ext cx="184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Letöltött Instagram csomag tartalmának visszanézése</a:t>
              </a: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AEFB3BB-D5DA-45CE-A1C9-DA7A215529F5}" type="slidenum">
              <a:rPr lang="hu-HU" altLang="en-US"/>
              <a:pPr>
                <a:defRPr/>
              </a:pPr>
              <a:t>7</a:t>
            </a:fld>
            <a:endParaRPr lang="hu-HU" altLang="en-US"/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0813" y="2755900"/>
            <a:ext cx="28892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6700"/>
            <a:ext cx="10920413" cy="579438"/>
          </a:xfrm>
        </p:spPr>
        <p:txBody>
          <a:bodyPr/>
          <a:lstStyle/>
          <a:p>
            <a:r>
              <a:rPr lang="hu-HU" smtClean="0"/>
              <a:t>Microsoft szolgáltatások mentései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946150"/>
            <a:ext cx="11833225" cy="5199063"/>
          </a:xfrm>
        </p:spPr>
        <p:txBody>
          <a:bodyPr/>
          <a:lstStyle/>
          <a:p>
            <a:r>
              <a:rPr lang="hu-HU" smtClean="0"/>
              <a:t>Outlook</a:t>
            </a:r>
          </a:p>
          <a:p>
            <a:pPr lvl="1"/>
            <a:r>
              <a:rPr lang="hu-HU" smtClean="0"/>
              <a:t>a webes Outlook felületről csak a partnerlista menthető ki</a:t>
            </a:r>
          </a:p>
          <a:p>
            <a:pPr lvl="1"/>
            <a:r>
              <a:rPr lang="hu-HU" smtClean="0"/>
              <a:t>a teljes postaláda az asztali Outlook alkalmazásból exportálható (PST formátumban)</a:t>
            </a:r>
          </a:p>
          <a:p>
            <a:r>
              <a:rPr lang="hu-HU" smtClean="0"/>
              <a:t>Onedrive</a:t>
            </a:r>
          </a:p>
          <a:p>
            <a:pPr lvl="1"/>
            <a:r>
              <a:rPr lang="hu-HU" smtClean="0"/>
              <a:t>szinkronizálás bekapcsolása az asztali OneDrive applikációban</a:t>
            </a:r>
          </a:p>
          <a:p>
            <a:r>
              <a:rPr lang="hu-HU" smtClean="0"/>
              <a:t>Teams (ingyenes verzió)</a:t>
            </a:r>
          </a:p>
          <a:p>
            <a:pPr lvl="1"/>
            <a:r>
              <a:rPr lang="hu-HU" smtClean="0"/>
              <a:t>csevegések, fájlok, névjegyek, feladatok, naptáresemények</a:t>
            </a:r>
          </a:p>
          <a:p>
            <a:pPr lvl="1"/>
            <a:r>
              <a:rPr lang="hu-HU" smtClean="0"/>
              <a:t>JSON és média fájlok TAR csomagban, valamint CSV és TXT </a:t>
            </a:r>
          </a:p>
          <a:p>
            <a:r>
              <a:rPr lang="hu-HU" smtClean="0"/>
              <a:t>Skype</a:t>
            </a:r>
            <a:endParaRPr lang="hu-HU" smtClean="0">
              <a:solidFill>
                <a:schemeClr val="folHlink"/>
              </a:solidFill>
            </a:endParaRPr>
          </a:p>
          <a:p>
            <a:pPr lvl="1"/>
            <a:r>
              <a:rPr lang="hu-HU" smtClean="0"/>
              <a:t>az összes csevegés és/vagy megosztott fájl egyben letölthető</a:t>
            </a:r>
          </a:p>
          <a:p>
            <a:pPr lvl="1"/>
            <a:r>
              <a:rPr lang="hu-HU" smtClean="0"/>
              <a:t>JSON és média fájlok TAR csomagban (Skype-parser megjelenítő)</a:t>
            </a:r>
          </a:p>
          <a:p>
            <a:r>
              <a:rPr lang="hu-HU" smtClean="0"/>
              <a:t>LinkedIn</a:t>
            </a:r>
          </a:p>
          <a:p>
            <a:pPr lvl="1"/>
            <a:r>
              <a:rPr lang="hu-HU" smtClean="0"/>
              <a:t>kiválasztott vagy minden adat letöltése (CSV fájlok ZIP csomagban)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2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2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BAC9A33-CA22-4EAE-A000-E425E9DD51A3}" type="slidenum">
              <a:rPr lang="hu-HU" altLang="en-US"/>
              <a:pPr>
                <a:defRPr/>
              </a:pPr>
              <a:t>8</a:t>
            </a:fld>
            <a:endParaRPr lang="hu-HU" alt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Microsoft szolgáltatások mentéseinek képernyőfotói</a:t>
            </a:r>
          </a:p>
        </p:txBody>
      </p:sp>
      <p:grpSp>
        <p:nvGrpSpPr>
          <p:cNvPr id="51212" name="Group 12"/>
          <p:cNvGrpSpPr>
            <a:grpSpLocks/>
          </p:cNvGrpSpPr>
          <p:nvPr/>
        </p:nvGrpSpPr>
        <p:grpSpPr bwMode="auto">
          <a:xfrm>
            <a:off x="642938" y="990600"/>
            <a:ext cx="2376487" cy="2474913"/>
            <a:chOff x="485" y="653"/>
            <a:chExt cx="1497" cy="1559"/>
          </a:xfrm>
        </p:grpSpPr>
        <p:sp>
          <p:nvSpPr>
            <p:cNvPr id="51204" name="Text Box 4"/>
            <p:cNvSpPr txBox="1">
              <a:spLocks noChangeArrowheads="1"/>
            </p:cNvSpPr>
            <p:nvPr/>
          </p:nvSpPr>
          <p:spPr bwMode="auto">
            <a:xfrm>
              <a:off x="485" y="1886"/>
              <a:ext cx="149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Partnerlista exportálása az </a:t>
              </a:r>
              <a:br>
                <a:rPr lang="hu-HU" sz="1400">
                  <a:latin typeface="Arial" charset="0"/>
                </a:rPr>
              </a:br>
              <a:r>
                <a:rPr lang="hu-HU" sz="1400">
                  <a:latin typeface="Arial" charset="0"/>
                </a:rPr>
                <a:t>Outlook webes felületén</a:t>
              </a:r>
            </a:p>
          </p:txBody>
        </p:sp>
        <p:pic>
          <p:nvPicPr>
            <p:cNvPr id="51205" name="Picture 5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6" y="653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51213" name="Group 13"/>
          <p:cNvGrpSpPr>
            <a:grpSpLocks/>
          </p:cNvGrpSpPr>
          <p:nvPr/>
        </p:nvGrpSpPr>
        <p:grpSpPr bwMode="auto">
          <a:xfrm>
            <a:off x="3341688" y="990600"/>
            <a:ext cx="2582862" cy="2474913"/>
            <a:chOff x="2140" y="653"/>
            <a:chExt cx="1627" cy="1559"/>
          </a:xfrm>
        </p:grpSpPr>
        <p:pic>
          <p:nvPicPr>
            <p:cNvPr id="51206" name="Picture 6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45" y="653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1207" name="Text Box 7"/>
            <p:cNvSpPr txBox="1">
              <a:spLocks noChangeArrowheads="1"/>
            </p:cNvSpPr>
            <p:nvPr/>
          </p:nvSpPr>
          <p:spPr bwMode="auto">
            <a:xfrm>
              <a:off x="2140" y="1886"/>
              <a:ext cx="162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 teljes postaláda exportálása </a:t>
              </a:r>
              <a:br>
                <a:rPr lang="hu-HU" sz="1400">
                  <a:latin typeface="Arial" charset="0"/>
                </a:rPr>
              </a:br>
              <a:r>
                <a:rPr lang="hu-HU" sz="1400">
                  <a:latin typeface="Arial" charset="0"/>
                </a:rPr>
                <a:t>az asztali Outlook-ból</a:t>
              </a:r>
            </a:p>
          </p:txBody>
        </p:sp>
      </p:grpSp>
      <p:grpSp>
        <p:nvGrpSpPr>
          <p:cNvPr id="51214" name="Group 14"/>
          <p:cNvGrpSpPr>
            <a:grpSpLocks/>
          </p:cNvGrpSpPr>
          <p:nvPr/>
        </p:nvGrpSpPr>
        <p:grpSpPr bwMode="auto">
          <a:xfrm>
            <a:off x="657225" y="3630613"/>
            <a:ext cx="2582863" cy="2474912"/>
            <a:chOff x="3895" y="646"/>
            <a:chExt cx="1627" cy="1559"/>
          </a:xfrm>
        </p:grpSpPr>
        <p:pic>
          <p:nvPicPr>
            <p:cNvPr id="51208" name="Picture 8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00" y="646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1209" name="Text Box 9"/>
            <p:cNvSpPr txBox="1">
              <a:spLocks noChangeArrowheads="1"/>
            </p:cNvSpPr>
            <p:nvPr/>
          </p:nvSpPr>
          <p:spPr bwMode="auto">
            <a:xfrm>
              <a:off x="3895" y="1879"/>
              <a:ext cx="162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Skype csevegések és megosztott fájlok letöltése</a:t>
              </a:r>
            </a:p>
          </p:txBody>
        </p:sp>
      </p:grpSp>
      <p:grpSp>
        <p:nvGrpSpPr>
          <p:cNvPr id="51215" name="Group 15"/>
          <p:cNvGrpSpPr>
            <a:grpSpLocks/>
          </p:cNvGrpSpPr>
          <p:nvPr/>
        </p:nvGrpSpPr>
        <p:grpSpPr bwMode="auto">
          <a:xfrm>
            <a:off x="6215063" y="3630613"/>
            <a:ext cx="2582862" cy="2474912"/>
            <a:chOff x="5615" y="653"/>
            <a:chExt cx="1627" cy="1559"/>
          </a:xfrm>
        </p:grpSpPr>
        <p:pic>
          <p:nvPicPr>
            <p:cNvPr id="51210" name="Picture 10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652" y="653"/>
              <a:ext cx="1553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1211" name="Text Box 11"/>
            <p:cNvSpPr txBox="1">
              <a:spLocks noChangeArrowheads="1"/>
            </p:cNvSpPr>
            <p:nvPr/>
          </p:nvSpPr>
          <p:spPr bwMode="auto">
            <a:xfrm>
              <a:off x="5615" y="1886"/>
              <a:ext cx="162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 messages.json fájl a Skype-parser megjelenítőben</a:t>
              </a:r>
            </a:p>
          </p:txBody>
        </p:sp>
      </p:grpSp>
      <p:grpSp>
        <p:nvGrpSpPr>
          <p:cNvPr id="51218" name="Group 18"/>
          <p:cNvGrpSpPr>
            <a:grpSpLocks/>
          </p:cNvGrpSpPr>
          <p:nvPr/>
        </p:nvGrpSpPr>
        <p:grpSpPr bwMode="auto">
          <a:xfrm>
            <a:off x="3505200" y="3675063"/>
            <a:ext cx="2443163" cy="2263775"/>
            <a:chOff x="5686" y="665"/>
            <a:chExt cx="1539" cy="1426"/>
          </a:xfrm>
        </p:grpSpPr>
        <p:pic>
          <p:nvPicPr>
            <p:cNvPr id="51216" name="Picture 16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747" y="665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1217" name="Text Box 17"/>
            <p:cNvSpPr txBox="1">
              <a:spLocks noChangeArrowheads="1"/>
            </p:cNvSpPr>
            <p:nvPr/>
          </p:nvSpPr>
          <p:spPr bwMode="auto">
            <a:xfrm>
              <a:off x="5686" y="1899"/>
              <a:ext cx="15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 Skype-parser nyitóoldala</a:t>
              </a:r>
            </a:p>
          </p:txBody>
        </p:sp>
      </p:grpSp>
      <p:grpSp>
        <p:nvGrpSpPr>
          <p:cNvPr id="51221" name="Group 21"/>
          <p:cNvGrpSpPr>
            <a:grpSpLocks/>
          </p:cNvGrpSpPr>
          <p:nvPr/>
        </p:nvGrpSpPr>
        <p:grpSpPr bwMode="auto">
          <a:xfrm>
            <a:off x="8826500" y="1003300"/>
            <a:ext cx="2571750" cy="2462213"/>
            <a:chOff x="3788" y="655"/>
            <a:chExt cx="1620" cy="1551"/>
          </a:xfrm>
        </p:grpSpPr>
        <p:pic>
          <p:nvPicPr>
            <p:cNvPr id="51219" name="Picture 19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842" y="655"/>
              <a:ext cx="1512" cy="11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1220" name="Text Box 20"/>
            <p:cNvSpPr txBox="1">
              <a:spLocks noChangeArrowheads="1"/>
            </p:cNvSpPr>
            <p:nvPr/>
          </p:nvSpPr>
          <p:spPr bwMode="auto">
            <a:xfrm>
              <a:off x="3788" y="1880"/>
              <a:ext cx="162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Teams csevegések, média fájlok és adatok letöltése</a:t>
              </a:r>
            </a:p>
          </p:txBody>
        </p:sp>
      </p:grpSp>
      <p:grpSp>
        <p:nvGrpSpPr>
          <p:cNvPr id="51227" name="Group 27"/>
          <p:cNvGrpSpPr>
            <a:grpSpLocks/>
          </p:cNvGrpSpPr>
          <p:nvPr/>
        </p:nvGrpSpPr>
        <p:grpSpPr bwMode="auto">
          <a:xfrm>
            <a:off x="9064625" y="3671888"/>
            <a:ext cx="2263775" cy="2433637"/>
            <a:chOff x="5486" y="2345"/>
            <a:chExt cx="1426" cy="1533"/>
          </a:xfrm>
        </p:grpSpPr>
        <p:pic>
          <p:nvPicPr>
            <p:cNvPr id="51222" name="Picture 22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495" y="2345"/>
              <a:ext cx="1417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1223" name="Text Box 23"/>
            <p:cNvSpPr txBox="1">
              <a:spLocks noChangeArrowheads="1"/>
            </p:cNvSpPr>
            <p:nvPr/>
          </p:nvSpPr>
          <p:spPr bwMode="auto">
            <a:xfrm>
              <a:off x="5486" y="3552"/>
              <a:ext cx="142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Adatok exportálása a </a:t>
              </a:r>
              <a:br>
                <a:rPr lang="hu-HU" sz="1400">
                  <a:latin typeface="Arial" charset="0"/>
                </a:rPr>
              </a:br>
              <a:r>
                <a:rPr lang="hu-HU" sz="1400">
                  <a:latin typeface="Arial" charset="0"/>
                </a:rPr>
                <a:t>LinkedIn szolgáltatásból</a:t>
              </a:r>
            </a:p>
          </p:txBody>
        </p:sp>
      </p:grpSp>
      <p:grpSp>
        <p:nvGrpSpPr>
          <p:cNvPr id="51226" name="Group 26"/>
          <p:cNvGrpSpPr>
            <a:grpSpLocks/>
          </p:cNvGrpSpPr>
          <p:nvPr/>
        </p:nvGrpSpPr>
        <p:grpSpPr bwMode="auto">
          <a:xfrm>
            <a:off x="6280150" y="1038225"/>
            <a:ext cx="2257425" cy="2427288"/>
            <a:chOff x="3745" y="695"/>
            <a:chExt cx="1422" cy="1529"/>
          </a:xfrm>
        </p:grpSpPr>
        <p:pic>
          <p:nvPicPr>
            <p:cNvPr id="51224" name="Picture 24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748" y="695"/>
              <a:ext cx="1417" cy="11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1225" name="Text Box 25"/>
            <p:cNvSpPr txBox="1">
              <a:spLocks noChangeArrowheads="1"/>
            </p:cNvSpPr>
            <p:nvPr/>
          </p:nvSpPr>
          <p:spPr bwMode="auto">
            <a:xfrm>
              <a:off x="3745" y="1898"/>
              <a:ext cx="142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Minden fájl letöltése a OneDrive felhőből</a:t>
              </a: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F911C80-9D9E-4886-8E42-5A30F53EF9B8}" type="slidenum">
              <a:rPr lang="hu-HU" altLang="en-US"/>
              <a:pPr>
                <a:defRPr/>
              </a:pPr>
              <a:t>9</a:t>
            </a:fld>
            <a:endParaRPr lang="hu-HU" alt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6700"/>
            <a:ext cx="10920413" cy="579438"/>
          </a:xfrm>
        </p:spPr>
        <p:txBody>
          <a:bodyPr/>
          <a:lstStyle/>
          <a:p>
            <a:r>
              <a:rPr lang="hu-HU" smtClean="0"/>
              <a:t>Egyéb szolgáltatások mentései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038" y="990600"/>
            <a:ext cx="11833225" cy="5126038"/>
          </a:xfrm>
        </p:spPr>
        <p:txBody>
          <a:bodyPr/>
          <a:lstStyle/>
          <a:p>
            <a:r>
              <a:rPr lang="hu-HU" smtClean="0"/>
              <a:t>X / Twitter</a:t>
            </a:r>
          </a:p>
          <a:p>
            <a:pPr lvl="1"/>
            <a:r>
              <a:rPr lang="hu-HU" smtClean="0"/>
              <a:t>a fiókkal kapcsolatos adatok és a tweetek együtt tölthetők le</a:t>
            </a:r>
          </a:p>
          <a:p>
            <a:pPr lvl="1"/>
            <a:r>
              <a:rPr lang="hu-HU" smtClean="0"/>
              <a:t>HTML, JSON és média fájlok egy ZIP csomagban</a:t>
            </a:r>
          </a:p>
          <a:p>
            <a:pPr lvl="1"/>
            <a:r>
              <a:rPr lang="hu-HU" smtClean="0"/>
              <a:t>biztonsági okokból csak egy nap késéssel</a:t>
            </a:r>
          </a:p>
          <a:p>
            <a:r>
              <a:rPr lang="hu-HU" smtClean="0"/>
              <a:t>ChatGPT</a:t>
            </a:r>
          </a:p>
          <a:p>
            <a:pPr lvl="1"/>
            <a:r>
              <a:rPr lang="hu-HU" smtClean="0"/>
              <a:t>a fiókadatok és a csevegések tölthetők le</a:t>
            </a:r>
          </a:p>
          <a:p>
            <a:pPr lvl="1"/>
            <a:r>
              <a:rPr lang="hu-HU" smtClean="0"/>
              <a:t>HTML és JSON fájlok egy ZIP csomagban</a:t>
            </a:r>
          </a:p>
          <a:p>
            <a:pPr lvl="1"/>
            <a:r>
              <a:rPr lang="hu-HU" smtClean="0"/>
              <a:t>a letöltési link csak egy napig érvényes!</a:t>
            </a:r>
          </a:p>
          <a:p>
            <a:r>
              <a:rPr lang="hu-HU" smtClean="0"/>
              <a:t>TikTok</a:t>
            </a:r>
          </a:p>
          <a:p>
            <a:pPr lvl="1"/>
            <a:r>
              <a:rPr lang="hu-HU" smtClean="0"/>
              <a:t>fiók adatok, tevékenység, üzenetek</a:t>
            </a:r>
          </a:p>
          <a:p>
            <a:pPr lvl="1"/>
            <a:r>
              <a:rPr lang="hu-HU" smtClean="0"/>
              <a:t>TXT vagy JSON fájlok egy ZIP csomagban</a:t>
            </a:r>
          </a:p>
          <a:p>
            <a:pPr lvl="1"/>
            <a:r>
              <a:rPr lang="hu-HU" smtClean="0"/>
              <a:t>maguk a videók egyszerre nem exportálhatók</a:t>
            </a:r>
          </a:p>
          <a:p>
            <a:pPr lvl="1"/>
            <a:r>
              <a:rPr lang="hu-HU" smtClean="0"/>
              <a:t>egyenként letöltve pedig vízjel lesz rajtuk</a:t>
            </a:r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4975" y="2100263"/>
            <a:ext cx="363537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7989888" y="5813425"/>
            <a:ext cx="3702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>
                <a:latin typeface="Arial" charset="0"/>
              </a:rPr>
              <a:t>A képet a ChatGPT készíttette a DALL-E-val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rkos">
  <a:themeElements>
    <a:clrScheme name="">
      <a:dk1>
        <a:srgbClr val="000000"/>
      </a:dk1>
      <a:lt1>
        <a:srgbClr val="FFFFFF"/>
      </a:lt1>
      <a:dk2>
        <a:srgbClr val="006633"/>
      </a:dk2>
      <a:lt2>
        <a:srgbClr val="3333CC"/>
      </a:lt2>
      <a:accent1>
        <a:srgbClr val="9999FF"/>
      </a:accent1>
      <a:accent2>
        <a:srgbClr val="3B812F"/>
      </a:accent2>
      <a:accent3>
        <a:srgbClr val="FFFFFF"/>
      </a:accent3>
      <a:accent4>
        <a:srgbClr val="000000"/>
      </a:accent4>
      <a:accent5>
        <a:srgbClr val="CACAFF"/>
      </a:accent5>
      <a:accent6>
        <a:srgbClr val="35742A"/>
      </a:accent6>
      <a:hlink>
        <a:srgbClr val="0000CC"/>
      </a:hlink>
      <a:folHlink>
        <a:srgbClr val="800080"/>
      </a:folHlink>
    </a:clrScheme>
    <a:fontScheme name="Sarko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rko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0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009999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1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2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99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0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009999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1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2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99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3">
        <a:dk1>
          <a:srgbClr val="000000"/>
        </a:dk1>
        <a:lt1>
          <a:srgbClr val="FFFFFF"/>
        </a:lt1>
        <a:dk2>
          <a:srgbClr val="006633"/>
        </a:dk2>
        <a:lt2>
          <a:srgbClr val="FFFFCC"/>
        </a:lt2>
        <a:accent1>
          <a:srgbClr val="99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4">
        <a:dk1>
          <a:srgbClr val="000000"/>
        </a:dk1>
        <a:lt1>
          <a:srgbClr val="FFFFFF"/>
        </a:lt1>
        <a:dk2>
          <a:srgbClr val="006633"/>
        </a:dk2>
        <a:lt2>
          <a:srgbClr val="9900FF"/>
        </a:lt2>
        <a:accent1>
          <a:srgbClr val="99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5">
        <a:dk1>
          <a:srgbClr val="000000"/>
        </a:dk1>
        <a:lt1>
          <a:srgbClr val="FFFFFF"/>
        </a:lt1>
        <a:dk2>
          <a:srgbClr val="006633"/>
        </a:dk2>
        <a:lt2>
          <a:srgbClr val="990099"/>
        </a:lt2>
        <a:accent1>
          <a:srgbClr val="99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6">
        <a:dk1>
          <a:srgbClr val="000000"/>
        </a:dk1>
        <a:lt1>
          <a:srgbClr val="FFFFFF"/>
        </a:lt1>
        <a:dk2>
          <a:srgbClr val="006633"/>
        </a:dk2>
        <a:lt2>
          <a:srgbClr val="3333CC"/>
        </a:lt2>
        <a:accent1>
          <a:srgbClr val="99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zikra">
  <a:themeElements>
    <a:clrScheme name="Szikra 10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CC66"/>
      </a:hlink>
      <a:folHlink>
        <a:srgbClr val="FFCC66"/>
      </a:folHlink>
    </a:clrScheme>
    <a:fontScheme name="Szikr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zikra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10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CC66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10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CC66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11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009999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12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13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99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arkos 12">
    <a:dk1>
      <a:srgbClr val="000000"/>
    </a:dk1>
    <a:lt1>
      <a:srgbClr val="FFFFFF"/>
    </a:lt1>
    <a:dk2>
      <a:srgbClr val="006633"/>
    </a:dk2>
    <a:lt2>
      <a:srgbClr val="5F5F5F"/>
    </a:lt2>
    <a:accent1>
      <a:srgbClr val="9999FF"/>
    </a:accent1>
    <a:accent2>
      <a:srgbClr val="3B812F"/>
    </a:accent2>
    <a:accent3>
      <a:srgbClr val="FFFFFF"/>
    </a:accent3>
    <a:accent4>
      <a:srgbClr val="000000"/>
    </a:accent4>
    <a:accent5>
      <a:srgbClr val="CACAFF"/>
    </a:accent5>
    <a:accent6>
      <a:srgbClr val="35742A"/>
    </a:accent6>
    <a:hlink>
      <a:srgbClr val="996600"/>
    </a:hlink>
    <a:folHlink>
      <a:srgbClr val="AFBF3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5334</TotalTime>
  <Words>838</Words>
  <Application>Microsoft Office PowerPoint</Application>
  <PresentationFormat>Custom</PresentationFormat>
  <Paragraphs>155</Paragraphs>
  <Slides>12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Tervezősablon</vt:lpstr>
      </vt:variant>
      <vt:variant>
        <vt:i4>4</vt:i4>
      </vt:variant>
      <vt:variant>
        <vt:lpstr>Diacímek</vt:lpstr>
      </vt:variant>
      <vt:variant>
        <vt:i4>12</vt:i4>
      </vt:variant>
    </vt:vector>
  </HeadingPairs>
  <TitlesOfParts>
    <vt:vector size="21" baseType="lpstr">
      <vt:lpstr>Tahoma</vt:lpstr>
      <vt:lpstr>Arial</vt:lpstr>
      <vt:lpstr>Wingdings</vt:lpstr>
      <vt:lpstr>Calibri</vt:lpstr>
      <vt:lpstr>Garamond</vt:lpstr>
      <vt:lpstr>Sarkos</vt:lpstr>
      <vt:lpstr>Szikra</vt:lpstr>
      <vt:lpstr>Sarkos</vt:lpstr>
      <vt:lpstr>Szikra</vt:lpstr>
      <vt:lpstr>1. dia</vt:lpstr>
      <vt:lpstr>A felhőszolgáltatásokból való exportálás</vt:lpstr>
      <vt:lpstr>Google szolgáltatások mentései</vt:lpstr>
      <vt:lpstr>Google szolgáltatások mentéseinek képernyőfotói</vt:lpstr>
      <vt:lpstr>Meta szolgáltatások mentései</vt:lpstr>
      <vt:lpstr>Meta szolgáltatások mentéseinek képernyőfotói</vt:lpstr>
      <vt:lpstr>Microsoft szolgáltatások mentései</vt:lpstr>
      <vt:lpstr>Microsoft szolgáltatások mentéseinek képernyőfotói</vt:lpstr>
      <vt:lpstr>Egyéb szolgáltatások mentései</vt:lpstr>
      <vt:lpstr>Egyéb szolgáltatások mentéseinek képernyőfotói</vt:lpstr>
      <vt:lpstr>Wikiszótár</vt:lpstr>
      <vt:lpstr>Ajánlott források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5.3 Online platformokon tárolt digitális tartalom archiválása</dc:title>
  <dc:creator>Drótos László</dc:creator>
  <cp:lastModifiedBy>DL</cp:lastModifiedBy>
  <cp:revision>493</cp:revision>
  <dcterms:created xsi:type="dcterms:W3CDTF">2021-04-22T08:34:32Z</dcterms:created>
  <dcterms:modified xsi:type="dcterms:W3CDTF">2024-11-06T07:50:59Z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0x0101006ECBEBA42F1CBD48A34C85AF35FA8616</vt:lpwstr>
  </property>
  <property fmtid="{D5CDD505-2E9C-101B-9397-08002B2CF9AE}" pid="3" name="lcf76f155ced4ddcb4097134ff3c332f">
    <vt:lpwstr/>
  </property>
  <property fmtid="{D5CDD505-2E9C-101B-9397-08002B2CF9AE}" pid="4" name="TaxCatchAll">
    <vt:lpwstr/>
  </property>
  <property fmtid="{D5CDD505-2E9C-101B-9397-08002B2CF9AE}" pid="5" name="MediaServiceImageTags">
    <vt:lpwstr/>
  </property>
</Properties>
</file>