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78" r:id="rId6"/>
    <p:sldId id="258" r:id="rId7"/>
    <p:sldId id="259" r:id="rId8"/>
    <p:sldId id="276" r:id="rId9"/>
    <p:sldId id="273" r:id="rId10"/>
    <p:sldId id="274" r:id="rId11"/>
    <p:sldId id="275" r:id="rId12"/>
    <p:sldId id="265" r:id="rId13"/>
    <p:sldId id="266" r:id="rId14"/>
    <p:sldId id="277" r:id="rId15"/>
    <p:sldId id="280" r:id="rId16"/>
    <p:sldId id="279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64B180-7CDC-E681-16BF-13C5661F44A2}" v="1" dt="2024-10-02T13:00:46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913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53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630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716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596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501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491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582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827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222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679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3AA7C-20BD-4C43-BC15-BBD50F3483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200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isky.akos.laszlo@oszk.h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archivum.oszk.hu/webarchivum/reszgyujtemenyek-szerint/demo-kezdolap/" TargetMode="External"/><Relationship Id="rId2" Type="http://schemas.openxmlformats.org/officeDocument/2006/relationships/hyperlink" Target="https://webarchivum.oszk.hu/tartalomgazdaknak/szolgaltatasi-engedely-urla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archivum.oszk.hu/wp-content/uploads/2021/01/webarchivalas_felhasznalasi_jogiszemely_hatarozatlan_webhely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dovika.hu/blogok/itkiblog/2019/10/04/a-felejteshez-valo-jog-halal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et.jogtar.hu/jogszabaly?docid=a1600679.eu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ebarchivum.oszk.hu/tartalomgazdaknak/szolgaltatasi-engedely-urlap/" TargetMode="External"/><Relationship Id="rId3" Type="http://schemas.openxmlformats.org/officeDocument/2006/relationships/hyperlink" Target="https://netpreserve.org/web-archiving/legal-issues/" TargetMode="External"/><Relationship Id="rId7" Type="http://schemas.openxmlformats.org/officeDocument/2006/relationships/hyperlink" Target="https://ki.oszk.hu/tanfolyamok/szerzoi-jog-konyvtarakban" TargetMode="External"/><Relationship Id="rId2" Type="http://schemas.openxmlformats.org/officeDocument/2006/relationships/hyperlink" Target="https://netpreserve.org/web-archiving/legal-depos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t.jogtar.hu/jogszabaly?docid=99900076.tv" TargetMode="External"/><Relationship Id="rId5" Type="http://schemas.openxmlformats.org/officeDocument/2006/relationships/hyperlink" Target="https://net.jogtar.hu/jogszabaly?docid=a2000626.kor" TargetMode="External"/><Relationship Id="rId10" Type="http://schemas.openxmlformats.org/officeDocument/2006/relationships/hyperlink" Target="https://net.jogtar.hu/jogszabaly?docid=a1600679.eup" TargetMode="External"/><Relationship Id="rId4" Type="http://schemas.openxmlformats.org/officeDocument/2006/relationships/hyperlink" Target="https://net.jogtar.hu/jogszabaly?docid=99700140.tv" TargetMode="External"/><Relationship Id="rId9" Type="http://schemas.openxmlformats.org/officeDocument/2006/relationships/hyperlink" Target="https://nmhh.hu/cikk/194654/Megis_hajlando_felejteni_az_inter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etpreserve.org/web-archiving/legal-depos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et.jogtar.hu/jogszabaly?docid=99700140.t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et.jogtar.hu/jogszabaly?docid=a2000626.ko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i.oszk.hu/tanfolyamok/szerzoi-jog-konyvtarakban" TargetMode="External"/><Relationship Id="rId2" Type="http://schemas.openxmlformats.org/officeDocument/2006/relationships/hyperlink" Target="https://net.jogtar.hu/jogszabaly?docid=99900076.t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623665"/>
            <a:ext cx="9144000" cy="1077373"/>
          </a:xfrm>
        </p:spPr>
        <p:txBody>
          <a:bodyPr>
            <a:normAutofit/>
          </a:bodyPr>
          <a:lstStyle/>
          <a:p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„Internetes tartalmak archiválása” tanfolyam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027871"/>
            <a:ext cx="9144000" cy="1518250"/>
          </a:xfrm>
        </p:spPr>
        <p:txBody>
          <a:bodyPr>
            <a:normAutofit/>
          </a:bodyPr>
          <a:lstStyle/>
          <a:p>
            <a:r>
              <a:rPr lang="hu-HU" dirty="0"/>
              <a:t>2. Helyi archívum kialakítása</a:t>
            </a:r>
          </a:p>
          <a:p>
            <a:r>
              <a:rPr lang="hu-HU" b="1" dirty="0"/>
              <a:t>2.2 Jogi kérdések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1705155" y="4872954"/>
            <a:ext cx="87816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Készítette: 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Visky Ákos László</a:t>
            </a: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Utolsó frissítés: 2024. október 02.​</a:t>
            </a: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3AA7C-20BD-4C43-BC15-BBD50F348350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630" y="423585"/>
            <a:ext cx="2261812" cy="914479"/>
          </a:xfrm>
          <a:prstGeom prst="rect">
            <a:avLst/>
          </a:prstGeom>
          <a:effectLst>
            <a:outerShdw blurRad="63500" dist="63500" dir="2700000" algn="tl" rotWithShape="0">
              <a:srgbClr val="002060">
                <a:alpha val="40000"/>
              </a:srgbClr>
            </a:outerShdw>
            <a:softEdge rad="0"/>
          </a:effectLst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0930" y="423585"/>
            <a:ext cx="3212870" cy="719390"/>
          </a:xfrm>
          <a:prstGeom prst="rect">
            <a:avLst/>
          </a:prstGeom>
          <a:effectLst>
            <a:outerShdw blurRad="63500" dist="63500" dir="2700000" algn="tl" rotWithShape="0">
              <a:schemeClr val="accent6">
                <a:lumMod val="50000"/>
                <a:alpha val="40000"/>
              </a:schemeClr>
            </a:outerShdw>
          </a:effectLst>
        </p:spPr>
      </p:pic>
      <p:sp>
        <p:nvSpPr>
          <p:cNvPr id="15" name="Élőláb helye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webarchivum@oszk.hu</a:t>
            </a:r>
          </a:p>
        </p:txBody>
      </p:sp>
      <p:sp>
        <p:nvSpPr>
          <p:cNvPr id="17" name="Dátum hely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https://webarchivum.oszk.hu</a:t>
            </a:r>
          </a:p>
        </p:txBody>
      </p:sp>
      <p:sp>
        <p:nvSpPr>
          <p:cNvPr id="8" name="AutoShape 6" descr="A képen rajzfilm, clipart, illusztráció, rajz látható&#10;&#10;Automatikusan generált leírás"/>
          <p:cNvSpPr>
            <a:spLocks noChangeAspect="1" noChangeArrowheads="1"/>
          </p:cNvSpPr>
          <p:nvPr/>
        </p:nvSpPr>
        <p:spPr bwMode="auto">
          <a:xfrm>
            <a:off x="212724" y="-144463"/>
            <a:ext cx="3543259" cy="354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1" name="Kép 10" descr="A képen rajzfilm, clipart, illusztráció, rajz látható&#10;&#10;Automatikusan generált leírás">
            <a:extLst>
              <a:ext uri="{FF2B5EF4-FFF2-40B4-BE49-F238E27FC236}">
                <a16:creationId xmlns:a16="http://schemas.microsoft.com/office/drawing/2014/main" id="{B71A714D-CE0A-291D-C4E3-28DF24C9D5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658" y="3022361"/>
            <a:ext cx="2412208" cy="2974676"/>
          </a:xfrm>
          <a:prstGeom prst="rect">
            <a:avLst/>
          </a:prstGeom>
          <a:effectLst>
            <a:outerShdw blurRad="63500" dist="63500" dir="2700000" algn="tl" rotWithShape="0">
              <a:srgbClr val="00206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3360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2.2.3. Webarchívum felhasználási engedély szerződés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Az OSZK </a:t>
            </a:r>
            <a:r>
              <a:rPr lang="hu-HU" sz="2000" dirty="0">
                <a:hlinkClick r:id="rId2"/>
              </a:rPr>
              <a:t>felhasználási szerződés</a:t>
            </a:r>
            <a:r>
              <a:rPr lang="hu-HU" sz="2000" dirty="0"/>
              <a:t>t köt azokkal a webhelytulajdonosokkal, akik/amelyek hozzájárulnak ahhoz, hogy a weboldalaik archivált változatait a saját szerveréről </a:t>
            </a:r>
            <a:r>
              <a:rPr lang="hu-HU" sz="2000" dirty="0">
                <a:hlinkClick r:id="rId3"/>
              </a:rPr>
              <a:t>nyilvánosan szolgáltassa</a:t>
            </a:r>
            <a:r>
              <a:rPr lang="hu-HU" sz="2000" dirty="0"/>
              <a:t>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A </a:t>
            </a:r>
            <a:r>
              <a:rPr lang="hu-HU" sz="2000" dirty="0">
                <a:hlinkClick r:id="rId4"/>
              </a:rPr>
              <a:t>szerződés</a:t>
            </a:r>
            <a:r>
              <a:rPr lang="hu-HU" sz="2000" dirty="0"/>
              <a:t> részletesen szabályozza a felek jogait és kötelességeit a hatályos jogszabályokkal összhangban;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A webhelyeket/weboldalakat gyűjteményes műnek tekinti és egy egységként kezeli: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Nem kell külön foglalkozni a közreműködő alkotókkal;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Nem lehet külön felhasználni az egyes részeit (pl. szövegeket, képeket stb.), azokra külön engedélyt kell kérni;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Nehézkes ügyintézés… </a:t>
            </a:r>
            <a:r>
              <a:rPr lang="hu-HU" sz="2000" i="1" dirty="0"/>
              <a:t>(megkeresés, tájékoztatás, kétoldalú szerződés, iktatás, nyilvántartás)</a:t>
            </a:r>
            <a:r>
              <a:rPr lang="hu-HU" sz="2000" dirty="0"/>
              <a:t>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Közpénzes klauzula: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Csak az OSZK-ra vonatkozik, ahogy a szabályozás is, nem általában a webarchívumokra;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Csak az állami és önkormányzati pénzből megvalósult tartalmakra vonatkozik, de sok a nyitott kérdés (értelmezés, finanszírozás mértéke, formai háttér);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6381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2.2.4. Felejtés joga (1.)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Érintheti a nyilvános szolgáltatást;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Felejtéshez/elfelejtéshez való jog – </a:t>
            </a:r>
            <a:r>
              <a:rPr lang="hu-HU" sz="2000" i="1" dirty="0"/>
              <a:t>keresési előzményekre vonatkozik eredetileg</a:t>
            </a:r>
            <a:r>
              <a:rPr lang="hu-HU" sz="2000" dirty="0"/>
              <a:t>;*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felhasználók arra kérhetik a különböző keresőmotorokat üzemeltető cégeket, hogy távolítsanak el bizonyos keresési eredményeket, rájuk vonatkozó adatokat a keresési találatok közül (Európai Unió Bírósága, 2014);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Akkor törlik a sérelmezett tartalmat, ha az „nem megfelelő, nem vagy már nem releváns, illetve ha túlzó”;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>
                <a:hlinkClick r:id="rId2"/>
              </a:rPr>
              <a:t>A törléshez való jog nem abszolút</a:t>
            </a:r>
            <a:r>
              <a:rPr lang="hu-HU" sz="1600" dirty="0"/>
              <a:t>, az kivételes esetekben megtagadható, mint például amikor az adatok további kezelése jogi igények érvényesítéshez vagy tájékozódáshoz való jog gyakorlása céljából szükségesek;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Alapelvként bekerült az új európai általános adatvédelmi rendeletbe is;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11</a:t>
            </a:fld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4038601" y="4791968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i="1" dirty="0">
                <a:solidFill>
                  <a:srgbClr val="FF0000"/>
                </a:solidFill>
              </a:rPr>
              <a:t>* 2010-ben egy spanyol állampolgár sérelmezte, hogy egy korábbi társadalombiztosítási tartozásával kapcsolatos hirdetmény még akkor is elérhető volt az interneten, amikor ügyét már rendezte és azt szerette volna elérni, hogy a hirdetmény </a:t>
            </a:r>
            <a:r>
              <a:rPr lang="hu-HU" sz="1400" i="1" dirty="0" err="1">
                <a:solidFill>
                  <a:srgbClr val="FF0000"/>
                </a:solidFill>
              </a:rPr>
              <a:t>közzétevője</a:t>
            </a:r>
            <a:r>
              <a:rPr lang="hu-HU" sz="1400" i="1" dirty="0">
                <a:solidFill>
                  <a:srgbClr val="FF0000"/>
                </a:solidFill>
              </a:rPr>
              <a:t>, egy online portál törölje az érintett cikket vagy úgy változtassa meg a tartalmát, hogy a személyes adatai ne legyenek elérhetőek benne, illetve a Google is törölje a rá vonatkozó személyes adatokat, és azok ne jelenjenek meg többé a keresési találatok között </a:t>
            </a:r>
            <a:r>
              <a:rPr lang="hu-HU" sz="1400" i="1" dirty="0">
                <a:solidFill>
                  <a:srgbClr val="002060"/>
                </a:solidFill>
              </a:rPr>
              <a:t>(és ha ez nyomtatásban jelent volna meg???)</a:t>
            </a:r>
          </a:p>
        </p:txBody>
      </p:sp>
    </p:spTree>
    <p:extLst>
      <p:ext uri="{BB962C8B-B14F-4D97-AF65-F5344CB8AC3E}">
        <p14:creationId xmlns:p14="http://schemas.microsoft.com/office/powerpoint/2010/main" val="1694249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2.2.4. Felejtés joga (2.)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>
                <a:hlinkClick r:id="rId2"/>
              </a:rPr>
              <a:t>GDPR szabályozás</a:t>
            </a:r>
            <a:r>
              <a:rPr lang="hu-HU" sz="2000" dirty="0"/>
              <a:t>: 17. cikk A törléshez való jog („az elfeledtetéshez való jog”)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Az érintett jogosult arra, hogy az adatkezelő törölje a rá vonatkozó személyes adatokat, az adatkezelő pedig köteles az érintettre vonatkozó személyes adatokat;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dirty="0"/>
              <a:t>Ha a személyes adatokra már nincs szükség;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dirty="0"/>
              <a:t>Az érintett visszavonja a hozzájárulását vagy tiltakozik az adatkezelés ellen;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dirty="0"/>
              <a:t>Jogellenesen kezelték, stb.;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Nem alkalmazandó, amennyiben az adatkezelés szükséges: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dirty="0"/>
              <a:t>Véleménynyilvánítás szabadságához és a tájékozódáshoz való jog gyakorlása céljából;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dirty="0"/>
              <a:t>Személyes adatok kezelését előíró kötelezettség teljesítése, illetve közérdekből vagy közhatalmi jogosítvány gyakorlása keretében végzett feladat végrehajtása céljából;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dirty="0"/>
              <a:t>Népegészségügy területét érintő közérdek alapján;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b="1" dirty="0"/>
              <a:t>Közérdekű archiválás céljából, tudományos és történelmi kutatási célból vagy statisztikai célból, amennyiben valószínűsíthetően lehetetlenné tenné vagy komolyan veszélyeztetné ezt az adatkezelést;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dirty="0"/>
              <a:t>Jogi igények előterjesztéséhez, érvényesítéséhez, illetve védelméhez;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5357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2.2.5. Ajánlott források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hu-HU" sz="1600" dirty="0">
                <a:hlinkClick r:id="rId2"/>
              </a:rPr>
              <a:t>Az egyes országok szabályozása az interneten nyilvánosan közzétett tartalmak megőrzésével kapcsolatban</a:t>
            </a:r>
            <a:r>
              <a:rPr lang="hu-HU" sz="1600" dirty="0"/>
              <a:t>;</a:t>
            </a:r>
            <a:endParaRPr lang="hu-HU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hu-HU" sz="1600" dirty="0">
                <a:hlinkClick r:id="rId3"/>
              </a:rPr>
              <a:t>A webarchiválással kapcsolatos jogi kérdések nemzetközi viszonylatban</a:t>
            </a:r>
            <a:r>
              <a:rPr lang="hu-HU" sz="1600" dirty="0"/>
              <a:t>;</a:t>
            </a:r>
            <a:endParaRPr lang="hu-HU" sz="1600" dirty="0"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hu-HU" sz="1600" dirty="0">
                <a:hlinkClick r:id="rId4"/>
              </a:rPr>
              <a:t>A muzeális intézményekről, a nyilvános könyvtári ellátásról és a közművelődésről szóló 1997. évi CXL. törvény</a:t>
            </a:r>
            <a:r>
              <a:rPr lang="hu-HU" sz="1600" dirty="0"/>
              <a:t>;</a:t>
            </a:r>
            <a:endParaRPr lang="hu-HU" sz="1600" dirty="0"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hu-HU" sz="1600" dirty="0">
                <a:solidFill>
                  <a:prstClr val="black"/>
                </a:solidFill>
                <a:hlinkClick r:id="rId5"/>
              </a:rPr>
              <a:t>A Kormány 626/2020. (XII. 22.) számú rendelete a webarchiválás részletes szabályairól</a:t>
            </a:r>
            <a:r>
              <a:rPr lang="hu-HU" sz="1600" dirty="0">
                <a:solidFill>
                  <a:prstClr val="black"/>
                </a:solidFill>
              </a:rPr>
              <a:t>;</a:t>
            </a:r>
            <a:endParaRPr lang="hu-HU" sz="1600" dirty="0">
              <a:solidFill>
                <a:prstClr val="black"/>
              </a:solidFill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hu-HU" sz="1600" dirty="0">
                <a:hlinkClick r:id="rId6"/>
              </a:rPr>
              <a:t>1999. évi LXXVI. törvény a szerzői jogról</a:t>
            </a:r>
            <a:r>
              <a:rPr lang="hu-HU" sz="1600" dirty="0"/>
              <a:t>;</a:t>
            </a:r>
            <a:endParaRPr lang="hu-HU" sz="1600" dirty="0"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hu-HU" sz="1600" dirty="0">
                <a:hlinkClick r:id="rId7"/>
              </a:rPr>
              <a:t>A szerzői jog a könyvtárakban című tanfolyam (Könyvtári Intézet)</a:t>
            </a:r>
            <a:r>
              <a:rPr lang="hu-HU" sz="1600" dirty="0"/>
              <a:t>;</a:t>
            </a:r>
            <a:endParaRPr lang="hu-HU" sz="1600" dirty="0"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hu-HU" sz="1600" dirty="0">
                <a:hlinkClick r:id="rId8"/>
              </a:rPr>
              <a:t>Az OSZK Webarchívum felhasználási szerződése</a:t>
            </a:r>
            <a:r>
              <a:rPr lang="hu-HU" sz="1600" dirty="0"/>
              <a:t>;</a:t>
            </a:r>
            <a:endParaRPr lang="hu-HU" sz="1600" dirty="0"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hu-HU" sz="1600" dirty="0">
                <a:hlinkClick r:id="rId9"/>
              </a:rPr>
              <a:t>Felejtéshez való jog (NMHH)</a:t>
            </a:r>
            <a:r>
              <a:rPr lang="hu-HU" sz="1600" dirty="0"/>
              <a:t>;</a:t>
            </a:r>
            <a:endParaRPr lang="hu-HU" sz="1600" dirty="0"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hu-HU" sz="1600" dirty="0">
                <a:hlinkClick r:id="rId10"/>
              </a:rPr>
              <a:t>GDPR szabályozás</a:t>
            </a:r>
            <a:r>
              <a:rPr lang="hu-HU" sz="1600" dirty="0"/>
              <a:t>;</a:t>
            </a:r>
            <a:endParaRPr lang="hu-HU" sz="1600" dirty="0">
              <a:ea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hu-HU" sz="1600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747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2.2.0. Nemzetközi kitekintés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Az </a:t>
            </a:r>
            <a:r>
              <a:rPr lang="hu-HU" sz="2000" dirty="0">
                <a:hlinkClick r:id="rId2"/>
              </a:rPr>
              <a:t>egyes országokban különböző módon szabályozzák</a:t>
            </a:r>
            <a:r>
              <a:rPr lang="hu-HU" sz="2000" dirty="0"/>
              <a:t> (vagy nem szabályozzák) a tartalomszolgáltatók és a könyvtárak, levéltárak jogait és kötelességeit az interneten nyilvánosan közzétett tartalmak megőrzésével kapcsolatban;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Van, ahol a köteles példányra vonatkozó vagy más könyvtári/levéltári törvényben egészen részletesen meghatározzák a gyűjtőkört, valamint a begyűjtés és szolgáltatás/hozzáférés szabályait;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Előfordul olyan is, hogy ha egy webanyag nem tölthető le automatikus módszerekkel, akkor annak az archívumba való beküldéséről, ennek költségéről a tartalom tulajdonosának kell gondoskodnia;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Arra is van példa, hogy a kormányzati intézményeket kötelezik a weboldalaiknak, illetve az azokon közzétett dokumentumoknak akkor is nyilvánosan elérhetőknek kell maradniuk, amikor már érvényüket vesztve lekerülnek az eredeti webszerverről, ezért ilyenkor pl. a parlamenti könyvtár vagy a nemzeti levéltár webarchívuma veszi át őket;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Néhány országban külön szabályozzák és külön gyűjtik (pl. a nemzeti audiovizuális archívumban) az internetről letölthető illetve az interneten keresztül sugárzott video- és hanganyagokat, amelyek archiválásával a legtöbb könyvtár és levéltár nem, vagy csak kis mértékben foglalkozik;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Ahol nincsen kellően részletes szabályozás, ott sokszor a köteles példány törvény általános rendelkezései, illetőleg az elektronikus dokumentumokra vonatkozó pontjai alapján végzik a webarchiválást a nemzeti könyvtárak;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Nem egyértelmű jogi keretek esetén inkább csak engedély után archiválnak;*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3AA7C-20BD-4C43-BC15-BBD50F348350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658928" y="98533"/>
            <a:ext cx="56948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i="1" dirty="0">
                <a:solidFill>
                  <a:srgbClr val="FF0000"/>
                </a:solidFill>
              </a:rPr>
              <a:t>* Kétféle megközelítés létezik a szerzői jog kérdésének kezelésére: az </a:t>
            </a:r>
            <a:r>
              <a:rPr lang="hu-HU" sz="1400" i="1" dirty="0" err="1">
                <a:solidFill>
                  <a:srgbClr val="FF0000"/>
                </a:solidFill>
              </a:rPr>
              <a:t>opt</a:t>
            </a:r>
            <a:r>
              <a:rPr lang="hu-HU" sz="1400" i="1" dirty="0">
                <a:solidFill>
                  <a:srgbClr val="FF0000"/>
                </a:solidFill>
              </a:rPr>
              <a:t>-in esetében az internetes archiválást végző intézmény felveszi a kapcsolatot a tartalomtulajdonosokkal, hogy engedélyt kapjanak webhelyük rögzítésére, míg az </a:t>
            </a:r>
            <a:r>
              <a:rPr lang="hu-HU" sz="1400" i="1" dirty="0" err="1">
                <a:solidFill>
                  <a:srgbClr val="FF0000"/>
                </a:solidFill>
              </a:rPr>
              <a:t>opt</a:t>
            </a:r>
            <a:r>
              <a:rPr lang="hu-HU" sz="1400" i="1" dirty="0">
                <a:solidFill>
                  <a:srgbClr val="FF0000"/>
                </a:solidFill>
              </a:rPr>
              <a:t>-out változat (pl. Internet </a:t>
            </a:r>
            <a:r>
              <a:rPr lang="hu-HU" sz="1400" i="1" dirty="0" err="1">
                <a:solidFill>
                  <a:srgbClr val="FF0000"/>
                </a:solidFill>
              </a:rPr>
              <a:t>Archive</a:t>
            </a:r>
            <a:r>
              <a:rPr lang="hu-HU" sz="1400" i="1" dirty="0">
                <a:solidFill>
                  <a:srgbClr val="FF0000"/>
                </a:solidFill>
              </a:rPr>
              <a:t>) előbb archivál, és a szolgáltatásból eltávolítási vagy egyéb kéréseket eseti alapon kezelik</a:t>
            </a:r>
          </a:p>
        </p:txBody>
      </p:sp>
    </p:spTree>
    <p:extLst>
      <p:ext uri="{BB962C8B-B14F-4D97-AF65-F5344CB8AC3E}">
        <p14:creationId xmlns:p14="http://schemas.microsoft.com/office/powerpoint/2010/main" val="111322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2.2.1. A webarchiválás hazai szabályozása (1.)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726"/>
            <a:ext cx="10515600" cy="49104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A muzeális intézményekről, a nyilvános könyvtári ellátásról és a közművelődésről szóló </a:t>
            </a:r>
            <a:r>
              <a:rPr lang="hu-HU" sz="2000" dirty="0">
                <a:hlinkClick r:id="rId2"/>
              </a:rPr>
              <a:t>1997. évi CXL. törvény</a:t>
            </a:r>
            <a:r>
              <a:rPr lang="hu-HU" sz="2000" dirty="0"/>
              <a:t>be bekerültek (59/A. §) a webarchiválásról szóló részek: 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(1) A webarchiválás feladatát a nemzeti könyvtár látja el. A könyvtárak együttműködnek a nemzeti könyvtárral az archivált webtartalom hozzáférhetővé tételében.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(2) Nem minősül webtartalomnak a Nemzeti Audiovizuális Archívumról szóló törvény alapján archivált műsorszám és a mozgóképről szóló törvény alapján archivált filmalkotás.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(3) A webarchiválás során a </a:t>
            </a:r>
            <a:r>
              <a:rPr lang="hu-HU" sz="1600" dirty="0" err="1"/>
              <a:t>hungarikumnak</a:t>
            </a:r>
            <a:r>
              <a:rPr lang="hu-HU" sz="1600" dirty="0"/>
              <a:t> minősülő webtartalmat kell archiválni. A webarchiválás alól kivételt képező webtartalmak körét a Kormány rendeletben állapítja meg.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(4) A tartalomszolgáltató a webarchiválás megvalósítása érdekében együttműködik a nemzeti könyvtárral.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6088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2.2.1. A webarchiválás hazai szabályozása (2.)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>
                <a:solidFill>
                  <a:prstClr val="black"/>
                </a:solidFill>
              </a:rPr>
              <a:t>A </a:t>
            </a:r>
            <a:r>
              <a:rPr lang="hu-HU" sz="2000" dirty="0">
                <a:solidFill>
                  <a:prstClr val="black"/>
                </a:solidFill>
                <a:hlinkClick r:id="rId2"/>
              </a:rPr>
              <a:t>Kormány 626/2020. (XII. 22.) számú rendelete</a:t>
            </a:r>
            <a:r>
              <a:rPr lang="hu-HU" sz="2000" dirty="0">
                <a:solidFill>
                  <a:prstClr val="black"/>
                </a:solidFill>
              </a:rPr>
              <a:t> a webarchiválás részletes szabályairól: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b="1" dirty="0">
                <a:solidFill>
                  <a:prstClr val="black"/>
                </a:solidFill>
              </a:rPr>
              <a:t>1. A webtartalom begyűjtése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>
                <a:solidFill>
                  <a:prstClr val="black"/>
                </a:solidFill>
              </a:rPr>
              <a:t>1. § A nemzeti könyvtár a webtartalom begyűjtése érdekében a </a:t>
            </a:r>
            <a:r>
              <a:rPr lang="hu-HU" sz="1600" dirty="0" err="1">
                <a:solidFill>
                  <a:prstClr val="black"/>
                </a:solidFill>
              </a:rPr>
              <a:t>Kultv</a:t>
            </a:r>
            <a:r>
              <a:rPr lang="hu-HU" sz="1600" dirty="0">
                <a:solidFill>
                  <a:prstClr val="black"/>
                </a:solidFill>
              </a:rPr>
              <a:t>. 59/A. § (3) bekezdése szerinti webtartalomról jegyzéket vezet (egyedi azonosító, URL-cím, kiemelkedő minősítését, elnevezését és jegyzékbe történő felvételének időpontját).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>
                <a:solidFill>
                  <a:prstClr val="black"/>
                </a:solidFill>
              </a:rPr>
              <a:t>2. § A nemzeti könyvtár a webaratás során a jegyzékben szereplő mentéseket készít: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>
                <a:solidFill>
                  <a:prstClr val="black"/>
                </a:solidFill>
              </a:rPr>
              <a:t>a) teljes körű webaratás évente kétszer: valamennyi webtartalom kezdőlapjáról és legfeljebb 10 linkmélységgel mélyebb tartalmáról az adott időpontot tükröző tartalmú adatfelvétel;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>
                <a:solidFill>
                  <a:prstClr val="black"/>
                </a:solidFill>
              </a:rPr>
              <a:t>b) válogatott webaratás kiemelkedő webtartalomról negyedévente vagy szükség szerint: válogatott körről a webtartalom teljességének letöltésére irányuló adatfelvételt készít (oktatási, tudományos, kulturális, társadalmi, történeti vagy egy adott esemény);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>
                <a:solidFill>
                  <a:prstClr val="black"/>
                </a:solidFill>
              </a:rPr>
              <a:t>3. § A nemzeti könyvtár a webaratás során begyűjtött webtartalom minőségét ellenőrzi, gondoskodik annak archiválásáról és az archivált webtartalom feltárásáról.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b="1" dirty="0"/>
              <a:t>2. A webarchiválás alóli kivételek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4. § Nem kell archiválni a folyamatosan vagy alkalomszerűen sugárzott online rádió-, televízió-, videó-, </a:t>
            </a:r>
            <a:r>
              <a:rPr lang="hu-HU" sz="1600" dirty="0" err="1"/>
              <a:t>podcast</a:t>
            </a:r>
            <a:r>
              <a:rPr lang="hu-HU" sz="1600" dirty="0"/>
              <a:t>- vagy egyéb audiovizuális webtartalmat, valamint a feltört, vírussal vagy más rosszindulatú kóddal fertőzött webtartalmat.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3AA7C-20BD-4C43-BC15-BBD50F348350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589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2.2.1. A webarchiválás hazai szabályozása (3.)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buNone/>
            </a:pPr>
            <a:r>
              <a:rPr lang="hu-HU" sz="1600" b="1" dirty="0"/>
              <a:t>3. A tartalomszolgáltató és a nemzeti könyvtár együttműködése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5. § A tartalomszolgáltató a nemzeti könyvtárral történő </a:t>
            </a:r>
            <a:r>
              <a:rPr lang="hu-HU" sz="1600" dirty="0" err="1"/>
              <a:t>Kultv</a:t>
            </a:r>
            <a:r>
              <a:rPr lang="hu-HU" sz="1600" dirty="0"/>
              <a:t>. 59/A. § (4) bekezdése szerinti együttműködés keretében köteles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a) a nemzeti könyvtár megkeresésére írásban nyilatkozni a bejelentett webtartalom nyilvános </a:t>
            </a:r>
            <a:r>
              <a:rPr lang="hu-HU" sz="1600" dirty="0" err="1"/>
              <a:t>hozzáférésű</a:t>
            </a:r>
            <a:r>
              <a:rPr lang="hu-HU" sz="1600" dirty="0"/>
              <a:t> archívumban történő hozzáférhetővé tételére vonatkozóan,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b) hozzáférési jogosultságot adni az általa közzétett webtartalom archiválási célú begyűjtéséhez és lemásolásához.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b="1" dirty="0"/>
              <a:t>4. Az archivált webtartalom használatának feltételei és lehetőségei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6. § (1) A nemzeti könyvtár a begyűjtött és archivált webtartalom megismerhetőségét és használatát a szerzői jogról szóló törvény rendelkezéseinek alkalmazásával ingyenesen biztosítja helyben használat vagy interneten történő hozzáférhetővé tétel formájában.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(2) Az interneten az az archivált webtartalom tehető hozzáférhetővé, amelyre vonatkozóan a nemzeti könyvtár a tartalomszolgáltatóval felhasználási szerződést kötött.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(3) A nemzeti könyvtár jogosult a kormányzati és önkormányzati tartalomszolgáltató és az állami vagy önkormányzati fenntartású intézmény tartalomszolgáltató archivált webtartalma, valamint a költségvetési támogatás igénybevételével létrehozott archivált webtartalom nyilvános szolgáltatására.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(4) Az archivált webtartalom felhasználója felelős a webtartalom jogszerű felhasználásáért.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600" dirty="0"/>
              <a:t>(5) A könyvtárak az archivált webtartalom használatát a nemzeti könyvtár által biztosított formában teszik lehetővé a felhasználók számára.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3AA7C-20BD-4C43-BC15-BBD50F348350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0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2.2.2. Szerzői jog (1.)*</a:t>
            </a:r>
            <a:endParaRPr lang="hu-HU" sz="3200" dirty="0">
              <a:solidFill>
                <a:srgbClr val="00B05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>
                <a:hlinkClick r:id="rId2"/>
              </a:rPr>
              <a:t>1999. évi LXXVI. törvény a szerzői jogról</a:t>
            </a:r>
            <a:r>
              <a:rPr lang="hu-HU" sz="2000" dirty="0"/>
              <a:t> </a:t>
            </a:r>
            <a:r>
              <a:rPr lang="hu-HU" sz="2000" i="1" dirty="0"/>
              <a:t>– erősebb a közgyűjteményekben megtestesülő közérdekénél</a:t>
            </a:r>
            <a:r>
              <a:rPr lang="hu-HU" sz="2000" dirty="0"/>
              <a:t>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A szerzői jogi védelem az alkotást a szerző szellemi tevékenységéből fakadó egyéni, eredeti jellege alapján illeti meg, a védelem nem függ mennyiségi, minőségi, esztétikai jellemzőktől vagy az alkotás színvonalára vonatkozó értékítélettől;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A személyhez fűződő és vagyoni jogok nem átruházhatók és a szerző nem mondhat le róluk, kivéve: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vagyoni jogok örökölhetők, róluk halál esetére rendelkezni lehet;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vagyoni jogokat öröklés útján megszerző személyek azokról egymás javára rendelkezhetnek;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vagyoni jogok a törvényben meghatározott esetekben és feltételekkel átruházhatók, illetve átszállnak;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Személyhez fűződő jogok: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mű nyilvánosságra hozatala;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név feltüntetése (</a:t>
            </a:r>
            <a:r>
              <a:rPr lang="hu-HU" sz="1600" dirty="0" err="1"/>
              <a:t>szerzőkénti</a:t>
            </a:r>
            <a:r>
              <a:rPr lang="hu-HU" sz="1600" dirty="0"/>
              <a:t> elismeréshez, névfeltüntetéshez való jog);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mű egységének védelme;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hu-HU" sz="20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6</a:t>
            </a:fld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6487064" y="208894"/>
            <a:ext cx="4866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i="1" dirty="0">
                <a:solidFill>
                  <a:srgbClr val="FF0000"/>
                </a:solidFill>
              </a:rPr>
              <a:t>* A részletes ismeretekhez javasolt </a:t>
            </a:r>
            <a:r>
              <a:rPr lang="hu-HU" i="1" dirty="0">
                <a:solidFill>
                  <a:srgbClr val="FF0000"/>
                </a:solidFill>
                <a:hlinkClick r:id="rId3"/>
              </a:rPr>
              <a:t>A szerzői jog a könyvtárakban</a:t>
            </a:r>
            <a:r>
              <a:rPr lang="hu-HU" i="1" dirty="0">
                <a:solidFill>
                  <a:srgbClr val="FF0000"/>
                </a:solidFill>
              </a:rPr>
              <a:t> című KI tanfolyam elvégzése</a:t>
            </a:r>
          </a:p>
        </p:txBody>
      </p:sp>
    </p:spTree>
    <p:extLst>
      <p:ext uri="{BB962C8B-B14F-4D97-AF65-F5344CB8AC3E}">
        <p14:creationId xmlns:p14="http://schemas.microsoft.com/office/powerpoint/2010/main" val="208505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2.2.2. Szerzői jog (2.)</a:t>
            </a:r>
            <a:endParaRPr lang="hu-HU" sz="3200" dirty="0">
              <a:solidFill>
                <a:srgbClr val="00B05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hu-HU" sz="2200" dirty="0"/>
              <a:t>Vagyoni jogok: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hu-HU" sz="1700" dirty="0"/>
              <a:t>A szerző kizárólagos joga a mű egészének vagy valamely azonosítható részének anyagi és nem anyagi formában történő bármilyen felhasználására és minden egyes felhasználás engedélyezésére;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hu-HU" sz="1500" dirty="0"/>
              <a:t>Műfelhasználás: a többszörözés, a terjesztés, a nyilvános előadás, a nyilvánossághoz közvetítés sugárzással vagy másként, a sugárzott műnek az eredetihez képest más szervezet közbeiktatásával a nyilvánossághoz történő </a:t>
            </a:r>
            <a:r>
              <a:rPr lang="hu-HU" sz="1500" dirty="0" err="1"/>
              <a:t>továbbközvetítése</a:t>
            </a:r>
            <a:r>
              <a:rPr lang="hu-HU" sz="1500" dirty="0"/>
              <a:t>, az átdolgozás, a kiállítás;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hu-HU" sz="1700" dirty="0"/>
              <a:t>A szerzőt a mű felhasználására adott engedély fejében díjazás illeti meg, díjazásról a jogosult csak kifejezett nyilatkozattal mondhat le;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hu-HU" sz="1700" dirty="0"/>
              <a:t>A közös jogkezelés alá tartozók szervezetük útján érvényesíthetik a többszörözésre vonatkozó jogukat, díjukról csak a felosztás időpontját követő hatállyal, és a rájuk jutó összeg erejéig mondhatnak le;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hu-HU" sz="1700" dirty="0"/>
              <a:t>Ha a mű elkészítése a szerző munkaviszonyból folyó kötelessége a vagyoni jogokat a szerző jogutódjaként a munkáltató </a:t>
            </a:r>
            <a:r>
              <a:rPr lang="hu-HU" sz="1700" dirty="0" err="1"/>
              <a:t>szerzi</a:t>
            </a:r>
            <a:r>
              <a:rPr lang="hu-HU" sz="1700" dirty="0"/>
              <a:t> meg;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hu-HU" sz="1500" dirty="0"/>
              <a:t>A szerző a munkáltató jogszerzése esetén is jogosult marad arra a díjazásra;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hu-HU" sz="1500" dirty="0"/>
              <a:t>A mű visszavonására irányuló szerzői nyilatkozat esetén a munkáltató köteles a szerző nevének feltüntetését mellőzni;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hu-HU" sz="1700" dirty="0"/>
              <a:t>A szerzői jogok a szerző életében és halálától számított hetven éven át részesülnek védelemben;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hu-HU" sz="1500" dirty="0"/>
              <a:t>A szerző halálát követő év első napjától, közös művek esetében az utoljára elhunyt szerzőtárs halálát követő év első napjától kell számítani;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hu-HU" sz="1500" dirty="0"/>
              <a:t>Ha a szerző személye nem állapítható meg, a védelmi idő a mű első nyilvánosságra hozatalát követő év első napjától számított hetven év;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236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2.2.2. Szerzői jog (3.)</a:t>
            </a:r>
            <a:endParaRPr lang="hu-HU" sz="3200" dirty="0">
              <a:solidFill>
                <a:srgbClr val="00B05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Szabad felhasználás: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felhasználás díjtalan, és ahhoz a szerző engedélye nem szükséges;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mű részletét a forrás, valamint az ott megjelölt szerző megnevezésével bárki idézheti;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Nyilvánosságra hozott mű részlete szemléltetés érdekében tudományos kutatás céljára a forrás és az ott megjelölt szerző megnevezésével a cél által indokolt terjedelemben átvehető;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Természetes személy magáncélra a műről másolatot készíthet;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b="1" dirty="0"/>
              <a:t>Kulturális örökségvédelmi intézmény* a műről másolatot készíthet</a:t>
            </a:r>
            <a:r>
              <a:rPr lang="hu-HU" sz="1600" dirty="0"/>
              <a:t> – 35. § (4):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dirty="0"/>
              <a:t>Ha tudományos kutatáshoz vagy archiváláshoz szükséges;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dirty="0"/>
              <a:t>A nyilvános könyvtári ellátás vagy a kutatás, tanulás céljára készül;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hu-HU" sz="1400" b="1" dirty="0"/>
              <a:t>A másolatot kutatóhely és más kulturális örökségvédelmi intézmény részére szabadon terjesztheti</a:t>
            </a:r>
            <a:r>
              <a:rPr lang="hu-HU" sz="1400" dirty="0"/>
              <a:t>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kulturális örökségvédelmi intézmények gyűjteményeinek részét képező művek az ilyen intézmények helyiségeiben ezzel a céllal üzembe állított számítógépes terminálok képernyőjén tudományos kutatás vagy egyéni tanulás céljára a nyilvánosság egyes tagjai számára szabadon megjeleníthetők – 38. §(5);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Szabad felhasználás a </a:t>
            </a:r>
            <a:r>
              <a:rPr lang="hu-HU" sz="1600" dirty="0" err="1"/>
              <a:t>műveken</a:t>
            </a:r>
            <a:r>
              <a:rPr lang="hu-HU" sz="1600" dirty="0"/>
              <a:t> végzett szöveg- és adatbányászathoz szükséges többszörözés – 35/A. § (1);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Szabad felhasználás a kutatóhelyek és kulturális örökségvédelmi intézmények által </a:t>
            </a:r>
            <a:r>
              <a:rPr lang="hu-HU" sz="1600" dirty="0" err="1"/>
              <a:t>műveken</a:t>
            </a:r>
            <a:r>
              <a:rPr lang="hu-HU" sz="1600" dirty="0"/>
              <a:t> tudományos kutatás céljából végzett szöveg- és adatbányászathoz szükséges többszörözés – 35/A. § (2);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többszörözött példányokat a felhasználásra jogosított személyek egy zárt csoportja számára lehívásra hozzáférhetővé tehetik – 35/A. § (3);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8</a:t>
            </a:fld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5753819" y="185739"/>
            <a:ext cx="5599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i="1" dirty="0">
                <a:solidFill>
                  <a:srgbClr val="FF0000"/>
                </a:solidFill>
              </a:rPr>
              <a:t>* nyilvánosan hozzáférhető könyvtár, muzeális intézmény, levéltár, vagy közgyűjteménynek minősülő kép-, illetve hangarchívum – 33/A. § (2)</a:t>
            </a:r>
          </a:p>
        </p:txBody>
      </p:sp>
    </p:spTree>
    <p:extLst>
      <p:ext uri="{BB962C8B-B14F-4D97-AF65-F5344CB8AC3E}">
        <p14:creationId xmlns:p14="http://schemas.microsoft.com/office/powerpoint/2010/main" val="2793632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9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3200" b="1" dirty="0"/>
              <a:t>2.2.2. Szerzői jog (4.)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68084"/>
            <a:ext cx="10515600" cy="49088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Felhasználási szerződés alapján a szerző engedélyt ad művének a felhasználására, a felhasználó pedig köteles ennek fejében díjat fizetni;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felhasználási szerződés tartalmát a felek szabadon állapítják meg, a vonatkozó rendelkezésektől egyező akarattal eltérhetnek, ha az Szjt. vagy más jogszabály az eltérést nem tiltja;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felhasználási szerződés csak kifejezett kikötés esetén ad kizárólagos jogot;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felhasználási engedély korlátozható valamely területre, időtartamra, felhasználási módra és a felhasználás meghatározott mértékére;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Semmis a felhasználási szerződésnek az a kikötése, amellyel a szerző meghatározatlan számú jövőbeli művének felhasználására ad engedélyt;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szerződés megkötésekor ismeretlen felhasználási módra vonatkozó felhasználási engedély érvényesen nem adható;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felhasználási szerződést írásba kell foglalni;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u-HU" sz="1600" dirty="0"/>
              <a:t>A felhasználási engedély csak kifejezett kikötés esetén terjed ki a mű átdolgozására;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https://webarchivum.oszk.hu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webarchivum@oszk.hu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AA7C-20BD-4C43-BC15-BBD50F348350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06290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ba430e-bca0-4211-b156-10f6297b6da3">
      <Terms xmlns="http://schemas.microsoft.com/office/infopath/2007/PartnerControls"/>
    </lcf76f155ced4ddcb4097134ff3c332f>
    <TaxCatchAll xmlns="a1cf89ef-f0b4-455b-9f6b-70e19379c44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6ECBEBA42F1CBD48A34C85AF35FA8616" ma:contentTypeVersion="17" ma:contentTypeDescription="Új dokumentum létrehozása." ma:contentTypeScope="" ma:versionID="f32f476c7b75e04a9a030095411b1174">
  <xsd:schema xmlns:xsd="http://www.w3.org/2001/XMLSchema" xmlns:xs="http://www.w3.org/2001/XMLSchema" xmlns:p="http://schemas.microsoft.com/office/2006/metadata/properties" xmlns:ns2="a5ba430e-bca0-4211-b156-10f6297b6da3" xmlns:ns3="a1cf89ef-f0b4-455b-9f6b-70e19379c44a" targetNamespace="http://schemas.microsoft.com/office/2006/metadata/properties" ma:root="true" ma:fieldsID="265367b04d86ded6a9607f10f5d92260" ns2:_="" ns3:_="">
    <xsd:import namespace="a5ba430e-bca0-4211-b156-10f6297b6da3"/>
    <xsd:import namespace="a1cf89ef-f0b4-455b-9f6b-70e19379c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a430e-bca0-4211-b156-10f6297b6d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Képcímkék" ma:readOnly="false" ma:fieldId="{5cf76f15-5ced-4ddc-b409-7134ff3c332f}" ma:taxonomyMulti="true" ma:sspId="59951ad8-fa53-4395-b2e0-9b93736b1c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cf89ef-f0b4-455b-9f6b-70e19379c4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1f1dec-07a9-4b7a-b497-5b7eae386f1e}" ma:internalName="TaxCatchAll" ma:showField="CatchAllData" ma:web="a1cf89ef-f0b4-455b-9f6b-70e19379c4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5DF7EF-E2DE-4056-BF8B-6592081E222B}">
  <ds:schemaRefs>
    <ds:schemaRef ds:uri="http://schemas.microsoft.com/office/2006/metadata/properties"/>
    <ds:schemaRef ds:uri="http://schemas.microsoft.com/office/infopath/2007/PartnerControls"/>
    <ds:schemaRef ds:uri="a5ba430e-bca0-4211-b156-10f6297b6da3"/>
    <ds:schemaRef ds:uri="a1cf89ef-f0b4-455b-9f6b-70e19379c44a"/>
  </ds:schemaRefs>
</ds:datastoreItem>
</file>

<file path=customXml/itemProps2.xml><?xml version="1.0" encoding="utf-8"?>
<ds:datastoreItem xmlns:ds="http://schemas.openxmlformats.org/officeDocument/2006/customXml" ds:itemID="{13E971B6-357F-4A37-8840-EEDAD13DCE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BAF45-3476-466C-A913-6B8C74E82D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a430e-bca0-4211-b156-10f6297b6da3"/>
    <ds:schemaRef ds:uri="a1cf89ef-f0b4-455b-9f6b-70e19379c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3401</TotalTime>
  <Words>2262</Words>
  <Application>Microsoft Office PowerPoint</Application>
  <PresentationFormat>Szélesvásznú</PresentationFormat>
  <Paragraphs>169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1_Office-téma</vt:lpstr>
      <vt:lpstr>„Internetes tartalmak archiválása” tanfolyam</vt:lpstr>
      <vt:lpstr>2.2.0. Nemzetközi kitekintés</vt:lpstr>
      <vt:lpstr>2.2.1. A webarchiválás hazai szabályozása (1.)</vt:lpstr>
      <vt:lpstr>2.2.1. A webarchiválás hazai szabályozása (2.)</vt:lpstr>
      <vt:lpstr>2.2.1. A webarchiválás hazai szabályozása (3.)</vt:lpstr>
      <vt:lpstr>2.2.2. Szerzői jog (1.)*</vt:lpstr>
      <vt:lpstr>2.2.2. Szerzői jog (2.)</vt:lpstr>
      <vt:lpstr>2.2.2. Szerzői jog (3.)</vt:lpstr>
      <vt:lpstr>2.2.2. Szerzői jog (4.)</vt:lpstr>
      <vt:lpstr>2.2.3. Webarchívum felhasználási engedély szerződés</vt:lpstr>
      <vt:lpstr>2.2.4. Felejtés joga (1.)</vt:lpstr>
      <vt:lpstr>2.2.4. Felejtés joga (2.)</vt:lpstr>
      <vt:lpstr>2.2.5. Ajánlott források</vt:lpstr>
    </vt:vector>
  </TitlesOfParts>
  <Company>Országos Széchényi Könyvtár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„Internetes tartalmak archiválása” tanfolyam</dc:title>
  <dc:creator>Visky Ákos László</dc:creator>
  <cp:lastModifiedBy>Visky Ákos László</cp:lastModifiedBy>
  <cp:revision>166</cp:revision>
  <dcterms:created xsi:type="dcterms:W3CDTF">2024-09-03T11:20:38Z</dcterms:created>
  <dcterms:modified xsi:type="dcterms:W3CDTF">2024-10-02T13:10:40Z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0x0101006ECBEBA42F1CBD48A34C85AF35FA8616</vt:lpwstr>
  </property>
</Properties>
</file>