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67" r:id="rId5"/>
    <p:sldId id="272" r:id="rId6"/>
    <p:sldId id="268" r:id="rId7"/>
    <p:sldId id="273" r:id="rId8"/>
    <p:sldId id="269" r:id="rId9"/>
    <p:sldId id="274" r:id="rId10"/>
    <p:sldId id="270" r:id="rId11"/>
    <p:sldId id="261" r:id="rId12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-96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07715-8B63-4392-A5B0-5AC066556D62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49FF-382F-4E1E-8F25-1ED454F9DA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DDFB-26A3-4A9F-A849-C795399F5B8C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2268-162D-4798-AB7E-837ECA274A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4111-5F51-4283-B0E1-96A75E0C1CB7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F048D-9ABB-4513-90E5-BCDD80C2FB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578C-3CDD-449E-9837-C43FD7E0B701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2524-42C6-4B5B-BFD8-551E00A3EE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A10B3-902E-4FAF-BD30-B5261EC3C376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90EA3-F3AC-4319-927E-C094D5F1FAC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964B-802A-476B-B95F-D1DE46A55F72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CD1BB-7EDA-4E5C-B31B-1AD960E9188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DA948-EEAD-4F90-8BF2-16EE7C249B5B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21816-15B1-4443-8FD2-7D992DA752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8B31-888A-4305-83FA-B1C7C8EC6BB6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82221-BEA0-44B4-8C31-455E5DCAC8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996B-9C38-4FA7-979E-EBD72E2CED05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5E495-6E0A-4A94-877B-ACC4EAA8A2E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5BBF-E47F-42A4-9D42-B868B3318C4E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F0D2C-8477-4C9F-B292-385CDB01A1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DFCDB-7526-4F97-BBC0-492A248E93C4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05F2-35CF-4A3A-BDA4-06C45150CC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362413-AE2C-465B-8F07-A47D6091B6BB}" type="datetimeFigureOut">
              <a:rPr lang="hu-HU"/>
              <a:pPr>
                <a:defRPr/>
              </a:pPr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D76E77-911F-425B-A08B-DF57533A28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zess.hu/vezetunk/2023/03/16/reg-derultunk-ilyent-jot-magyar-rendszamon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mailto:webarchivum@oszk.hu" TargetMode="External"/><Relationship Id="rId4" Type="http://schemas.openxmlformats.org/officeDocument/2006/relationships/hyperlink" Target="https://webarchivum.oszk.h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Illustrations_released_by_digitalbevaring.d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Kép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Cím 1"/>
          <p:cNvSpPr>
            <a:spLocks noGrp="1"/>
          </p:cNvSpPr>
          <p:nvPr>
            <p:ph type="ctrTitle"/>
          </p:nvPr>
        </p:nvSpPr>
        <p:spPr>
          <a:xfrm>
            <a:off x="657225" y="1630363"/>
            <a:ext cx="11020425" cy="2438400"/>
          </a:xfrm>
          <a:solidFill>
            <a:schemeClr val="bg1">
              <a:alpha val="14999"/>
            </a:schemeClr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hu-HU" sz="44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Drótos László</a:t>
            </a:r>
            <a:r>
              <a:rPr lang="hu-HU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hu-HU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160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hu-HU" sz="160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5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TERMELÉSI RIPORT</a:t>
            </a:r>
            <a:r>
              <a:rPr lang="hu-HU" sz="4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hu-HU" sz="4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44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Az OSZK webarchívuma 2024-ben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5067300"/>
            <a:ext cx="9144000" cy="1590675"/>
          </a:xfrm>
          <a:solidFill>
            <a:schemeClr val="bg1">
              <a:alpha val="16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80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„404 Not Found – Ki őrzi meg az internetet?” </a:t>
            </a:r>
            <a:br>
              <a:rPr lang="hu-HU" sz="280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280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konferencia és workshop</a:t>
            </a:r>
          </a:p>
          <a:p>
            <a:pPr eaLnBrk="1" hangingPunct="1">
              <a:defRPr/>
            </a:pPr>
            <a:r>
              <a:rPr lang="hu-HU" sz="2200" smtClean="0">
                <a:solidFill>
                  <a:schemeClr val="hlink"/>
                </a:solidFill>
                <a:latin typeface="Arial" charset="0"/>
              </a:rPr>
              <a:t>MNMKK Országos Széchényi Könyvtár</a:t>
            </a:r>
            <a:br>
              <a:rPr lang="hu-HU" sz="2200" smtClean="0">
                <a:solidFill>
                  <a:schemeClr val="hlink"/>
                </a:solidFill>
                <a:latin typeface="Arial" charset="0"/>
              </a:rPr>
            </a:br>
            <a:r>
              <a:rPr lang="hu-HU" sz="2200" smtClean="0">
                <a:solidFill>
                  <a:schemeClr val="hlink"/>
                </a:solidFill>
                <a:latin typeface="Arial" charset="0"/>
              </a:rPr>
              <a:t>Budapest, 2024. november 27.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5738" y="225425"/>
            <a:ext cx="29130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530" name="Cím 1"/>
          <p:cNvSpPr>
            <a:spLocks noGrp="1"/>
          </p:cNvSpPr>
          <p:nvPr>
            <p:ph type="title" idx="4294967295"/>
          </p:nvPr>
        </p:nvSpPr>
        <p:spPr>
          <a:xfrm>
            <a:off x="303213" y="193675"/>
            <a:ext cx="6383337" cy="503238"/>
          </a:xfrm>
        </p:spPr>
        <p:txBody>
          <a:bodyPr>
            <a:spAutoFit/>
          </a:bodyPr>
          <a:lstStyle/>
          <a:p>
            <a:pPr eaLnBrk="1" hangingPunct="1"/>
            <a:r>
              <a:rPr lang="hu-HU" sz="3000" smtClean="0">
                <a:solidFill>
                  <a:schemeClr val="tx2"/>
                </a:solidFill>
                <a:latin typeface="Arial" charset="0"/>
              </a:rPr>
              <a:t>Együttműködés</a:t>
            </a:r>
            <a:endParaRPr lang="hu-HU" sz="3000" smtClean="0">
              <a:latin typeface="Arial" charset="0"/>
            </a:endParaRP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9</a:t>
            </a:r>
          </a:p>
        </p:txBody>
      </p:sp>
      <p:sp>
        <p:nvSpPr>
          <p:cNvPr id="22532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33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2534" name="Picture 10" descr="File:Jul DigitalBevaring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22438"/>
            <a:ext cx="535305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lcím 2"/>
          <p:cNvSpPr txBox="1">
            <a:spLocks/>
          </p:cNvSpPr>
          <p:nvPr/>
        </p:nvSpPr>
        <p:spPr bwMode="auto">
          <a:xfrm>
            <a:off x="5297488" y="122238"/>
            <a:ext cx="6697662" cy="64785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Hazai kapcsolatok:</a:t>
            </a:r>
            <a:r>
              <a:rPr lang="hu-HU" sz="2000"/>
              <a:t/>
            </a:r>
            <a:br>
              <a:rPr lang="hu-HU" sz="2000"/>
            </a:br>
            <a:r>
              <a:rPr lang="hu-HU"/>
              <a:t>Vörösmarty Mihály Könyvtár (Fejér vármegyei regionális webarchívum), Klebelsberg Kuno Könyvtár (Karikó Katalin archívum), MTA KIK (MTA által támogatott webhelyek archiválása), Digitális Örökség Nemzeti Laboratórium (ukrajnai háborúval kapcsolatos cikkek topikmodellezése, a saját mentéseik átadása), Nyelvtudományi Kutatóközpont (CDX indexek és JDB checksum fájlok, valamint podcast adások átadása nyelvimodell-építéshez, illetve speech2text technológia fejlesztéséhez), Egészségbiztonsági Nemzeti Laboratórium (Covid hírgyűjtemény elemzése vakcinákra vonatkozó attitűd vizsgálatához), Petőfi Irodalmi Múzeum (born-digital tartalmak megőrzésének módszertana, a PIM által gondozott honlapok archiválása).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Külföldi kapcsolatok:</a:t>
            </a:r>
            <a:br>
              <a:rPr lang="hu-HU" sz="2000" b="1" u="sng"/>
            </a:br>
            <a:r>
              <a:rPr lang="hu-HU"/>
              <a:t>Bibliothèque nationale du Luxembourg (CENL pályázat, tudásmegosztás), Universiteit Gent (kérdőíves felmérés és interjú), IIPC (magyar és román források ajánlása a „</a:t>
            </a:r>
            <a:r>
              <a:rPr lang="en-US"/>
              <a:t>Paris 2024 – Summer Olympics and Paralympics”</a:t>
            </a:r>
            <a:r>
              <a:rPr lang="hu-HU"/>
              <a:t> gyűjteményhez).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Személyek:</a:t>
            </a:r>
            <a:br>
              <a:rPr lang="hu-HU" sz="2000" b="1" u="sng"/>
            </a:br>
            <a:r>
              <a:rPr lang="hu-HU"/>
              <a:t>Archiválási javaslatok (havonta 1-2 ajánlás érkezik), közösségi szolgálatos diákok (SPORT címlista ellenőrzése).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Kép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lcím 2"/>
          <p:cNvSpPr txBox="1">
            <a:spLocks/>
          </p:cNvSpPr>
          <p:nvPr/>
        </p:nvSpPr>
        <p:spPr bwMode="auto">
          <a:xfrm>
            <a:off x="2430463" y="352425"/>
            <a:ext cx="6954837" cy="557213"/>
          </a:xfrm>
          <a:prstGeom prst="rect">
            <a:avLst/>
          </a:prstGeom>
          <a:solidFill>
            <a:schemeClr val="bg1">
              <a:alpha val="1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hu-HU" sz="3400" b="1">
                <a:solidFill>
                  <a:schemeClr val="tx2"/>
                </a:solidFill>
              </a:rPr>
              <a:t>Köszönöm a figyelmet!</a:t>
            </a:r>
            <a:endParaRPr lang="hu-HU" sz="3400" b="1">
              <a:solidFill>
                <a:schemeClr val="tx2"/>
              </a:solidFill>
              <a:latin typeface="Calibri Light" pitchFamily="34" charset="0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244725" y="6454775"/>
            <a:ext cx="7327900" cy="274638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200"/>
              <a:t>A kép forrása:</a:t>
            </a:r>
            <a:r>
              <a:rPr lang="hu-HU" sz="1200">
                <a:hlinkClick r:id="rId3"/>
              </a:rPr>
              <a:t>https://www.vezess.hu/vezetunk/2023/03/16/reg-derultunk-ilyent-jot-magyar-rendszamon/ </a:t>
            </a:r>
            <a:endParaRPr lang="hu-HU" sz="1200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9880600" y="5972175"/>
            <a:ext cx="231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Elérhetőségeink:</a:t>
            </a:r>
            <a:br>
              <a:rPr lang="hu-HU" sz="1600"/>
            </a:br>
            <a:r>
              <a:rPr lang="hu-HU" sz="1600">
                <a:hlinkClick r:id="rId4"/>
              </a:rPr>
              <a:t>webarchivum.oszk.hu</a:t>
            </a:r>
            <a:r>
              <a:rPr lang="hu-HU" sz="1600"/>
              <a:t/>
            </a:r>
            <a:br>
              <a:rPr lang="hu-HU" sz="1600"/>
            </a:br>
            <a:r>
              <a:rPr lang="hu-HU" sz="1600">
                <a:hlinkClick r:id="rId5"/>
              </a:rPr>
              <a:t>webarchivum@oszk.hu</a:t>
            </a:r>
            <a:endParaRPr lang="hu-HU" sz="1600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6988" y="1087438"/>
            <a:ext cx="6683375" cy="5260975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74250" y="136525"/>
            <a:ext cx="2159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6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303213" y="193675"/>
            <a:ext cx="6383337" cy="503238"/>
          </a:xfrm>
        </p:spPr>
        <p:txBody>
          <a:bodyPr>
            <a:spAutoFit/>
          </a:bodyPr>
          <a:lstStyle/>
          <a:p>
            <a:pPr eaLnBrk="1" hangingPunct="1"/>
            <a:r>
              <a:rPr lang="hu-HU" sz="3000" smtClean="0">
                <a:solidFill>
                  <a:schemeClr val="tx2"/>
                </a:solidFill>
                <a:latin typeface="Arial" charset="0"/>
              </a:rPr>
              <a:t>Tömegtermelés</a:t>
            </a:r>
            <a:endParaRPr lang="hu-HU" sz="3000" smtClean="0">
              <a:latin typeface="Arial" charset="0"/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1</a:t>
            </a:r>
          </a:p>
        </p:txBody>
      </p:sp>
      <p:sp>
        <p:nvSpPr>
          <p:cNvPr id="14340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341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6302375"/>
            <a:ext cx="6253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Az illusztárciók forrása</a:t>
            </a:r>
            <a:br>
              <a:rPr lang="hu-HU" sz="1200"/>
            </a:br>
            <a:r>
              <a:rPr lang="hu-HU" sz="1200">
                <a:hlinkClick r:id="rId3"/>
              </a:rPr>
              <a:t>https://commons.wikimedia.org/wiki/Category:Illustrations_released_by_digitalbevaring.dk</a:t>
            </a:r>
            <a:r>
              <a:rPr lang="hu-HU" sz="1200"/>
              <a:t> </a:t>
            </a:r>
          </a:p>
        </p:txBody>
      </p:sp>
      <p:sp>
        <p:nvSpPr>
          <p:cNvPr id="2" name="Alcím 2"/>
          <p:cNvSpPr txBox="1">
            <a:spLocks/>
          </p:cNvSpPr>
          <p:nvPr/>
        </p:nvSpPr>
        <p:spPr bwMode="auto">
          <a:xfrm>
            <a:off x="4727575" y="44450"/>
            <a:ext cx="7004050" cy="6303963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Új tematikus részgyűjtemények:</a:t>
            </a:r>
            <a:r>
              <a:rPr lang="hu-HU" sz="2000"/>
              <a:t/>
            </a:r>
            <a:br>
              <a:rPr lang="hu-HU" sz="2000"/>
            </a:br>
            <a:r>
              <a:rPr lang="hu-HU"/>
              <a:t>Mezőgazdaság és élelmiszeripar (2 675 cím)</a:t>
            </a:r>
            <a:br>
              <a:rPr lang="hu-HU"/>
            </a:br>
            <a:r>
              <a:rPr lang="hu-HU"/>
              <a:t>Párkapcsolat, család (2 032 cím)</a:t>
            </a:r>
            <a:br>
              <a:rPr lang="hu-HU"/>
            </a:br>
            <a:r>
              <a:rPr lang="hu-HU"/>
              <a:t>Szolgáltatás, kereskedelem, szállítás, közlekedés (11 323 cím)</a:t>
            </a:r>
            <a:br>
              <a:rPr lang="hu-HU"/>
            </a:br>
            <a:r>
              <a:rPr lang="hu-HU"/>
              <a:t>	tematikus válogatások összesen:       </a:t>
            </a:r>
            <a:r>
              <a:rPr lang="hu-HU" sz="2200"/>
              <a:t> </a:t>
            </a:r>
            <a:r>
              <a:rPr lang="hu-HU"/>
              <a:t>91 428 cím</a:t>
            </a:r>
            <a:br>
              <a:rPr lang="hu-HU"/>
            </a:br>
            <a:r>
              <a:rPr lang="hu-HU"/>
              <a:t>	+ podcastok és időszaki kiadványok: 100 997 cím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Új esemény-alapú részgyűjtemények:</a:t>
            </a:r>
            <a:br>
              <a:rPr lang="hu-HU" sz="2000" b="1" u="sng"/>
            </a:br>
            <a:r>
              <a:rPr lang="hu-HU"/>
              <a:t>Önkormányzati és Európai parlamenti választások (309 forrás)</a:t>
            </a:r>
            <a:br>
              <a:rPr lang="hu-HU"/>
            </a:br>
            <a:r>
              <a:rPr lang="hu-HU"/>
              <a:t>Labdarúgó Európa-bajnokság, Németország (73 forrás)</a:t>
            </a:r>
            <a:br>
              <a:rPr lang="hu-HU"/>
            </a:br>
            <a:r>
              <a:rPr lang="hu-HU"/>
              <a:t>Nyári olimpia és paralimpia, Párizs (175 forrás)</a:t>
            </a:r>
            <a:br>
              <a:rPr lang="hu-HU"/>
            </a:br>
            <a:r>
              <a:rPr lang="hu-HU"/>
              <a:t>Sakkolimpia, Budapest (109 forrás)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2024-re áthúzódó aratások:</a:t>
            </a:r>
            <a:br>
              <a:rPr lang="hu-HU" sz="2000" b="1" u="sng"/>
            </a:br>
            <a:r>
              <a:rPr lang="hu-HU"/>
              <a:t>Koronavírus járvány (328 forrás) [2024 április 8-ig futott]</a:t>
            </a:r>
            <a:br>
              <a:rPr lang="hu-HU"/>
            </a:br>
            <a:r>
              <a:rPr lang="hu-HU"/>
              <a:t>Orosz-ukrán háború (80 forrás)</a:t>
            </a:r>
            <a:br>
              <a:rPr lang="hu-HU"/>
            </a:br>
            <a:r>
              <a:rPr lang="hu-HU"/>
              <a:t>Kárpátaljai webhelyek (685 cím)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Webtér-szintű aratások:</a:t>
            </a:r>
            <a:br>
              <a:rPr lang="hu-HU" sz="2000" b="1" u="sng"/>
            </a:br>
            <a:r>
              <a:rPr lang="hu-HU"/>
              <a:t>2024-01-11 és 2024-02-03 között (1 371 617 cím, 6,53 TB)</a:t>
            </a:r>
            <a:br>
              <a:rPr lang="hu-HU"/>
            </a:br>
            <a:r>
              <a:rPr lang="hu-HU"/>
              <a:t>2024-06-24 és 2024-07-23 között    (865 982 cím, 5,45 TB)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2024-ben (november végéig) lementett webtartalom:</a:t>
            </a:r>
            <a:br>
              <a:rPr lang="hu-HU" sz="2000" b="1" u="sng"/>
            </a:br>
            <a:r>
              <a:rPr lang="hu-HU"/>
              <a:t>kb. 13 ezer WARC fájl, 25 terabájlt összméretben (tömörítve)</a:t>
            </a:r>
          </a:p>
        </p:txBody>
      </p:sp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700" y="1158875"/>
            <a:ext cx="3925888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2</a:t>
            </a:r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47625"/>
            <a:ext cx="1019492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Tartalom helye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0"/>
            <a:ext cx="11558588" cy="6502400"/>
          </a:xfrm>
        </p:spPr>
      </p:pic>
      <p:sp>
        <p:nvSpPr>
          <p:cNvPr id="15364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65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0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386" name="Cím 1"/>
          <p:cNvSpPr>
            <a:spLocks noGrp="1"/>
          </p:cNvSpPr>
          <p:nvPr>
            <p:ph type="title" idx="4294967295"/>
          </p:nvPr>
        </p:nvSpPr>
        <p:spPr>
          <a:xfrm>
            <a:off x="303213" y="193675"/>
            <a:ext cx="6383337" cy="503238"/>
          </a:xfrm>
        </p:spPr>
        <p:txBody>
          <a:bodyPr>
            <a:spAutoFit/>
          </a:bodyPr>
          <a:lstStyle/>
          <a:p>
            <a:pPr eaLnBrk="1" hangingPunct="1"/>
            <a:r>
              <a:rPr lang="hu-HU" sz="3000" smtClean="0">
                <a:solidFill>
                  <a:schemeClr val="tx2"/>
                </a:solidFill>
                <a:latin typeface="Arial" charset="0"/>
              </a:rPr>
              <a:t>Speciális munkálatok</a:t>
            </a:r>
            <a:endParaRPr lang="hu-HU" sz="3000" smtClean="0">
              <a:latin typeface="Arial" charset="0"/>
            </a:endParaRP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3</a:t>
            </a:r>
          </a:p>
        </p:txBody>
      </p:sp>
      <p:sp>
        <p:nvSpPr>
          <p:cNvPr id="16388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6389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Alcím 2"/>
          <p:cNvSpPr txBox="1">
            <a:spLocks/>
          </p:cNvSpPr>
          <p:nvPr/>
        </p:nvSpPr>
        <p:spPr bwMode="auto">
          <a:xfrm>
            <a:off x="4224338" y="144463"/>
            <a:ext cx="7793037" cy="624363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A Karikó Katalin archívum bővítése:</a:t>
            </a:r>
            <a:r>
              <a:rPr lang="hu-HU" sz="2000"/>
              <a:t/>
            </a:r>
            <a:br>
              <a:rPr lang="hu-HU" sz="2000"/>
            </a:br>
            <a:r>
              <a:rPr lang="hu-HU"/>
              <a:t>A 2023 szeptemberében beválogatott (3268 db), valamint az azóta megjelent hírek, videók, posztok összegyűjtése (3422 db) és lementésük a Browsertrix és/vagy ArchiveWeb.page programokkal 2024 májusában.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Különgyűjtemény a Balassi Intézet honlapjaiból:</a:t>
            </a:r>
            <a:br>
              <a:rPr lang="hu-HU" sz="2000" b="1" u="sng"/>
            </a:br>
            <a:r>
              <a:rPr lang="hu-HU"/>
              <a:t>A 2016-ban megszűnt Balassi Intézet és az általa irányított  24 külföldi magyar kulturális intézet honlapjáról 2020 nyarán készült Heritrix és HTTRack mentéseket elérhetővé tettük egy publikus weboldalon.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Demó gyűjtemény bővítése:</a:t>
            </a:r>
            <a:br>
              <a:rPr lang="hu-HU" sz="2000" b="1" u="sng"/>
            </a:br>
            <a:r>
              <a:rPr lang="hu-HU"/>
              <a:t>Ebben az évben több mint 200 kormányzati és önkormányzati honlapot archiváltunk a nyilvános gyűjtemény részeként a WCT keretrendszerrel, és csináltunk egy Browsertrix mentést az OSZK 150 webes felületéről.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Podcast csatornák archiválása:</a:t>
            </a:r>
            <a:br>
              <a:rPr lang="hu-HU" sz="2000" b="1" u="sng"/>
            </a:br>
            <a:r>
              <a:rPr lang="hu-HU"/>
              <a:t>Idén 112 újonnan talált csatorna adásait mentettük le (kb. 9 500 db hangfájl, 400 GB összméret) nagyrészt a Podcasts nevű Chrome kiegészítővel, továbbá a podcasts.google.com szerver megszűnése miatt közel 1 500 csatorna esetében kellett módosítani a nyilvántartásban.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Instagram fiókok archiválása: </a:t>
            </a:r>
            <a:br>
              <a:rPr lang="hu-HU" sz="2000" b="1" u="sng"/>
            </a:br>
            <a:r>
              <a:rPr lang="hu-HU"/>
              <a:t>760 fiók – ebből 460 első alkalommal történő – mentése az ArchiveWeb.page és az AutoHotkey kombinálásával (kb. 450 GB).</a:t>
            </a:r>
          </a:p>
        </p:txBody>
      </p:sp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313" y="850900"/>
            <a:ext cx="3535362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4</a:t>
            </a:r>
          </a:p>
        </p:txBody>
      </p:sp>
      <p:sp>
        <p:nvSpPr>
          <p:cNvPr id="17411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412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20638"/>
            <a:ext cx="7316788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6050" y="44450"/>
            <a:ext cx="9250363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/>
          <a:srcRect b="22978"/>
          <a:stretch>
            <a:fillRect/>
          </a:stretch>
        </p:blipFill>
        <p:spPr bwMode="auto">
          <a:xfrm>
            <a:off x="5594350" y="0"/>
            <a:ext cx="5265738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8434" name="Cím 1"/>
          <p:cNvSpPr>
            <a:spLocks noGrp="1"/>
          </p:cNvSpPr>
          <p:nvPr>
            <p:ph type="title" idx="4294967295"/>
          </p:nvPr>
        </p:nvSpPr>
        <p:spPr>
          <a:xfrm>
            <a:off x="303213" y="193675"/>
            <a:ext cx="6383337" cy="503238"/>
          </a:xfrm>
        </p:spPr>
        <p:txBody>
          <a:bodyPr>
            <a:spAutoFit/>
          </a:bodyPr>
          <a:lstStyle/>
          <a:p>
            <a:pPr eaLnBrk="1" hangingPunct="1"/>
            <a:r>
              <a:rPr lang="hu-HU" sz="3000" smtClean="0">
                <a:solidFill>
                  <a:schemeClr val="tx2"/>
                </a:solidFill>
                <a:latin typeface="Arial" charset="0"/>
              </a:rPr>
              <a:t>Termelőeszközök</a:t>
            </a:r>
            <a:endParaRPr lang="hu-HU" sz="3000" smtClean="0">
              <a:latin typeface="Arial" charset="0"/>
            </a:endParaRP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5</a:t>
            </a:r>
          </a:p>
        </p:txBody>
      </p:sp>
      <p:sp>
        <p:nvSpPr>
          <p:cNvPr id="18436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437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Alcím 2"/>
          <p:cNvSpPr txBox="1">
            <a:spLocks/>
          </p:cNvSpPr>
          <p:nvPr/>
        </p:nvSpPr>
        <p:spPr bwMode="auto">
          <a:xfrm>
            <a:off x="361950" y="687388"/>
            <a:ext cx="11315700" cy="612616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Heritrix:</a:t>
            </a:r>
            <a:br>
              <a:rPr lang="hu-HU" sz="2000" b="1" u="sng"/>
            </a:br>
            <a:r>
              <a:rPr lang="hu-HU"/>
              <a:t>Még mindig tanuljuk, több leállás vagy lassulás is volt (memóriahiány, nyitott fájlok száma). Egyre kevésbé alkalmas eszköz (dinamikus weblapok, bejelentkezést igénylő oldalak, kitiltások, robotcsapdák). A 3.5 verzió október végén jött ki, még nem frissítettük (a következő kiadás legalább Java 17-et igényel majd).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Web Curator Tool: </a:t>
            </a:r>
            <a:br>
              <a:rPr lang="hu-HU" sz="2000" b="1" u="sng"/>
            </a:br>
            <a:r>
              <a:rPr lang="hu-HU"/>
              <a:t>Telepítési problémák a tesztszerveren (ékezetkezelés, Heritrix </a:t>
            </a:r>
            <a:br>
              <a:rPr lang="hu-HU"/>
            </a:br>
            <a:r>
              <a:rPr lang="hu-HU"/>
              <a:t>kapcsolat), konfiguráció módosítás (maxWarcNovelBytes) és </a:t>
            </a:r>
            <a:br>
              <a:rPr lang="hu-HU"/>
            </a:br>
            <a:r>
              <a:rPr lang="hu-HU"/>
              <a:t>új verzióra frissítés szükséges a webadmin szerveren.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Browsertrix Cloud:</a:t>
            </a:r>
            <a:br>
              <a:rPr lang="hu-HU" sz="2000" b="1" u="sng"/>
            </a:br>
            <a:r>
              <a:rPr lang="hu-HU"/>
              <a:t>Az IIPC tesztszerverét használtuk május végéig,</a:t>
            </a:r>
            <a:br>
              <a:rPr lang="hu-HU"/>
            </a:br>
            <a:r>
              <a:rPr lang="hu-HU"/>
              <a:t>saját példányt még nem tudtunk beüzemelni.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Scrapy + php scriptek:</a:t>
            </a:r>
            <a:br>
              <a:rPr lang="hu-HU" sz="2000" b="1" u="sng"/>
            </a:br>
            <a:r>
              <a:rPr lang="hu-HU"/>
              <a:t>A Köztérképről scrapeléssel begyűjtött metaadatok </a:t>
            </a:r>
            <a:br>
              <a:rPr lang="hu-HU"/>
            </a:br>
            <a:r>
              <a:rPr lang="hu-HU"/>
              <a:t>betöltése a Digitális Képarchívum adatbázisába.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Solrwayback:</a:t>
            </a:r>
            <a:br>
              <a:rPr lang="hu-HU" sz="2000" b="1" u="sng"/>
            </a:br>
            <a:r>
              <a:rPr lang="hu-HU"/>
              <a:t>Teljes szövegű kereső a NYAROL2024 gyűjteményhez</a:t>
            </a:r>
            <a:br>
              <a:rPr lang="hu-HU"/>
            </a:br>
            <a:r>
              <a:rPr lang="hu-HU"/>
              <a:t>(magyar súgóval és 3 oktatóvideóval). Frissíteni kellene.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DBeaver Community: </a:t>
            </a:r>
            <a:br>
              <a:rPr lang="hu-HU" sz="2000" b="1" u="sng"/>
            </a:br>
            <a:r>
              <a:rPr lang="hu-HU"/>
              <a:t>Adattáblák létrehozása a metaadatok nyilvántartásához.</a:t>
            </a: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350" y="2046288"/>
            <a:ext cx="4360863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6</a:t>
            </a:r>
          </a:p>
        </p:txBody>
      </p:sp>
      <p:sp>
        <p:nvSpPr>
          <p:cNvPr id="19459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460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" y="188913"/>
            <a:ext cx="9082088" cy="66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638" y="20638"/>
            <a:ext cx="85471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 t="7088"/>
          <a:stretch>
            <a:fillRect/>
          </a:stretch>
        </p:blipFill>
        <p:spPr bwMode="auto">
          <a:xfrm>
            <a:off x="1423988" y="0"/>
            <a:ext cx="9197975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3313" y="20638"/>
            <a:ext cx="85471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2450" y="0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0482" name="Cím 1"/>
          <p:cNvSpPr>
            <a:spLocks noGrp="1"/>
          </p:cNvSpPr>
          <p:nvPr>
            <p:ph type="title" idx="4294967295"/>
          </p:nvPr>
        </p:nvSpPr>
        <p:spPr>
          <a:xfrm>
            <a:off x="303213" y="193675"/>
            <a:ext cx="6383337" cy="503238"/>
          </a:xfrm>
        </p:spPr>
        <p:txBody>
          <a:bodyPr>
            <a:spAutoFit/>
          </a:bodyPr>
          <a:lstStyle/>
          <a:p>
            <a:pPr eaLnBrk="1" hangingPunct="1"/>
            <a:r>
              <a:rPr lang="hu-HU" sz="3000" smtClean="0">
                <a:solidFill>
                  <a:schemeClr val="tx2"/>
                </a:solidFill>
                <a:latin typeface="Arial" charset="0"/>
              </a:rPr>
              <a:t>Közművelődés</a:t>
            </a:r>
            <a:endParaRPr lang="hu-HU" sz="3000" smtClean="0">
              <a:latin typeface="Arial" charset="0"/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7</a:t>
            </a:r>
          </a:p>
        </p:txBody>
      </p:sp>
      <p:sp>
        <p:nvSpPr>
          <p:cNvPr id="20484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485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Alcím 2"/>
          <p:cNvSpPr txBox="1">
            <a:spLocks/>
          </p:cNvSpPr>
          <p:nvPr/>
        </p:nvSpPr>
        <p:spPr bwMode="auto">
          <a:xfrm>
            <a:off x="458788" y="646113"/>
            <a:ext cx="11090275" cy="612616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Rendezvények:</a:t>
            </a:r>
            <a:br>
              <a:rPr lang="hu-HU" sz="2000" b="1" u="sng"/>
            </a:br>
            <a:r>
              <a:rPr lang="hu-HU"/>
              <a:t>Networkshop, IIPC GA és WAC (+ </a:t>
            </a:r>
            <a:r>
              <a:rPr lang="en-US"/>
              <a:t>Early Scholars</a:t>
            </a:r>
            <a:r>
              <a:rPr lang="hu-HU"/>
              <a:t> </a:t>
            </a:r>
            <a:r>
              <a:rPr lang="en-US"/>
              <a:t>Spring School on Web Archives</a:t>
            </a:r>
            <a:r>
              <a:rPr lang="hu-HU"/>
              <a:t>), CENL éves közgyűlés (Rózsa Dávid), LDS Country Workshop, Common European Data Spaces workshop, Könyvtáros Tanárok Egyesületének Őszi Szakmai Napja, Born Digital 3.0 </a:t>
            </a:r>
            <a:endParaRPr lang="hu-HU" sz="2000"/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International Internet Preservation Consortium:</a:t>
            </a:r>
            <a:br>
              <a:rPr lang="hu-HU" sz="2000" b="1" u="sng"/>
            </a:br>
            <a:r>
              <a:rPr lang="hu-HU"/>
              <a:t>Webináriumok és „Call with members” beszámolók, az információk frissítése a netpreserve.org honlapon.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Saját honlap:</a:t>
            </a:r>
            <a:br>
              <a:rPr lang="hu-HU" sz="2000" b="1" u="sng"/>
            </a:br>
            <a:r>
              <a:rPr lang="hu-HU"/>
              <a:t>Statisztikák, havi hírösszefoglalók, CEWA aloldal </a:t>
            </a:r>
            <a:br>
              <a:rPr lang="hu-HU"/>
            </a:br>
            <a:r>
              <a:rPr lang="hu-HU"/>
              <a:t>(öt környező országbeli nemzeti archívum adatlapja).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Wikik:</a:t>
            </a:r>
            <a:br>
              <a:rPr lang="hu-HU" sz="2000" b="1" u="sng"/>
            </a:br>
            <a:r>
              <a:rPr lang="hu-HU"/>
              <a:t>A MIA Wikiben 61 új  szócikk, a Redmine Wikiben a </a:t>
            </a:r>
            <a:br>
              <a:rPr lang="hu-HU"/>
            </a:br>
            <a:r>
              <a:rPr lang="hu-HU"/>
              <a:t>használt szoftverek és a munkafolyamatok részletes </a:t>
            </a:r>
            <a:br>
              <a:rPr lang="hu-HU"/>
            </a:br>
            <a:r>
              <a:rPr lang="hu-HU"/>
              <a:t>dokumentálása,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Közösségi média:</a:t>
            </a:r>
            <a:br>
              <a:rPr lang="hu-HU" sz="2000" b="1" u="sng"/>
            </a:br>
            <a:r>
              <a:rPr lang="hu-HU"/>
              <a:t>Bejegyzések az OSZK blogjában és Facebook oldalán</a:t>
            </a:r>
            <a:br>
              <a:rPr lang="hu-HU"/>
            </a:br>
            <a:r>
              <a:rPr lang="hu-HU"/>
              <a:t>(pl. videó az mlsz.hu honlap fejlődéséről), „csevejek”</a:t>
            </a:r>
            <a:br>
              <a:rPr lang="hu-HU"/>
            </a:br>
            <a:r>
              <a:rPr lang="hu-HU"/>
              <a:t>a podcast csatornán.</a:t>
            </a:r>
          </a:p>
          <a:p>
            <a:pPr marL="177800" indent="-177800">
              <a:spcBef>
                <a:spcPts val="1000"/>
              </a:spcBef>
              <a:buFont typeface="Arial" charset="0"/>
              <a:buChar char="•"/>
            </a:pPr>
            <a:r>
              <a:rPr lang="hu-HU" sz="2000" b="1" u="sng"/>
              <a:t>Tanfolyam:</a:t>
            </a:r>
            <a:br>
              <a:rPr lang="hu-HU" sz="2000" b="1" u="sng"/>
            </a:br>
            <a:r>
              <a:rPr lang="hu-HU"/>
              <a:t>Akkreditálás, kérdőív, új tananyag, meghirdetés 2025 elején.</a:t>
            </a:r>
          </a:p>
        </p:txBody>
      </p:sp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2525" y="3009900"/>
            <a:ext cx="5757863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11709400" y="62753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8</a:t>
            </a:r>
          </a:p>
        </p:txBody>
      </p:sp>
      <p:sp>
        <p:nvSpPr>
          <p:cNvPr id="21507" name="AutoShape 18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08" name="AutoShape 20" descr="%0A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3188" y="0"/>
            <a:ext cx="9669462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9788" y="19050"/>
            <a:ext cx="65563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4850" y="574675"/>
            <a:ext cx="9656763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3326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3326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662</Words>
  <Application>Microsoft Office PowerPoint</Application>
  <PresentationFormat>Custom</PresentationFormat>
  <Paragraphs>46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Calibri Light</vt:lpstr>
      <vt:lpstr>Calibri</vt:lpstr>
      <vt:lpstr>Cambria</vt:lpstr>
      <vt:lpstr>Office-téma</vt:lpstr>
      <vt:lpstr>Drótos László  TERMELÉSI RIPORT Az OSZK webarchívuma 2024-ben</vt:lpstr>
      <vt:lpstr>Tömegtermelés</vt:lpstr>
      <vt:lpstr>3. dia</vt:lpstr>
      <vt:lpstr>Speciális munkálatok</vt:lpstr>
      <vt:lpstr>5. dia</vt:lpstr>
      <vt:lpstr>Termelőeszközök</vt:lpstr>
      <vt:lpstr>7. dia</vt:lpstr>
      <vt:lpstr>Közművelődés</vt:lpstr>
      <vt:lpstr>9. dia</vt:lpstr>
      <vt:lpstr>Együttműködés</vt:lpstr>
      <vt:lpstr>11.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Termelési riport –  Az OSZK webarchívuma 2024-ben</dc:title>
  <dc:creator>Drótos László</dc:creator>
  <cp:lastModifiedBy>DL</cp:lastModifiedBy>
  <cp:revision>329</cp:revision>
  <dcterms:created xsi:type="dcterms:W3CDTF">2021-04-22T08:34:32Z</dcterms:created>
  <dcterms:modified xsi:type="dcterms:W3CDTF">2024-11-28T15:12:18Z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0x0101006ECBEBA42F1CBD48A34C85AF35FA8616</vt:lpwstr>
  </property>
  <property fmtid="{D5CDD505-2E9C-101B-9397-08002B2CF9AE}" pid="3" name="lcf76f155ced4ddcb4097134ff3c332f">
    <vt:lpwstr/>
  </property>
  <property fmtid="{D5CDD505-2E9C-101B-9397-08002B2CF9AE}" pid="4" name="TaxCatchAll">
    <vt:lpwstr/>
  </property>
</Properties>
</file>