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6" r:id="rId7"/>
    <p:sldId id="267" r:id="rId8"/>
    <p:sldId id="262" r:id="rId9"/>
    <p:sldId id="261" r:id="rId10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2A4C-1F32-416D-BF14-B7D93726BCE7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30A4-8B76-4997-AEC6-4F3F5D2833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172A-1C23-4523-B481-1120299F3983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E0C6-998F-437C-B589-2FBCDE9FC1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9ED0-AF9D-4EA1-A97C-FC312AE8B47B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9877-A963-417D-A40D-921FA77B28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F9DF-D252-4072-910E-B1E77E35A31C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E3DA-4A8D-4B7E-B136-3548B6F54D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59FA-F0A1-4576-9E5B-275AF94AF280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DFB3-E70E-4162-925B-CA7AFC4AAB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AB8F-1851-462D-A78F-397AEFD10EF7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D063D-1BE6-4202-872D-1F54D7787A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9E3C-21A0-4A7C-88D8-7939AB836955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DE79-7626-4A0D-BAA7-AEB0AF94E8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A1ED-7EA9-4C18-90FC-694A231C147D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8ED8-69E3-4DE7-91A4-24DA694428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B5CFE-2E1A-48D6-9822-AE4D69D0A0D7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F451-36D2-42FD-A35C-D908D9C3AF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83D8-1526-4B7E-A8CF-2BB15A7CB25C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4FF5-6174-419F-8692-CC9D6C2F54C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16BA-60BA-4E97-B83E-DBD9CE8981D2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338F-3A03-4631-A8A8-82119034CC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B968A-0AE0-447B-BE16-AA81FCC2FCF8}" type="datetimeFigureOut">
              <a:rPr lang="hu-HU"/>
              <a:pPr>
                <a:defRPr/>
              </a:pPr>
              <a:t>2024. 11. 22.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7D89B9-8D4E-46F8-9B96-12FC369B4E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.png"/><Relationship Id="rId4" Type="http://schemas.openxmlformats.org/officeDocument/2006/relationships/hyperlink" Target="mailto:webarchivum@oszk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ím 1"/>
          <p:cNvSpPr>
            <a:spLocks noGrp="1"/>
          </p:cNvSpPr>
          <p:nvPr>
            <p:ph type="ctrTitle"/>
          </p:nvPr>
        </p:nvSpPr>
        <p:spPr>
          <a:xfrm>
            <a:off x="1365250" y="2090738"/>
            <a:ext cx="9461500" cy="1812925"/>
          </a:xfrm>
          <a:solidFill>
            <a:schemeClr val="bg1">
              <a:alpha val="42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Drótos László</a:t>
            </a:r>
            <a:br>
              <a:rPr lang="hu-HU" sz="300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hu-HU" sz="5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hu-HU" sz="5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hu-HU" sz="22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Digitális Bölcsészeti Központ – Digitális Filológiai és Webarchiválási Osztály</a:t>
            </a:r>
            <a:r>
              <a:rPr lang="hu-HU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hu-HU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hu-HU" sz="1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hu-HU" sz="12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hu-HU" sz="440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MEGŐRIZNI AZ INTERNETET</a:t>
            </a:r>
          </a:p>
        </p:txBody>
      </p:sp>
      <p:sp>
        <p:nvSpPr>
          <p:cNvPr id="13315" name="Alcím 2"/>
          <p:cNvSpPr>
            <a:spLocks noGrp="1"/>
          </p:cNvSpPr>
          <p:nvPr>
            <p:ph type="subTitle" idx="1"/>
          </p:nvPr>
        </p:nvSpPr>
        <p:spPr>
          <a:xfrm>
            <a:off x="180975" y="6016625"/>
            <a:ext cx="5272088" cy="695325"/>
          </a:xfrm>
          <a:solidFill>
            <a:schemeClr val="bg1">
              <a:alpha val="63921"/>
            </a:schemeClr>
          </a:solidFill>
        </p:spPr>
        <p:txBody>
          <a:bodyPr>
            <a:spAutoFit/>
          </a:bodyPr>
          <a:lstStyle/>
          <a:p>
            <a:pPr algn="l" eaLnBrk="1" hangingPunct="1"/>
            <a:r>
              <a:rPr lang="hu-HU" sz="2200" smtClean="0">
                <a:solidFill>
                  <a:schemeClr val="hlink"/>
                </a:solidFill>
                <a:latin typeface="Cambria" pitchFamily="18" charset="0"/>
              </a:rPr>
              <a:t>MNMKK Országos Széchényi Könyvtár</a:t>
            </a:r>
            <a:br>
              <a:rPr lang="hu-HU" sz="2200" smtClean="0">
                <a:solidFill>
                  <a:schemeClr val="hlink"/>
                </a:solidFill>
                <a:latin typeface="Cambria" pitchFamily="18" charset="0"/>
              </a:rPr>
            </a:br>
            <a:r>
              <a:rPr lang="hu-HU" sz="2200" smtClean="0">
                <a:solidFill>
                  <a:schemeClr val="hlink"/>
                </a:solidFill>
                <a:latin typeface="Cambria" pitchFamily="18" charset="0"/>
              </a:rPr>
              <a:t>Budapest, 2024. november 25.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6850" y="80963"/>
            <a:ext cx="29130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internetdownloa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763" y="4268788"/>
            <a:ext cx="4667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Digitális történelem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1</a:t>
            </a: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1139825" y="1185863"/>
            <a:ext cx="86931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280988" y="1073150"/>
            <a:ext cx="7815262" cy="4745038"/>
            <a:chOff x="177" y="676"/>
            <a:chExt cx="4923" cy="2989"/>
          </a:xfrm>
        </p:grpSpPr>
        <p:pic>
          <p:nvPicPr>
            <p:cNvPr id="14354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" y="676"/>
              <a:ext cx="4923" cy="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4356" name="Text Box 20"/>
            <p:cNvSpPr txBox="1">
              <a:spLocks noChangeArrowheads="1"/>
            </p:cNvSpPr>
            <p:nvPr/>
          </p:nvSpPr>
          <p:spPr bwMode="auto">
            <a:xfrm>
              <a:off x="177" y="3434"/>
              <a:ext cx="561" cy="231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/>
                <a:t>1995</a:t>
              </a:r>
            </a:p>
          </p:txBody>
        </p:sp>
      </p:grpSp>
      <p:grpSp>
        <p:nvGrpSpPr>
          <p:cNvPr id="14366" name="Group 30"/>
          <p:cNvGrpSpPr>
            <a:grpSpLocks/>
          </p:cNvGrpSpPr>
          <p:nvPr/>
        </p:nvGrpSpPr>
        <p:grpSpPr bwMode="auto">
          <a:xfrm>
            <a:off x="4656138" y="188913"/>
            <a:ext cx="7034212" cy="6605587"/>
            <a:chOff x="2887" y="0"/>
            <a:chExt cx="4431" cy="4161"/>
          </a:xfrm>
        </p:grpSpPr>
        <p:pic>
          <p:nvPicPr>
            <p:cNvPr id="14353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7" y="0"/>
              <a:ext cx="4431" cy="4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6359" y="3855"/>
              <a:ext cx="805" cy="231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/>
                <a:t>1997</a:t>
              </a:r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1631950" y="692150"/>
            <a:ext cx="7527925" cy="6022975"/>
            <a:chOff x="1798" y="0"/>
            <a:chExt cx="4742" cy="3794"/>
          </a:xfrm>
        </p:grpSpPr>
        <p:pic>
          <p:nvPicPr>
            <p:cNvPr id="14355" name="Picture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8" y="0"/>
              <a:ext cx="4742" cy="3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4357" name="Text Box 21"/>
            <p:cNvSpPr txBox="1">
              <a:spLocks noChangeArrowheads="1"/>
            </p:cNvSpPr>
            <p:nvPr/>
          </p:nvSpPr>
          <p:spPr bwMode="auto">
            <a:xfrm>
              <a:off x="5520" y="3474"/>
              <a:ext cx="974" cy="231"/>
            </a:xfrm>
            <a:prstGeom prst="rect">
              <a:avLst/>
            </a:prstGeom>
            <a:solidFill>
              <a:schemeClr val="bg1">
                <a:alpha val="42999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b="1"/>
                <a:t>1998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7411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Szabályozás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2</a:t>
            </a:r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755650"/>
            <a:ext cx="638492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1675" y="0"/>
            <a:ext cx="8367713" cy="669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8435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Részgyűjtemények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3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762000"/>
            <a:ext cx="480377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241300"/>
            <a:ext cx="675481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8445" name="Picture 13" descr="WEBTER_statisztika_2024-06-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8" y="809625"/>
            <a:ext cx="11779250" cy="53990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9459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Nyilvántartás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4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879475"/>
            <a:ext cx="7208837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9650" y="44450"/>
            <a:ext cx="66722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0483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Archiválás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5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923925"/>
            <a:ext cx="7596187" cy="55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6575" y="882650"/>
            <a:ext cx="8796338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4288" y="196850"/>
            <a:ext cx="78311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1507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348297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Szolgáltatás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6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828675"/>
            <a:ext cx="89820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425" y="242888"/>
            <a:ext cx="8494713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9300" y="212725"/>
            <a:ext cx="6991350" cy="64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475" y="784225"/>
            <a:ext cx="11077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303213" y="193675"/>
            <a:ext cx="2917825" cy="503238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smtClean="0">
                <a:solidFill>
                  <a:schemeClr val="tx2"/>
                </a:solidFill>
                <a:latin typeface="Cambria" pitchFamily="18" charset="0"/>
              </a:rPr>
              <a:t>A reklám helye</a:t>
            </a:r>
            <a:endParaRPr lang="hu-HU" sz="3000" smtClean="0">
              <a:latin typeface="Cambria" pitchFamily="18" charset="0"/>
            </a:endParaRP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709400" y="6275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7</a:t>
            </a:r>
          </a:p>
        </p:txBody>
      </p:sp>
      <p:sp>
        <p:nvSpPr>
          <p:cNvPr id="15364" name="AutoShape 18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5" name="AutoShape 20" descr="%0A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1139825" y="1185863"/>
            <a:ext cx="8693150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8263" y="223838"/>
            <a:ext cx="384651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1498600"/>
            <a:ext cx="9075738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38113" y="5875338"/>
            <a:ext cx="2311400" cy="825500"/>
          </a:xfrm>
          <a:prstGeom prst="rect">
            <a:avLst/>
          </a:prstGeom>
          <a:solidFill>
            <a:schemeClr val="bg1">
              <a:alpha val="49001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>
                <a:latin typeface="Cambria" pitchFamily="18" charset="0"/>
              </a:rPr>
              <a:t>Kapcsolat:</a:t>
            </a:r>
            <a:br>
              <a:rPr lang="hu-HU" sz="1600">
                <a:latin typeface="Cambria" pitchFamily="18" charset="0"/>
              </a:rPr>
            </a:br>
            <a:r>
              <a:rPr lang="hu-HU" sz="1600">
                <a:latin typeface="Cambria" pitchFamily="18" charset="0"/>
                <a:hlinkClick r:id="rId3"/>
              </a:rPr>
              <a:t>webarchivum.oszk.hu</a:t>
            </a:r>
            <a:r>
              <a:rPr lang="hu-HU" sz="1600">
                <a:latin typeface="Cambria" pitchFamily="18" charset="0"/>
              </a:rPr>
              <a:t/>
            </a:r>
            <a:br>
              <a:rPr lang="hu-HU" sz="1600">
                <a:latin typeface="Cambria" pitchFamily="18" charset="0"/>
              </a:rPr>
            </a:br>
            <a:r>
              <a:rPr lang="hu-HU" sz="1600">
                <a:latin typeface="Cambria" pitchFamily="18" charset="0"/>
                <a:hlinkClick r:id="rId4"/>
              </a:rPr>
              <a:t>webarchivum@oszk.hu</a:t>
            </a:r>
            <a:endParaRPr lang="hu-HU" sz="1600">
              <a:latin typeface="Cambria" pitchFamily="18" charset="0"/>
            </a:endParaRP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12350" y="80963"/>
            <a:ext cx="20875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4638" y="20638"/>
            <a:ext cx="6837362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Cím 1"/>
          <p:cNvSpPr>
            <a:spLocks/>
          </p:cNvSpPr>
          <p:nvPr/>
        </p:nvSpPr>
        <p:spPr bwMode="auto">
          <a:xfrm>
            <a:off x="258763" y="88900"/>
            <a:ext cx="4240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sz="3000">
                <a:solidFill>
                  <a:schemeClr val="tx2"/>
                </a:solidFill>
                <a:latin typeface="Cambria" pitchFamily="18" charset="0"/>
              </a:rPr>
              <a:t>Az OSZK alapításának</a:t>
            </a:r>
            <a:br>
              <a:rPr lang="hu-HU" sz="3000">
                <a:solidFill>
                  <a:schemeClr val="tx2"/>
                </a:solidFill>
                <a:latin typeface="Cambria" pitchFamily="18" charset="0"/>
              </a:rPr>
            </a:br>
            <a:r>
              <a:rPr lang="hu-HU" sz="3000">
                <a:solidFill>
                  <a:schemeClr val="tx2"/>
                </a:solidFill>
                <a:latin typeface="Cambria" pitchFamily="18" charset="0"/>
              </a:rPr>
              <a:t>250. évében</a:t>
            </a:r>
            <a:endParaRPr lang="hu-HU" sz="3000">
              <a:latin typeface="Cambria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72100" y="6583363"/>
            <a:ext cx="2235200" cy="274637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b="1">
                <a:latin typeface="Cambria" pitchFamily="18" charset="0"/>
              </a:rPr>
              <a:t>A képet generálta: DALL·E 3.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-téma 5">
      <a:dk1>
        <a:srgbClr val="000000"/>
      </a:dk1>
      <a:lt1>
        <a:srgbClr val="FFFFFF"/>
      </a:lt1>
      <a:dk2>
        <a:srgbClr val="44546A"/>
      </a:dk2>
      <a:lt2>
        <a:srgbClr val="757575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3326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3326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44546A"/>
        </a:dk2>
        <a:lt2>
          <a:srgbClr val="BBB9B9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44546A"/>
        </a:dk2>
        <a:lt2>
          <a:srgbClr val="A57E73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44546A"/>
        </a:dk2>
        <a:lt2>
          <a:srgbClr val="757575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54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Calibri</vt:lpstr>
      <vt:lpstr>Cambria</vt:lpstr>
      <vt:lpstr>Office-téma</vt:lpstr>
      <vt:lpstr>Drótos László  Digitális Bölcsészeti Központ – Digitális Filológiai és Webarchiválási Osztály  MEGŐRIZNI AZ INTERNETET</vt:lpstr>
      <vt:lpstr>Digitális történelem</vt:lpstr>
      <vt:lpstr>Szabályozás</vt:lpstr>
      <vt:lpstr>Részgyűjtemények</vt:lpstr>
      <vt:lpstr>Nyilvántartás</vt:lpstr>
      <vt:lpstr>Archiválás</vt:lpstr>
      <vt:lpstr>Szolgáltatás</vt:lpstr>
      <vt:lpstr>A reklám helye</vt:lpstr>
      <vt:lpstr>9.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Termelési riport –  Az OSZK webarchívuma 2024-ben</dc:title>
  <dc:creator>Drótos László</dc:creator>
  <cp:lastModifiedBy>DL</cp:lastModifiedBy>
  <cp:revision>357</cp:revision>
  <dcterms:created xsi:type="dcterms:W3CDTF">2021-04-22T08:34:32Z</dcterms:created>
  <dcterms:modified xsi:type="dcterms:W3CDTF">2024-11-22T14:02:20Z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lcf76f155ced4ddcb4097134ff3c332f">
    <vt:lpwstr/>
  </property>
  <property fmtid="{D5CDD505-2E9C-101B-9397-08002B2CF9AE}" pid="4" name="TaxCatchAll">
    <vt:lpwstr/>
  </property>
</Properties>
</file>