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  <p:sldMasterId id="2147483674" r:id="rId5"/>
    <p:sldMasterId id="214748368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12192000"/>
  <p:notesSz cx="6858000" cy="9144000"/>
  <p:embeddedFontLst>
    <p:embeddedFont>
      <p:font typeface="Roboto Mono Light"/>
      <p:regular r:id="rId27"/>
      <p:bold r:id="rId28"/>
      <p:italic r:id="rId29"/>
      <p:boldItalic r:id="rId30"/>
    </p:embeddedFont>
    <p:embeddedFont>
      <p:font typeface="Roboto Mon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j4i8LfK+TSJp/8WRlVER2vdKgR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1" Type="http://schemas.openxmlformats.org/officeDocument/2006/relationships/slide" Target="slides/slide14.xml"/><Relationship Id="rId34" Type="http://schemas.openxmlformats.org/officeDocument/2006/relationships/font" Target="fonts/RobotoMono-boldItalic.fntdata"/><Relationship Id="rId25" Type="http://schemas.openxmlformats.org/officeDocument/2006/relationships/slide" Target="slides/slide18.xml"/><Relationship Id="rId7" Type="http://schemas.openxmlformats.org/officeDocument/2006/relationships/notesMaster" Target="notesMasters/notesMaster1.xml"/><Relationship Id="rId33" Type="http://schemas.openxmlformats.org/officeDocument/2006/relationships/font" Target="fonts/RobotoMono-italic.fntdata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8" Type="http://schemas.openxmlformats.org/officeDocument/2006/relationships/customXml" Target="../customXml/item3.xml"/><Relationship Id="rId20" Type="http://schemas.openxmlformats.org/officeDocument/2006/relationships/slide" Target="slides/slide13.xml"/><Relationship Id="rId2" Type="http://schemas.openxmlformats.org/officeDocument/2006/relationships/presProps" Target="presProps.xml"/><Relationship Id="rId29" Type="http://schemas.openxmlformats.org/officeDocument/2006/relationships/font" Target="fonts/RobotoMonoLight-italic.fntdata"/><Relationship Id="rId16" Type="http://schemas.openxmlformats.org/officeDocument/2006/relationships/slide" Target="slides/slide9.xml"/><Relationship Id="rId24" Type="http://schemas.openxmlformats.org/officeDocument/2006/relationships/slide" Target="slides/slide17.xml"/><Relationship Id="rId1" Type="http://schemas.openxmlformats.org/officeDocument/2006/relationships/theme" Target="theme/theme3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32" Type="http://schemas.openxmlformats.org/officeDocument/2006/relationships/font" Target="fonts/RobotoMono-bold.fntdata"/><Relationship Id="rId37" Type="http://schemas.openxmlformats.org/officeDocument/2006/relationships/customXml" Target="../customXml/item2.xml"/><Relationship Id="rId23" Type="http://schemas.openxmlformats.org/officeDocument/2006/relationships/slide" Target="slides/slide16.xml"/><Relationship Id="rId28" Type="http://schemas.openxmlformats.org/officeDocument/2006/relationships/font" Target="fonts/RobotoMonoLight-bold.fntdata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36" Type="http://schemas.openxmlformats.org/officeDocument/2006/relationships/customXml" Target="../customXml/item1.xml"/><Relationship Id="rId31" Type="http://schemas.openxmlformats.org/officeDocument/2006/relationships/font" Target="fonts/RobotoMono-regular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22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7" Type="http://schemas.openxmlformats.org/officeDocument/2006/relationships/font" Target="fonts/RobotoMonoLight-regular.fntdata"/><Relationship Id="rId30" Type="http://schemas.openxmlformats.org/officeDocument/2006/relationships/font" Target="fonts/RobotoMonoLight-boldItalic.fntdata"/><Relationship Id="rId35" Type="http://customschemas.google.com/relationships/presentationmetadata" Target="metadata"/><Relationship Id="rId14" Type="http://schemas.openxmlformats.org/officeDocument/2006/relationships/slide" Target="slides/slide7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800">
                <a:latin typeface="Calibri"/>
                <a:ea typeface="Calibri"/>
                <a:cs typeface="Calibri"/>
                <a:sym typeface="Calibri"/>
              </a:rPr>
              <a:t>Én is köszöntök mindenkit, a nevem Horváth Dániel, és a Petőfi Irodalmi Múzeumban dolgozom muzeológusként. Az előadás második részében azt fogom bemutatni, hogy </a:t>
            </a:r>
            <a:r>
              <a:rPr b="1" i="1" lang="hu-HU" sz="1800">
                <a:latin typeface="Calibri"/>
                <a:ea typeface="Calibri"/>
                <a:cs typeface="Calibri"/>
                <a:sym typeface="Calibri"/>
              </a:rPr>
              <a:t>mi történik azt követően</a:t>
            </a:r>
            <a:r>
              <a:rPr i="1" lang="hu-HU" sz="1800">
                <a:latin typeface="Calibri"/>
                <a:ea typeface="Calibri"/>
                <a:cs typeface="Calibri"/>
                <a:sym typeface="Calibri"/>
              </a:rPr>
              <a:t>, miután egy digitális hagyaték átadása sikeresen megtörténik, és bekerül a múzeumba, az előadás első felében felvázolt gyűjteményezési szempontok alapján. </a:t>
            </a:r>
            <a:r>
              <a:rPr b="1" i="1" lang="hu-HU" sz="18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i="1" lang="hu-HU" sz="1800">
                <a:latin typeface="Calibri"/>
                <a:ea typeface="Calibri"/>
                <a:cs typeface="Calibri"/>
                <a:sym typeface="Calibri"/>
              </a:rPr>
              <a:t>z alapvető </a:t>
            </a:r>
            <a:r>
              <a:rPr b="1" i="1" lang="hu-HU" sz="1800">
                <a:latin typeface="Calibri"/>
                <a:ea typeface="Calibri"/>
                <a:cs typeface="Calibri"/>
                <a:sym typeface="Calibri"/>
              </a:rPr>
              <a:t>cél az, hogy a múzeumba kerülő e-mail fiókokból – illetve bármilyen más, born digital objektumból – a hosszútávú archiválás szempontjából szabványos csomagszerkezetet tudjunk előálllítani</a:t>
            </a:r>
            <a:r>
              <a:rPr i="1" lang="hu-HU" sz="1800">
                <a:latin typeface="Calibri"/>
                <a:ea typeface="Calibri"/>
                <a:cs typeface="Calibri"/>
                <a:sym typeface="Calibri"/>
              </a:rPr>
              <a:t>. Ennek érdekében indítottunk egy e-mail arciválási tesztprojektet, és ennek a tanulságairól fogok most beszélni.</a:t>
            </a:r>
            <a:endParaRPr/>
          </a:p>
          <a:p>
            <a:pPr indent="0" lvl="0" marL="2286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hu-HU" sz="1800">
                <a:latin typeface="Calibri"/>
                <a:ea typeface="Calibri"/>
                <a:cs typeface="Calibri"/>
                <a:sym typeface="Calibri"/>
              </a:rPr>
              <a:t>Azért is örülök annak, hogy ezt az e-mail archiválási projektet, amiről most beszélni fogok, bemutathatom ezen a konferencián, mert a munkafolyamat lépéseit az OSZK Digitális Bölcsészeti Központjával </a:t>
            </a:r>
            <a:r>
              <a:rPr b="1" i="1" lang="hu-HU" sz="1800">
                <a:latin typeface="Calibri"/>
                <a:ea typeface="Calibri"/>
                <a:cs typeface="Calibri"/>
                <a:sym typeface="Calibri"/>
              </a:rPr>
              <a:t>szorosan együttműködve</a:t>
            </a:r>
            <a:r>
              <a:rPr i="1" lang="hu-HU" sz="1800">
                <a:latin typeface="Calibri"/>
                <a:ea typeface="Calibri"/>
                <a:cs typeface="Calibri"/>
                <a:sym typeface="Calibri"/>
              </a:rPr>
              <a:t> dolgoztunk ki. A DBK oldaláról elsősorban Kalcsó Gyula vett részt a munkában, az ő segítsége és hozzájárulása nélkül ez a projekt nem jutott volna el odáig, hogy ezen a konferencián bemutathassuk és beszélhessünk róla. A DBK és Kalcsó Gyula segítségét ezúton is köszönöm.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7" name="Google Shape;34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 az előadásunk végén szeretném megmutatni az e-mail archiválás gyakorlati lépéseit, amely az eddig bemutatott elméleten alapul. Még egyszer szeretném kihangsúlyozni, hogy a lépések nem tekinthetők véglegesnek, egy adott eredményt több módszerrel is el lehet akár érni.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Lent láthatók a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technológiai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feltételek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Vörös vonal – itt tartunk.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gyűjtemény előkészítése, és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gyűjteményezés szinte teljesen párhuzamba állítható egy „analóg” anyag múzeumba érkezésével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Átadás előtt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tulajdonos, vagy örökös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amennyiben igényt tart rá, az e-mail fiókot kedve szerint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rendezi, válogatja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fontosnak gondolt leveleket mappákba csoportosítja, amit irrelevánsnak vagy magánjellegűnek tart, azt eltávolítja. Ekkor kerül sor az esetlegesen felmerülő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jogi kérdések tisztázására 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is. Ezt követően az adásvételi szerződés rögzíti, hogy a tulajdonos által szortírozott, .PST (vagy .MBOX) formátumban exportált e-mail fiók tudományos célokból a múzeumhoz kerül: ekkor kap a frissen bekerült anyag gyarapodási naplószámot (GYNSZ).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1.1. Előválogatás, rendezés. Felhasznált szoftver: ePADD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múzeum .pst formátumban kapja meg a levelezést, ami először a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digitális átmenő raktár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 kerül. A muzeológusok itt tudják a feldolgozás előtt az ePADD nevű szoftverrel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felmérni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illetve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előrendezni anyagot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.pst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formátumú e-mail fiók kerül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importálás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 az ePADD nevű szoftverbe, amely segítségével az e-mail fiók áttekinthető, rendezhető.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 megoldást nyújt az e-mailek rendezésének nehézségeire is: az analóg levelekkel ellentétben nem kell kézzel kikeresni az információkat, keresésekkel bármit könnyedén tudunk csoportosítani.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Statisztikákat, diagramokat 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lehet lekérdezni a levelezőpartnerekre, témákra, melléklettípusokra vonatkozóan.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rendezés után az elemek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kiexportálhatók, .mbox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formátumban.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 .pst-ből több .mbox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lesz.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2.1. Első lépés a Mailbag-ek létrehozása: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.mbox-ok importálása mailbagIt-be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megfelelő formátumok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(mbox, eml, txt, pdf, html stb.) előállítása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mailbag szabvány szerint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lépés célja: Mailbag szabványnak megfelelő mappastruktúra, de az eredmény más módszerrel is elérhető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hu-HU"/>
              <a:t>A SIP-csomagot is érdemes lenne bemutatni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Hogyan tovább?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Elérkeztünk a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piros vonal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hoz - Jelenleg itt tartunk. A tesztprojektet a megfelelő repozitórium hiányában sajnos nem tudtuk végigvinni. A következő lépés ugyanis az lenne, hogy a szabványos benyújtási adatcsomagokat eltároljuk a repozitóriumban, mint archiválási adatcsomagok.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 Tárolás és kezelés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Mire jó az AIP csomag?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Előállítása repozitóriumkezelő szoftverrel, a SIP csomagból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Előáll a múzeumi definíció szerinti műtárgy.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repozitóriumban archivált adatcsomag egyedi azonosítót kap, amely az adott intézmény digitális gyűjteménykezelő rendszerében lévő, az AIP-csomagot leíró címleírásra mutat (és fordítva), ezzel tehát előáll a múzeumi definíció szerinti műtárgy.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Megőrzés és szolgáltatás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Digitális revízió, mint a hosszútávú megőrzés kulcsa</a:t>
            </a: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Curation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DIP-csomagok előállítása igény szerint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Biztonsági mentések automatizálása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Hangoskönyv-projekt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Ezt a fiókot én kezeltem, ezen az e-mail címen keresztül a projektben résztvevő írókkal és színészekkel tartottam a kapcsolatot. Az e-mail fiók tartalma tehát irodalomtörténeti szempontból nem jelentős, de az irodalmi vonatkozás miatt mégis kiváló tesztalapanyag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célunk az volt a projekt során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hogy ebből az e-mail fiókból állítsunk elő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szabványos</a:t>
            </a:r>
            <a:r>
              <a:rPr b="0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archiválási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adatcsomagokat.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archiválási projekt egyelőre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tekinthető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befejezett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nek. Ennek legfőbb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oka a megfelelő repozitórium hiánya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amely validálni tudná a benyújtási adatcsomagjainkat, illetve tárolni és kezelni tudná az archiválási adatcsomagokat. A repozitórium hiányában ezért néhány olyan műveletet más szoftverekkel kellett szimulálnuk, amelyeket egyébként a repozitóriumban kellene elvégezni. Tehát tulajdonképpen kijelenthető, hogy amennyiben az MNM KK bevezetne egy központi repozitóriumot az intézményi struktúra tagjai számára, akkor ez a projekt egy nagy lépést tehetne a sikeres lezárás felé.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Born digital objektumnak számítanak a definíció szerint: “az álló- és mozgóképek, hanganyagok, adatbázisok, adathalmazok, 3D objektumok és a felsoroltak konténerei”</a:t>
            </a: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Miért fontos, hogy szabványosan archiváljuk a born digital objektumokat? 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Miért nem elég csak elmenteni őket a merevlemez valamelyik mappájába?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digitális térben létező információk hosszú távú megőrzése jelenleg nem biztosított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 későbbi korok történészei rendkívül keveset fognak tudni a 21. sz. elejének hétköznapjairól: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közösségi média tartalmai, a messenger üzenetek, a „felhőben” tárolt anyagok, a floppyra, cd-re, dvd-re, merevlemezre mentett anyagok, és az e-mailek jelentős része el fog veszni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Kettő okból: Az adathordozók elhasználódnak, másrészt pedig a szoftveres környezet továbbfejlődik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adathordozók elhasználódása alatt arra kell gondolni, hogy a CD-k, DVD-k, HDD-k és SSD-k gyárilag garantált élettartama kb. 1-2 évtized körül van. A szoftveres környezet változékonyságára pedig jó példa az, hogy a 80-90-es évek formátumainak egy része mára elavult.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projekttel tehát a célunk egy olyan szabványos archiválási eljárás kidolgozása, amely kiküszöböli az adathordozók elhasználódásából, és a szoftveres környezet fejlődéséből fakadó problémákat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Hamarosan kiderült, hogy a szabvány messze túlmutat az űrügynökségek feladatain, a referenciamodell ugyanis általában fogalmazott meg kérdéseket az elektronikus információ hosszútávú megőrzésével kapcsolatban, túlmutatva a szakmai határokon. Az OAIS (Open Archival Information System) referenciamodellt 2001-ben véglegesítették, és azóta tekinthető egy olyan általános, magas szintű elméleti referenciamodellnek, amely minden szervezet, vállalat, kormány és tudományos intézmény számára alkalmazható rendszert biztosít a digitális adatok tárolására.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Submission Information Package (SIP) = átadás/átvétel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 a csomag őrzi meg a digitális anyagot a benyújtás állapotában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Archival Information Package (AIP) = megőrzés, adminisztráció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 a csomag biztosítja a hosszútávú megőrzést a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digitális revízió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révén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Digitális revízió</a:t>
            </a: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időközönként biztonsági mentés a fájlokról, továbbá a fájlkonverziók elvégzése az ajánlott hosszútávú megőrzési formátumra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Maga a múzeumi definíció szerinti </a:t>
            </a:r>
            <a:r>
              <a:rPr b="1"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műtárgy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1" lang="hu-HU" sz="1800">
                <a:latin typeface="Calibri"/>
                <a:ea typeface="Calibri"/>
                <a:cs typeface="Calibri"/>
                <a:sym typeface="Calibri"/>
              </a:rPr>
              <a:t>A SIP és az AIP is eltárolásra kerül a repozitóriumban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Dissemination Information Package (DIP) = szolgáltatás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archivált adatcsomagok szolgáltatása kutatóknak, érdeklődőknek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hu-H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Metaadat – A BagIt csomagok változatos szabványokat tudnak kezelni (Dublin Core, METS), de az az elfogadott konszenzus, hogy archiválás céljából a legalkalmasabb a PREMIS-metaadatszabvány használata, amely dokumentálja az adatcsomagok archiválási eseményeit, változásait.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Optional formats: mindet nem kell megőrizni, csak azokat, amelyek a legnagyobb eséllyel maradnak meg.</a:t>
            </a:r>
            <a:endParaRPr/>
          </a:p>
        </p:txBody>
      </p:sp>
      <p:sp>
        <p:nvSpPr>
          <p:cNvPr id="331" name="Google Shape;33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 alapján választjuk ki azokat a formátumokat, amelyek a Mailbag struktúrában szerepelnek?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létrejövő archiválási adatcsomagnak a hosszútávú megőrzés érdekében az adott információt több formátumban is tartalmaznia kell.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hosszútávú megőrzésre alkalmas formátumokra a Library of Congress oldalán találhatók ajánlások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eljárás célja, amit be fogok mutatni, az ezeknek a formátumoknak az előállítása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98" name="Google Shape;98;p30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  <p:sp>
        <p:nvSpPr>
          <p:cNvPr id="99" name="Google Shape;99;p30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8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6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" name="Google Shape;103;p68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68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68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9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0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1"/>
          <p:cNvSpPr txBox="1"/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13" name="Google Shape;113;p71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2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72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117" name="Google Shape;117;p72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118" name="Google Shape;118;p72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3"/>
          <p:cNvSpPr txBox="1"/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1" name="Google Shape;121;p73"/>
          <p:cNvSpPr txBox="1"/>
          <p:nvPr>
            <p:ph idx="1" type="body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122" name="Google Shape;122;p73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4"/>
          <p:cNvSpPr txBox="1"/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125" name="Google Shape;125;p7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5"/>
          <p:cNvSpPr txBox="1"/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129" name="Google Shape;129;p75"/>
          <p:cNvSpPr txBox="1"/>
          <p:nvPr>
            <p:ph idx="1" type="subTitle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130" name="Google Shape;130;p75"/>
          <p:cNvSpPr txBox="1"/>
          <p:nvPr>
            <p:ph idx="2" type="body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" name="Google Shape;131;p75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6"/>
          <p:cNvSpPr txBox="1"/>
          <p:nvPr>
            <p:ph idx="1" type="body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76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7"/>
          <p:cNvSpPr txBox="1"/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/>
        </p:txBody>
      </p:sp>
      <p:sp>
        <p:nvSpPr>
          <p:cNvPr id="137" name="Google Shape;137;p77"/>
          <p:cNvSpPr txBox="1"/>
          <p:nvPr>
            <p:ph idx="1" type="body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77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6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26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7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151" name="Google Shape;151;p57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  <p:sp>
        <p:nvSpPr>
          <p:cNvPr id="152" name="Google Shape;152;p57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8"/>
          <p:cNvSpPr txBox="1"/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55" name="Google Shape;155;p58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9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8" name="Google Shape;158;p59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9" name="Google Shape;159;p59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60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163" name="Google Shape;163;p60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164" name="Google Shape;164;p60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7" name="Google Shape;167;p61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2"/>
          <p:cNvSpPr txBox="1"/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70" name="Google Shape;170;p62"/>
          <p:cNvSpPr txBox="1"/>
          <p:nvPr>
            <p:ph idx="1" type="body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171" name="Google Shape;171;p62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3"/>
          <p:cNvSpPr txBox="1"/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174" name="Google Shape;174;p63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4"/>
          <p:cNvSpPr txBox="1"/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178" name="Google Shape;178;p64"/>
          <p:cNvSpPr txBox="1"/>
          <p:nvPr>
            <p:ph idx="1" type="subTitle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179" name="Google Shape;179;p64"/>
          <p:cNvSpPr txBox="1"/>
          <p:nvPr>
            <p:ph idx="2" type="body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0" name="Google Shape;180;p6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5"/>
          <p:cNvSpPr txBox="1"/>
          <p:nvPr>
            <p:ph idx="1" type="body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3" name="Google Shape;183;p65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6"/>
          <p:cNvSpPr txBox="1"/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/>
        </p:txBody>
      </p:sp>
      <p:sp>
        <p:nvSpPr>
          <p:cNvPr id="186" name="Google Shape;186;p66"/>
          <p:cNvSpPr txBox="1"/>
          <p:nvPr>
            <p:ph idx="1" type="body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" name="Google Shape;187;p66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7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">
  <p:cSld name="4_Taam slide layou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"/>
          <p:cNvSpPr/>
          <p:nvPr>
            <p:ph idx="2" type="pic"/>
          </p:nvPr>
        </p:nvSpPr>
        <p:spPr>
          <a:xfrm>
            <a:off x="5140214" y="354163"/>
            <a:ext cx="1920975" cy="221200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7" name="Google Shape;197;p42"/>
          <p:cNvSpPr/>
          <p:nvPr>
            <p:ph idx="3" type="pic"/>
          </p:nvPr>
        </p:nvSpPr>
        <p:spPr>
          <a:xfrm>
            <a:off x="6198388" y="2357502"/>
            <a:ext cx="1920975" cy="221200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8" name="Google Shape;198;p42"/>
          <p:cNvSpPr/>
          <p:nvPr>
            <p:ph idx="4" type="pic"/>
          </p:nvPr>
        </p:nvSpPr>
        <p:spPr>
          <a:xfrm>
            <a:off x="5140214" y="4360841"/>
            <a:ext cx="1920975" cy="221200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ts slide layout">
  <p:cSld name="5_Contents slide layou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/>
          <p:nvPr>
            <p:ph idx="2" type="pic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">
  <p:cSld name="7_Contents slide layou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45"/>
          <p:cNvGrpSpPr/>
          <p:nvPr/>
        </p:nvGrpSpPr>
        <p:grpSpPr>
          <a:xfrm>
            <a:off x="4079368" y="2057112"/>
            <a:ext cx="4033264" cy="3172231"/>
            <a:chOff x="2444748" y="555045"/>
            <a:chExt cx="7282048" cy="5727454"/>
          </a:xfrm>
        </p:grpSpPr>
        <p:sp>
          <p:nvSpPr>
            <p:cNvPr id="204" name="Google Shape;204;p45"/>
            <p:cNvSpPr/>
            <p:nvPr/>
          </p:nvSpPr>
          <p:spPr>
            <a:xfrm>
              <a:off x="4964693" y="5443837"/>
              <a:ext cx="2168250" cy="818208"/>
            </a:xfrm>
            <a:custGeom>
              <a:rect b="b" l="l" r="r" t="t"/>
              <a:pathLst>
                <a:path extrusionOk="0" h="818207" w="216825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5"/>
            <p:cNvSpPr/>
            <p:nvPr/>
          </p:nvSpPr>
          <p:spPr>
            <a:xfrm>
              <a:off x="2444748" y="555045"/>
              <a:ext cx="7282048" cy="4950157"/>
            </a:xfrm>
            <a:custGeom>
              <a:rect b="b" l="l" r="r" t="t"/>
              <a:pathLst>
                <a:path extrusionOk="0" h="4950157" w="7282048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5"/>
            <p:cNvSpPr/>
            <p:nvPr/>
          </p:nvSpPr>
          <p:spPr>
            <a:xfrm>
              <a:off x="8706599" y="5435655"/>
              <a:ext cx="490925" cy="81821"/>
            </a:xfrm>
            <a:custGeom>
              <a:rect b="b" l="l" r="r" t="t"/>
              <a:pathLst>
                <a:path extrusionOk="0" h="81820" w="490924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5"/>
            <p:cNvSpPr/>
            <p:nvPr/>
          </p:nvSpPr>
          <p:spPr>
            <a:xfrm>
              <a:off x="2481568" y="595956"/>
              <a:ext cx="7200228" cy="4336501"/>
            </a:xfrm>
            <a:custGeom>
              <a:rect b="b" l="l" r="r" t="t"/>
              <a:pathLst>
                <a:path extrusionOk="0" h="4336501" w="7200227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5"/>
            <p:cNvSpPr/>
            <p:nvPr/>
          </p:nvSpPr>
          <p:spPr>
            <a:xfrm>
              <a:off x="4968919" y="6159768"/>
              <a:ext cx="2168250" cy="122731"/>
            </a:xfrm>
            <a:custGeom>
              <a:rect b="b" l="l" r="r" t="t"/>
              <a:pathLst>
                <a:path extrusionOk="0" h="122731" w="216825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5"/>
            <p:cNvSpPr/>
            <p:nvPr/>
          </p:nvSpPr>
          <p:spPr>
            <a:xfrm>
              <a:off x="2481568" y="4903820"/>
              <a:ext cx="7200228" cy="572745"/>
            </a:xfrm>
            <a:custGeom>
              <a:rect b="b" l="l" r="r" t="t"/>
              <a:pathLst>
                <a:path extrusionOk="0" h="572745" w="7200227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5"/>
            <p:cNvSpPr/>
            <p:nvPr/>
          </p:nvSpPr>
          <p:spPr>
            <a:xfrm>
              <a:off x="2747714" y="910966"/>
              <a:ext cx="6676116" cy="3763756"/>
            </a:xfrm>
            <a:custGeom>
              <a:rect b="b" l="l" r="r" t="t"/>
              <a:pathLst>
                <a:path extrusionOk="0" h="3763755" w="6586571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5"/>
            <p:cNvSpPr/>
            <p:nvPr/>
          </p:nvSpPr>
          <p:spPr>
            <a:xfrm>
              <a:off x="5654591" y="939518"/>
              <a:ext cx="3769239" cy="3736342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45"/>
          <p:cNvSpPr/>
          <p:nvPr>
            <p:ph idx="2" type="pic"/>
          </p:nvPr>
        </p:nvSpPr>
        <p:spPr>
          <a:xfrm>
            <a:off x="4247170" y="2218668"/>
            <a:ext cx="3678250" cy="215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3" name="Google Shape;213;p4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ts slide layout">
  <p:cSld name="9_Contents slide layou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7"/>
          <p:cNvSpPr/>
          <p:nvPr>
            <p:ph idx="2" type="pic"/>
          </p:nvPr>
        </p:nvSpPr>
        <p:spPr>
          <a:xfrm>
            <a:off x="4403035" y="0"/>
            <a:ext cx="778896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9"/>
          <p:cNvSpPr/>
          <p:nvPr>
            <p:ph idx="2" type="pic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">
  <p:cSld name="13_Contents slide layou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51"/>
          <p:cNvGrpSpPr/>
          <p:nvPr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223" name="Google Shape;223;p51"/>
            <p:cNvSpPr/>
            <p:nvPr/>
          </p:nvSpPr>
          <p:spPr>
            <a:xfrm>
              <a:off x="7498806" y="3501865"/>
              <a:ext cx="157347" cy="62939"/>
            </a:xfrm>
            <a:custGeom>
              <a:rect b="b" l="l" r="r" t="t"/>
              <a:pathLst>
                <a:path extrusionOk="0" h="19050" w="47625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1"/>
            <p:cNvSpPr/>
            <p:nvPr/>
          </p:nvSpPr>
          <p:spPr>
            <a:xfrm>
              <a:off x="7829233" y="3977052"/>
              <a:ext cx="62939" cy="157347"/>
            </a:xfrm>
            <a:custGeom>
              <a:rect b="b" l="l" r="r" t="t"/>
              <a:pathLst>
                <a:path extrusionOk="0" h="47625" w="19050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1"/>
            <p:cNvSpPr/>
            <p:nvPr/>
          </p:nvSpPr>
          <p:spPr>
            <a:xfrm>
              <a:off x="7829233" y="3838586"/>
              <a:ext cx="62939" cy="157347"/>
            </a:xfrm>
            <a:custGeom>
              <a:rect b="b" l="l" r="r" t="t"/>
              <a:pathLst>
                <a:path extrusionOk="0" h="47625" w="19050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1"/>
            <p:cNvSpPr/>
            <p:nvPr/>
          </p:nvSpPr>
          <p:spPr>
            <a:xfrm>
              <a:off x="5745956" y="3523892"/>
              <a:ext cx="2139922" cy="2863720"/>
            </a:xfrm>
            <a:custGeom>
              <a:rect b="b" l="l" r="r" t="t"/>
              <a:pathLst>
                <a:path extrusionOk="0" h="866775" w="647700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1"/>
            <p:cNvSpPr/>
            <p:nvPr/>
          </p:nvSpPr>
          <p:spPr>
            <a:xfrm>
              <a:off x="5755398" y="3533334"/>
              <a:ext cx="2108453" cy="2863720"/>
            </a:xfrm>
            <a:custGeom>
              <a:rect b="b" l="l" r="r" t="t"/>
              <a:pathLst>
                <a:path extrusionOk="0" h="866775" w="6381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1"/>
            <p:cNvSpPr/>
            <p:nvPr/>
          </p:nvSpPr>
          <p:spPr>
            <a:xfrm>
              <a:off x="5972536" y="3781941"/>
              <a:ext cx="1699350" cy="2360208"/>
            </a:xfrm>
            <a:custGeom>
              <a:rect b="b" l="l" r="r" t="t"/>
              <a:pathLst>
                <a:path extrusionOk="0" h="714375" w="514350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1"/>
            <p:cNvSpPr/>
            <p:nvPr/>
          </p:nvSpPr>
          <p:spPr>
            <a:xfrm>
              <a:off x="6537278" y="3804313"/>
              <a:ext cx="1119116" cy="2330356"/>
            </a:xfrm>
            <a:custGeom>
              <a:rect b="b" l="l" r="r" t="t"/>
              <a:pathLst>
                <a:path extrusionOk="0" h="2330356" w="111911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0" name="Google Shape;230;p51"/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231" name="Google Shape;231;p51"/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51"/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3" name="Google Shape;233;p51"/>
          <p:cNvGrpSpPr/>
          <p:nvPr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234" name="Google Shape;234;p51"/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235" name="Google Shape;235;p51"/>
              <p:cNvSpPr/>
              <p:nvPr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fmla="val 13580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51"/>
              <p:cNvSpPr/>
              <p:nvPr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7" name="Google Shape;237;p51"/>
              <p:cNvGrpSpPr/>
              <p:nvPr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38" name="Google Shape;238;p51"/>
                <p:cNvSpPr/>
                <p:nvPr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>
                  <a:gsLst>
                    <a:gs pos="0">
                      <a:srgbClr val="0F0F0F"/>
                    </a:gs>
                    <a:gs pos="56000">
                      <a:srgbClr val="595959"/>
                    </a:gs>
                    <a:gs pos="91000">
                      <a:srgbClr val="7F7F7F"/>
                    </a:gs>
                    <a:gs pos="100000">
                      <a:srgbClr val="BFBFBF"/>
                    </a:gs>
                  </a:gsLst>
                  <a:lin ang="10800000" scaled="0"/>
                </a:gradFill>
                <a:ln cap="flat" cmpd="sng" w="12700">
                  <a:solidFill>
                    <a:srgbClr val="26262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Google Shape;239;p51"/>
                <p:cNvSpPr/>
                <p:nvPr/>
              </p:nvSpPr>
              <p:spPr>
                <a:xfrm>
                  <a:off x="1634225" y="5796647"/>
                  <a:ext cx="142969" cy="144016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737373"/>
                </a:solidFill>
                <a:ln cap="flat" cmpd="sng" w="9525">
                  <a:solidFill>
                    <a:srgbClr val="B0B0B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0" name="Google Shape;240;p51"/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241" name="Google Shape;241;p51"/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rect b="b" l="l" r="r" t="t"/>
                <a:pathLst>
                  <a:path extrusionOk="0" h="590550" w="333375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51"/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rect b="b" l="l" r="r" t="t"/>
                <a:pathLst>
                  <a:path extrusionOk="0" h="2330356" w="111911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3" name="Google Shape;243;p51"/>
          <p:cNvSpPr/>
          <p:nvPr>
            <p:ph idx="2" type="pic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4" name="Google Shape;244;p51"/>
          <p:cNvSpPr/>
          <p:nvPr>
            <p:ph idx="3" type="pic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5" name="Google Shape;245;p5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3"/>
          <p:cNvSpPr/>
          <p:nvPr>
            <p:ph idx="2" type="pic"/>
          </p:nvPr>
        </p:nvSpPr>
        <p:spPr>
          <a:xfrm>
            <a:off x="4319757" y="-1"/>
            <a:ext cx="6580997" cy="50014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5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6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56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56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6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6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6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6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6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1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25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buClr>
                <a:schemeClr val="dk2"/>
              </a:buClr>
              <a:buSzPts val="1333"/>
              <a:buFont typeface="Arial"/>
              <a:buNone/>
              <a:defRPr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"/>
          <p:cNvSpPr txBox="1"/>
          <p:nvPr>
            <p:ph type="ctrTitle"/>
          </p:nvPr>
        </p:nvSpPr>
        <p:spPr>
          <a:xfrm>
            <a:off x="1260629" y="1829243"/>
            <a:ext cx="9670742" cy="2950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hu-HU"/>
              <a:t>Born Digital archiválási gyakorlatok a Petőfi Irodalmi Múzeumban</a:t>
            </a:r>
            <a:endParaRPr/>
          </a:p>
        </p:txBody>
      </p:sp>
      <p:sp>
        <p:nvSpPr>
          <p:cNvPr id="267" name="Google Shape;267;p1"/>
          <p:cNvSpPr txBox="1"/>
          <p:nvPr/>
        </p:nvSpPr>
        <p:spPr>
          <a:xfrm>
            <a:off x="2419350" y="855093"/>
            <a:ext cx="7353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b="0" i="0" lang="hu-HU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Horváth Dániel (MNMKK PIM) – Veres Miklós (MNMKK PIM)</a:t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/>
              <a:t>Egy lehetséges born digital archiválási workflow</a:t>
            </a:r>
            <a:endParaRPr b="1"/>
          </a:p>
        </p:txBody>
      </p:sp>
      <p:pic>
        <p:nvPicPr>
          <p:cNvPr id="350" name="Google Shape;35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25102"/>
            <a:ext cx="12192000" cy="2607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1"/>
          <p:cNvPicPr preferRelativeResize="0"/>
          <p:nvPr/>
        </p:nvPicPr>
        <p:blipFill rotWithShape="1">
          <a:blip r:embed="rId3">
            <a:alphaModFix/>
          </a:blip>
          <a:srcRect b="8180" l="0" r="0" t="0"/>
          <a:stretch/>
        </p:blipFill>
        <p:spPr>
          <a:xfrm>
            <a:off x="1000449" y="2278871"/>
            <a:ext cx="5098411" cy="279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/>
              <a:t>Az e-mail archiválás lépései</a:t>
            </a:r>
            <a:endParaRPr b="1"/>
          </a:p>
        </p:txBody>
      </p:sp>
      <p:pic>
        <p:nvPicPr>
          <p:cNvPr id="357" name="Google Shape;357;p11"/>
          <p:cNvPicPr preferRelativeResize="0"/>
          <p:nvPr/>
        </p:nvPicPr>
        <p:blipFill rotWithShape="1">
          <a:blip r:embed="rId4">
            <a:alphaModFix/>
          </a:blip>
          <a:srcRect b="8078" l="0" r="0" t="0"/>
          <a:stretch/>
        </p:blipFill>
        <p:spPr>
          <a:xfrm>
            <a:off x="6095985" y="2275934"/>
            <a:ext cx="5114367" cy="2810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"/>
          <p:cNvCxnSpPr/>
          <p:nvPr/>
        </p:nvCxnSpPr>
        <p:spPr>
          <a:xfrm>
            <a:off x="6143633" y="1562100"/>
            <a:ext cx="18800" cy="34856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2"/>
          <p:cNvSpPr txBox="1"/>
          <p:nvPr>
            <p:ph type="title"/>
          </p:nvPr>
        </p:nvSpPr>
        <p:spPr>
          <a:xfrm>
            <a:off x="415600" y="3743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518146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romanUcPeriod"/>
            </a:pPr>
            <a:r>
              <a:rPr b="1" lang="hu-HU"/>
              <a:t>A gyűjtemény előkészítése / gyűjteményezés</a:t>
            </a:r>
            <a:endParaRPr b="1"/>
          </a:p>
        </p:txBody>
      </p:sp>
      <p:pic>
        <p:nvPicPr>
          <p:cNvPr id="364" name="Google Shape;364;p12"/>
          <p:cNvPicPr preferRelativeResize="0"/>
          <p:nvPr/>
        </p:nvPicPr>
        <p:blipFill rotWithShape="1">
          <a:blip r:embed="rId3">
            <a:alphaModFix/>
          </a:blip>
          <a:srcRect b="0" l="0" r="26013" t="0"/>
          <a:stretch/>
        </p:blipFill>
        <p:spPr>
          <a:xfrm>
            <a:off x="5538167" y="1985234"/>
            <a:ext cx="6387168" cy="47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2"/>
          <p:cNvPicPr preferRelativeResize="0"/>
          <p:nvPr/>
        </p:nvPicPr>
        <p:blipFill rotWithShape="1">
          <a:blip r:embed="rId4">
            <a:alphaModFix/>
          </a:blip>
          <a:srcRect b="0" l="20559" r="27217" t="0"/>
          <a:stretch/>
        </p:blipFill>
        <p:spPr>
          <a:xfrm>
            <a:off x="207134" y="2088100"/>
            <a:ext cx="5075367" cy="466703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2"/>
          <p:cNvSpPr txBox="1"/>
          <p:nvPr>
            <p:ph idx="1" type="body"/>
          </p:nvPr>
        </p:nvSpPr>
        <p:spPr>
          <a:xfrm>
            <a:off x="482267" y="1215367"/>
            <a:ext cx="11360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94594"/>
              <a:buNone/>
            </a:pPr>
            <a:r>
              <a:rPr lang="hu-HU" sz="1600">
                <a:solidFill>
                  <a:schemeClr val="dk1"/>
                </a:solidFill>
              </a:rPr>
              <a:t>1.1. Előválogatás, rendezés. Felhasznált szoftver: </a:t>
            </a:r>
            <a:r>
              <a:rPr b="1" lang="hu-HU" sz="1600">
                <a:solidFill>
                  <a:schemeClr val="dk1"/>
                </a:solidFill>
              </a:rPr>
              <a:t>ePadd</a:t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3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518146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romanUcPeriod"/>
            </a:pPr>
            <a:r>
              <a:rPr b="1" lang="hu-HU"/>
              <a:t>A gyűjtemény előkészítése / gyűjteményezés</a:t>
            </a:r>
            <a:endParaRPr b="1"/>
          </a:p>
        </p:txBody>
      </p:sp>
      <p:pic>
        <p:nvPicPr>
          <p:cNvPr id="372" name="Google Shape;372;p13"/>
          <p:cNvPicPr preferRelativeResize="0"/>
          <p:nvPr/>
        </p:nvPicPr>
        <p:blipFill rotWithShape="1">
          <a:blip r:embed="rId3">
            <a:alphaModFix/>
          </a:blip>
          <a:srcRect b="21110" l="0" r="35591" t="0"/>
          <a:stretch/>
        </p:blipFill>
        <p:spPr>
          <a:xfrm>
            <a:off x="4558967" y="1447801"/>
            <a:ext cx="6804365" cy="541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3"/>
          <p:cNvSpPr txBox="1"/>
          <p:nvPr>
            <p:ph idx="1" type="body"/>
          </p:nvPr>
        </p:nvSpPr>
        <p:spPr>
          <a:xfrm>
            <a:off x="415600" y="1469600"/>
            <a:ext cx="4156400" cy="39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chemeClr val="dk1"/>
                </a:solidFill>
              </a:rPr>
              <a:t>1.2. Az előrendezett anyag exportálása</a:t>
            </a:r>
            <a:endParaRPr>
              <a:solidFill>
                <a:schemeClr val="dk1"/>
              </a:solidFill>
            </a:endParaRPr>
          </a:p>
          <a:p>
            <a:pPr indent="-457188" lvl="0" marL="60958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hu-HU">
                <a:solidFill>
                  <a:schemeClr val="dk1"/>
                </a:solidFill>
              </a:rPr>
              <a:t>Eredmény: a rendezési elveknek megfelelően strukturált .MBOX-fájlok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14"/>
          <p:cNvPicPr preferRelativeResize="0"/>
          <p:nvPr/>
        </p:nvPicPr>
        <p:blipFill rotWithShape="1">
          <a:blip r:embed="rId3">
            <a:alphaModFix/>
          </a:blip>
          <a:srcRect b="8180" l="0" r="0" t="0"/>
          <a:stretch/>
        </p:blipFill>
        <p:spPr>
          <a:xfrm>
            <a:off x="1000449" y="2278871"/>
            <a:ext cx="5098411" cy="279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/>
              <a:t>Az e-mail archiválás lépései</a:t>
            </a:r>
            <a:endParaRPr b="1"/>
          </a:p>
        </p:txBody>
      </p:sp>
      <p:pic>
        <p:nvPicPr>
          <p:cNvPr id="380" name="Google Shape;380;p14"/>
          <p:cNvPicPr preferRelativeResize="0"/>
          <p:nvPr/>
        </p:nvPicPr>
        <p:blipFill rotWithShape="1">
          <a:blip r:embed="rId4">
            <a:alphaModFix/>
          </a:blip>
          <a:srcRect b="8078" l="0" r="0" t="0"/>
          <a:stretch/>
        </p:blipFill>
        <p:spPr>
          <a:xfrm>
            <a:off x="6095985" y="2275934"/>
            <a:ext cx="5114367" cy="2810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14"/>
          <p:cNvCxnSpPr/>
          <p:nvPr/>
        </p:nvCxnSpPr>
        <p:spPr>
          <a:xfrm>
            <a:off x="6143633" y="1562100"/>
            <a:ext cx="18800" cy="34856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/>
              <a:t>II. Feldolgozás</a:t>
            </a:r>
            <a:endParaRPr b="1"/>
          </a:p>
        </p:txBody>
      </p:sp>
      <p:sp>
        <p:nvSpPr>
          <p:cNvPr id="387" name="Google Shape;387;p15"/>
          <p:cNvSpPr txBox="1"/>
          <p:nvPr>
            <p:ph idx="1" type="body"/>
          </p:nvPr>
        </p:nvSpPr>
        <p:spPr>
          <a:xfrm>
            <a:off x="415600" y="1536633"/>
            <a:ext cx="116336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chemeClr val="dk1"/>
                </a:solidFill>
              </a:rPr>
              <a:t>2.1. Első lépés a Mailbag-ek létrehozása:</a:t>
            </a:r>
            <a:endParaRPr>
              <a:solidFill>
                <a:schemeClr val="dk1"/>
              </a:solidFill>
            </a:endParaRPr>
          </a:p>
          <a:p>
            <a:pPr indent="-457188" lvl="0" marL="60958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hu-HU">
                <a:solidFill>
                  <a:schemeClr val="dk1"/>
                </a:solidFill>
              </a:rPr>
              <a:t>az .mbox-ok importálása mailbagIt-be,</a:t>
            </a:r>
            <a:endParaRPr>
              <a:solidFill>
                <a:schemeClr val="dk1"/>
              </a:solidFill>
            </a:endParaRPr>
          </a:p>
          <a:p>
            <a:pPr indent="-457188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hu-HU">
                <a:solidFill>
                  <a:schemeClr val="dk1"/>
                </a:solidFill>
              </a:rPr>
              <a:t>ezt követően exportálás, a kívánt formátumokban.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88" name="Google Shape;388;p15"/>
          <p:cNvPicPr preferRelativeResize="0"/>
          <p:nvPr/>
        </p:nvPicPr>
        <p:blipFill rotWithShape="1">
          <a:blip r:embed="rId3">
            <a:alphaModFix/>
          </a:blip>
          <a:srcRect b="46951" l="0" r="47903" t="0"/>
          <a:stretch/>
        </p:blipFill>
        <p:spPr>
          <a:xfrm>
            <a:off x="3846067" y="3323101"/>
            <a:ext cx="4568933" cy="330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5"/>
          <p:cNvPicPr preferRelativeResize="0"/>
          <p:nvPr/>
        </p:nvPicPr>
        <p:blipFill rotWithShape="1">
          <a:blip r:embed="rId4">
            <a:alphaModFix/>
          </a:blip>
          <a:srcRect b="0" l="0" r="24000" t="0"/>
          <a:stretch/>
        </p:blipFill>
        <p:spPr>
          <a:xfrm>
            <a:off x="8558533" y="3362334"/>
            <a:ext cx="3557267" cy="1714533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5"/>
          <p:cNvSpPr/>
          <p:nvPr/>
        </p:nvSpPr>
        <p:spPr>
          <a:xfrm>
            <a:off x="8324867" y="3686167"/>
            <a:ext cx="457200" cy="17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34" y="3323100"/>
            <a:ext cx="3762733" cy="3308168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5"/>
          <p:cNvSpPr/>
          <p:nvPr/>
        </p:nvSpPr>
        <p:spPr>
          <a:xfrm>
            <a:off x="3527433" y="3686167"/>
            <a:ext cx="457200" cy="17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6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/>
              <a:t>II. Feldolgozás</a:t>
            </a:r>
            <a:endParaRPr b="1"/>
          </a:p>
        </p:txBody>
      </p:sp>
      <p:sp>
        <p:nvSpPr>
          <p:cNvPr id="398" name="Google Shape;398;p16"/>
          <p:cNvSpPr txBox="1"/>
          <p:nvPr>
            <p:ph idx="1" type="body"/>
          </p:nvPr>
        </p:nvSpPr>
        <p:spPr>
          <a:xfrm>
            <a:off x="415600" y="1536633"/>
            <a:ext cx="11528800" cy="1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chemeClr val="dk1"/>
                </a:solidFill>
              </a:rPr>
              <a:t>2.2. SIP csomagok létrehozása a mailbagek-ből, Roda-In szoftverrel</a:t>
            </a:r>
            <a:endParaRPr>
              <a:solidFill>
                <a:schemeClr val="dk1"/>
              </a:solidFill>
            </a:endParaRPr>
          </a:p>
          <a:p>
            <a:pPr indent="-457188" lvl="0" marL="60958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hu-HU">
                <a:solidFill>
                  <a:schemeClr val="dk1"/>
                </a:solidFill>
              </a:rPr>
              <a:t>Létrejönnek az OAIS-szabványos benyújtási (SIP) adatcsomagok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99" name="Google Shape;3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328" y="2781301"/>
            <a:ext cx="6555147" cy="3994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6"/>
          <p:cNvPicPr preferRelativeResize="0"/>
          <p:nvPr/>
        </p:nvPicPr>
        <p:blipFill rotWithShape="1">
          <a:blip r:embed="rId4">
            <a:alphaModFix/>
          </a:blip>
          <a:srcRect b="18632" l="0" r="22862" t="0"/>
          <a:stretch/>
        </p:blipFill>
        <p:spPr>
          <a:xfrm>
            <a:off x="6953267" y="2781300"/>
            <a:ext cx="5238732" cy="40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6"/>
          <p:cNvSpPr/>
          <p:nvPr/>
        </p:nvSpPr>
        <p:spPr>
          <a:xfrm>
            <a:off x="6496067" y="4692533"/>
            <a:ext cx="457200" cy="17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17"/>
          <p:cNvPicPr preferRelativeResize="0"/>
          <p:nvPr/>
        </p:nvPicPr>
        <p:blipFill rotWithShape="1">
          <a:blip r:embed="rId3">
            <a:alphaModFix/>
          </a:blip>
          <a:srcRect b="8180" l="0" r="0" t="0"/>
          <a:stretch/>
        </p:blipFill>
        <p:spPr>
          <a:xfrm>
            <a:off x="1000449" y="2278871"/>
            <a:ext cx="5098411" cy="279858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7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/>
              <a:t>Az e-mail archiválás lépései</a:t>
            </a:r>
            <a:endParaRPr b="1"/>
          </a:p>
        </p:txBody>
      </p:sp>
      <p:pic>
        <p:nvPicPr>
          <p:cNvPr id="408" name="Google Shape;408;p17"/>
          <p:cNvPicPr preferRelativeResize="0"/>
          <p:nvPr/>
        </p:nvPicPr>
        <p:blipFill rotWithShape="1">
          <a:blip r:embed="rId4">
            <a:alphaModFix/>
          </a:blip>
          <a:srcRect b="8078" l="0" r="0" t="0"/>
          <a:stretch/>
        </p:blipFill>
        <p:spPr>
          <a:xfrm>
            <a:off x="6095985" y="2275934"/>
            <a:ext cx="5114367" cy="2810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17"/>
          <p:cNvCxnSpPr/>
          <p:nvPr/>
        </p:nvCxnSpPr>
        <p:spPr>
          <a:xfrm>
            <a:off x="6143633" y="1562100"/>
            <a:ext cx="18800" cy="34856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8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hu-HU" sz="3600"/>
              <a:t>Összegzés</a:t>
            </a:r>
            <a:endParaRPr b="1" sz="3600"/>
          </a:p>
        </p:txBody>
      </p:sp>
      <p:sp>
        <p:nvSpPr>
          <p:cNvPr id="415" name="Google Shape;415;p18"/>
          <p:cNvSpPr txBox="1"/>
          <p:nvPr>
            <p:ph idx="1" type="body"/>
          </p:nvPr>
        </p:nvSpPr>
        <p:spPr>
          <a:xfrm>
            <a:off x="415600" y="1612620"/>
            <a:ext cx="11360800" cy="5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91054" lvl="0" marL="60958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hu-HU" sz="2400">
                <a:solidFill>
                  <a:schemeClr val="dk1"/>
                </a:solidFill>
              </a:rPr>
              <a:t>Az e-mailek gyűjteményi archiválása nem azonos az informatikai értelemben vett archiválással.</a:t>
            </a:r>
            <a:endParaRPr sz="2400">
              <a:solidFill>
                <a:schemeClr val="dk1"/>
              </a:solidFill>
            </a:endParaRPr>
          </a:p>
          <a:p>
            <a:pPr indent="-457188" lvl="0" marL="60958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u-HU" sz="2400">
                <a:solidFill>
                  <a:schemeClr val="dk1"/>
                </a:solidFill>
              </a:rPr>
              <a:t>Megvannak már a nemzetközi ajánlások, szabványok és szoftverek a megfelelő megőrzéshez.</a:t>
            </a:r>
            <a:endParaRPr sz="2400">
              <a:solidFill>
                <a:schemeClr val="dk1"/>
              </a:solidFill>
            </a:endParaRPr>
          </a:p>
          <a:p>
            <a:pPr indent="-457188" lvl="0" marL="60958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u-HU" sz="2400">
                <a:solidFill>
                  <a:schemeClr val="dk1"/>
                </a:solidFill>
              </a:rPr>
              <a:t>A nagy mennyiség, heterogenitás, a jogi, adatvédelmi kérdések problémát jelentenek.</a:t>
            </a:r>
            <a:endParaRPr sz="2400">
              <a:solidFill>
                <a:schemeClr val="dk1"/>
              </a:solidFill>
            </a:endParaRPr>
          </a:p>
          <a:p>
            <a:pPr indent="-457188" lvl="0" marL="60958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u-HU" sz="2400">
                <a:solidFill>
                  <a:schemeClr val="dk1"/>
                </a:solidFill>
              </a:rPr>
              <a:t>További szakmai diskurzus és jó gyakorlatok kialakítása szükséges.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hu-HU" sz="5400"/>
              <a:t>Köszönjük a figyelmet!</a:t>
            </a:r>
            <a:endParaRPr/>
          </a:p>
        </p:txBody>
      </p:sp>
      <p:sp>
        <p:nvSpPr>
          <p:cNvPr id="421" name="Google Shape;421;p19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b="1" lang="hu-HU"/>
              <a:t>A projekt bemutatása</a:t>
            </a:r>
            <a:endParaRPr b="1"/>
          </a:p>
        </p:txBody>
      </p:sp>
      <p:sp>
        <p:nvSpPr>
          <p:cNvPr id="273" name="Google Shape;273;p2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8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hu-HU">
                <a:solidFill>
                  <a:schemeClr val="dk1"/>
                </a:solidFill>
              </a:rPr>
              <a:t>E-mailek archiválása? Miért?</a:t>
            </a:r>
            <a:endParaRPr>
              <a:solidFill>
                <a:schemeClr val="dk1"/>
              </a:solidFill>
            </a:endParaRPr>
          </a:p>
          <a:p>
            <a:pPr indent="-457189" lvl="0" marL="60958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ct val="108108"/>
              <a:buChar char="●"/>
            </a:pPr>
            <a:r>
              <a:rPr lang="hu-HU">
                <a:solidFill>
                  <a:schemeClr val="dk1"/>
                </a:solidFill>
              </a:rPr>
              <a:t>A Petőfi Irodalmi Múzeumban az írói hagyatékok bekerülése során azzal szembesülünk, hogy hogy </a:t>
            </a:r>
            <a:r>
              <a:rPr b="1" lang="hu-HU">
                <a:solidFill>
                  <a:schemeClr val="dk1"/>
                </a:solidFill>
              </a:rPr>
              <a:t>folyamatosan nő a digitális anyagok aránya</a:t>
            </a:r>
            <a:r>
              <a:rPr lang="hu-HU">
                <a:solidFill>
                  <a:schemeClr val="dk1"/>
                </a:solidFill>
              </a:rPr>
              <a:t> az “analóghoz” képest</a:t>
            </a:r>
            <a:endParaRPr>
              <a:solidFill>
                <a:schemeClr val="dk1"/>
              </a:solidFill>
            </a:endParaRPr>
          </a:p>
          <a:p>
            <a:pPr indent="-457213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11281"/>
              <a:buChar char="●"/>
            </a:pPr>
            <a:r>
              <a:rPr lang="hu-HU" sz="2331">
                <a:solidFill>
                  <a:schemeClr val="dk1"/>
                </a:solidFill>
              </a:rPr>
              <a:t>"</a:t>
            </a:r>
            <a:r>
              <a:rPr lang="hu-HU">
                <a:solidFill>
                  <a:schemeClr val="dk1"/>
                </a:solidFill>
              </a:rPr>
              <a:t>A </a:t>
            </a:r>
            <a:r>
              <a:rPr b="1" lang="hu-HU">
                <a:solidFill>
                  <a:schemeClr val="dk1"/>
                </a:solidFill>
              </a:rPr>
              <a:t>PIM </a:t>
            </a:r>
            <a:r>
              <a:rPr lang="hu-HU">
                <a:solidFill>
                  <a:schemeClr val="dk1"/>
                </a:solidFill>
              </a:rPr>
              <a:t>gyűjtőköre kiterjed a </a:t>
            </a:r>
            <a:r>
              <a:rPr b="1" lang="hu-HU">
                <a:solidFill>
                  <a:schemeClr val="dk1"/>
                </a:solidFill>
              </a:rPr>
              <a:t>magyar irodalom</a:t>
            </a:r>
            <a:r>
              <a:rPr lang="hu-HU">
                <a:solidFill>
                  <a:schemeClr val="dk1"/>
                </a:solidFill>
              </a:rPr>
              <a:t> egészének tárgyi, képi (képzőművészeti, fotó, videó és film), valamint kéziratos és nyomtatott, </a:t>
            </a:r>
            <a:r>
              <a:rPr b="1" lang="hu-HU">
                <a:solidFill>
                  <a:schemeClr val="dk1"/>
                </a:solidFill>
              </a:rPr>
              <a:t>digitálisan keletkezett</a:t>
            </a:r>
            <a:r>
              <a:rPr lang="hu-HU">
                <a:solidFill>
                  <a:schemeClr val="dk1"/>
                </a:solidFill>
              </a:rPr>
              <a:t>, illetve könyv formában található </a:t>
            </a:r>
            <a:r>
              <a:rPr b="1" lang="hu-HU">
                <a:solidFill>
                  <a:schemeClr val="dk1"/>
                </a:solidFill>
              </a:rPr>
              <a:t>emlékeire</a:t>
            </a:r>
            <a:r>
              <a:rPr lang="hu-HU">
                <a:solidFill>
                  <a:schemeClr val="dk1"/>
                </a:solidFill>
              </a:rPr>
              <a:t>..."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hu-HU">
                <a:solidFill>
                  <a:schemeClr val="dk1"/>
                </a:solidFill>
              </a:rPr>
              <a:t>A Hangoskönyv-projekt</a:t>
            </a:r>
            <a:endParaRPr>
              <a:solidFill>
                <a:schemeClr val="dk1"/>
              </a:solidFill>
            </a:endParaRPr>
          </a:p>
          <a:p>
            <a:pPr indent="-457189" lvl="0" marL="60958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ct val="108108"/>
              <a:buChar char="●"/>
            </a:pPr>
            <a:r>
              <a:rPr lang="hu-HU">
                <a:solidFill>
                  <a:schemeClr val="dk1"/>
                </a:solidFill>
              </a:rPr>
              <a:t>A kísérlet "alapanyaga" egy már lezárt, PIM-es e-mail fiók: hangoskonyv@pim.hu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b="1" lang="hu-HU"/>
              <a:t>A projekt tágabb kontextusa</a:t>
            </a:r>
            <a:endParaRPr b="1"/>
          </a:p>
        </p:txBody>
      </p:sp>
      <p:sp>
        <p:nvSpPr>
          <p:cNvPr id="279" name="Google Shape;279;p3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u-HU" sz="2667">
                <a:solidFill>
                  <a:schemeClr val="dk1"/>
                </a:solidFill>
              </a:rPr>
              <a:t>A PIM-OSZK DBK együttműködés során a célunk egy olyan digitális archiválási eljárás kifejlesztése,</a:t>
            </a:r>
            <a:endParaRPr sz="2667">
              <a:solidFill>
                <a:schemeClr val="dk1"/>
              </a:solidFill>
            </a:endParaRPr>
          </a:p>
          <a:p>
            <a:pPr indent="-457188" lvl="0" marL="60958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hu-HU">
                <a:solidFill>
                  <a:schemeClr val="dk1"/>
                </a:solidFill>
              </a:rPr>
              <a:t>Amely </a:t>
            </a:r>
            <a:r>
              <a:rPr b="1" lang="hu-HU">
                <a:solidFill>
                  <a:schemeClr val="dk1"/>
                </a:solidFill>
              </a:rPr>
              <a:t>nemzetközileg elfogadott szabványokon</a:t>
            </a:r>
            <a:r>
              <a:rPr lang="hu-HU">
                <a:solidFill>
                  <a:schemeClr val="dk1"/>
                </a:solidFill>
              </a:rPr>
              <a:t> alapul</a:t>
            </a:r>
            <a:endParaRPr>
              <a:solidFill>
                <a:schemeClr val="dk1"/>
              </a:solidFill>
            </a:endParaRPr>
          </a:p>
          <a:p>
            <a:pPr indent="-457188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hu-HU">
                <a:solidFill>
                  <a:schemeClr val="dk1"/>
                </a:solidFill>
              </a:rPr>
              <a:t>Nem csak e-mailekre, hanem általánosságban </a:t>
            </a:r>
            <a:r>
              <a:rPr b="1" lang="hu-HU">
                <a:solidFill>
                  <a:schemeClr val="dk1"/>
                </a:solidFill>
              </a:rPr>
              <a:t>bármilyen born digital objektumra alkalmazható</a:t>
            </a:r>
            <a:endParaRPr>
              <a:solidFill>
                <a:schemeClr val="dk1"/>
              </a:solidFill>
            </a:endParaRPr>
          </a:p>
          <a:p>
            <a:pPr indent="-457188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hu-HU">
                <a:solidFill>
                  <a:schemeClr val="dk1"/>
                </a:solidFill>
              </a:rPr>
              <a:t>Az információhordozótól és szoftveres környezettől függetlenül </a:t>
            </a:r>
            <a:r>
              <a:rPr b="1" lang="hu-HU">
                <a:solidFill>
                  <a:schemeClr val="dk1"/>
                </a:solidFill>
              </a:rPr>
              <a:t>hosszútávra biztosítja</a:t>
            </a:r>
            <a:r>
              <a:rPr lang="hu-HU">
                <a:solidFill>
                  <a:schemeClr val="dk1"/>
                </a:solidFill>
              </a:rPr>
              <a:t> a digitális objektumok fennmaradását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"/>
          <p:cNvPicPr preferRelativeResize="0"/>
          <p:nvPr/>
        </p:nvPicPr>
        <p:blipFill rotWithShape="1">
          <a:blip r:embed="rId3">
            <a:alphaModFix/>
          </a:blip>
          <a:srcRect b="24566" l="0" r="0" t="0"/>
          <a:stretch/>
        </p:blipFill>
        <p:spPr>
          <a:xfrm>
            <a:off x="5486397" y="3050820"/>
            <a:ext cx="6332184" cy="26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b="1" lang="hu-HU"/>
              <a:t>Open Archival Information System referenciamodell</a:t>
            </a:r>
            <a:endParaRPr b="1"/>
          </a:p>
        </p:txBody>
      </p:sp>
      <p:sp>
        <p:nvSpPr>
          <p:cNvPr id="286" name="Google Shape;286;p4"/>
          <p:cNvSpPr txBox="1"/>
          <p:nvPr>
            <p:ph idx="1" type="body"/>
          </p:nvPr>
        </p:nvSpPr>
        <p:spPr>
          <a:xfrm>
            <a:off x="415600" y="3050820"/>
            <a:ext cx="5150699" cy="358657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530"/>
              <a:buNone/>
            </a:pPr>
            <a:r>
              <a:rPr lang="hu-HU" sz="2530">
                <a:solidFill>
                  <a:srgbClr val="000000"/>
                </a:solidFill>
              </a:rPr>
              <a:t>A digitális megőrzés (Digital Preservation) kulcsfontosságú tevékenységei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hu-HU" sz="2000">
                <a:solidFill>
                  <a:schemeClr val="dk1"/>
                </a:solidFill>
              </a:rPr>
              <a:t>Ingest</a:t>
            </a:r>
            <a:r>
              <a:rPr lang="hu-HU" sz="2000">
                <a:solidFill>
                  <a:schemeClr val="dk1"/>
                </a:solidFill>
              </a:rPr>
              <a:t> = bejuttatás/bevitel ~ befogadás/átvétel/gyarapítás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hu-HU" sz="2000">
                <a:solidFill>
                  <a:schemeClr val="dk1"/>
                </a:solidFill>
              </a:rPr>
              <a:t>Preservation, Administration</a:t>
            </a:r>
            <a:r>
              <a:rPr lang="hu-HU" sz="2000">
                <a:solidFill>
                  <a:schemeClr val="dk1"/>
                </a:solidFill>
              </a:rPr>
              <a:t> = megőrzés, adminisztráció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hu-HU" sz="2000">
                <a:solidFill>
                  <a:schemeClr val="dk1"/>
                </a:solidFill>
              </a:rPr>
              <a:t>Access</a:t>
            </a:r>
            <a:r>
              <a:rPr lang="hu-HU" sz="2000">
                <a:solidFill>
                  <a:schemeClr val="dk1"/>
                </a:solidFill>
              </a:rPr>
              <a:t> = hozzáférés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3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87" name="Google Shape;287;p4"/>
          <p:cNvSpPr txBox="1"/>
          <p:nvPr/>
        </p:nvSpPr>
        <p:spPr>
          <a:xfrm>
            <a:off x="415601" y="1455936"/>
            <a:ext cx="11089860" cy="1763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Magas szintű elméleti modell a digitális környezetben keletkező adat/információ hosszú távú megőrzésére.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Űradat- és információközvetítő rendszerek. Nyílt Archívumi Információs Rendszer (OAIS). Referenciamodell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"/>
          <p:cNvSpPr txBox="1"/>
          <p:nvPr/>
        </p:nvSpPr>
        <p:spPr>
          <a:xfrm>
            <a:off x="5566298" y="3903510"/>
            <a:ext cx="10564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Ingest</a:t>
            </a:r>
            <a:endParaRPr/>
          </a:p>
        </p:txBody>
      </p:sp>
      <p:sp>
        <p:nvSpPr>
          <p:cNvPr id="289" name="Google Shape;289;p4"/>
          <p:cNvSpPr txBox="1"/>
          <p:nvPr/>
        </p:nvSpPr>
        <p:spPr>
          <a:xfrm>
            <a:off x="7866815" y="5519731"/>
            <a:ext cx="15713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Preservation, Administration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 txBox="1"/>
          <p:nvPr/>
        </p:nvSpPr>
        <p:spPr>
          <a:xfrm>
            <a:off x="10345164" y="3846393"/>
            <a:ext cx="15713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508" y="180975"/>
            <a:ext cx="9925051" cy="649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"/>
          <p:cNvSpPr/>
          <p:nvPr/>
        </p:nvSpPr>
        <p:spPr>
          <a:xfrm rot="-5400000">
            <a:off x="1276229" y="4102378"/>
            <a:ext cx="2036894" cy="191525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6"/>
          <p:cNvSpPr/>
          <p:nvPr/>
        </p:nvSpPr>
        <p:spPr>
          <a:xfrm rot="-5400000">
            <a:off x="4906263" y="4102378"/>
            <a:ext cx="2036894" cy="191525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6"/>
          <p:cNvSpPr/>
          <p:nvPr/>
        </p:nvSpPr>
        <p:spPr>
          <a:xfrm rot="-5400000">
            <a:off x="8518720" y="4102377"/>
            <a:ext cx="2036894" cy="191525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6"/>
          <p:cNvSpPr/>
          <p:nvPr/>
        </p:nvSpPr>
        <p:spPr>
          <a:xfrm rot="5400000">
            <a:off x="2024485" y="5018355"/>
            <a:ext cx="540378" cy="1915254"/>
          </a:xfrm>
          <a:prstGeom prst="chevron">
            <a:avLst>
              <a:gd fmla="val 8404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6"/>
          <p:cNvSpPr/>
          <p:nvPr/>
        </p:nvSpPr>
        <p:spPr>
          <a:xfrm rot="5400000">
            <a:off x="5654519" y="5025951"/>
            <a:ext cx="540378" cy="1915254"/>
          </a:xfrm>
          <a:prstGeom prst="chevron">
            <a:avLst>
              <a:gd fmla="val 84044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6"/>
          <p:cNvSpPr/>
          <p:nvPr/>
        </p:nvSpPr>
        <p:spPr>
          <a:xfrm rot="5400000">
            <a:off x="9266977" y="5033547"/>
            <a:ext cx="540378" cy="1915254"/>
          </a:xfrm>
          <a:prstGeom prst="chevron">
            <a:avLst>
              <a:gd fmla="val 8404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6"/>
          <p:cNvSpPr txBox="1"/>
          <p:nvPr/>
        </p:nvSpPr>
        <p:spPr>
          <a:xfrm>
            <a:off x="1518098" y="4406997"/>
            <a:ext cx="16580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>
                <a:solidFill>
                  <a:srgbClr val="0AA6ED"/>
                </a:solidFill>
                <a:latin typeface="Arial"/>
                <a:ea typeface="Arial"/>
                <a:cs typeface="Arial"/>
                <a:sym typeface="Arial"/>
              </a:rPr>
              <a:t>Submission Information Package (SIP)</a:t>
            </a:r>
            <a:endParaRPr b="1" sz="1600">
              <a:solidFill>
                <a:srgbClr val="0AA6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6"/>
          <p:cNvSpPr txBox="1"/>
          <p:nvPr/>
        </p:nvSpPr>
        <p:spPr>
          <a:xfrm>
            <a:off x="5148132" y="4408261"/>
            <a:ext cx="16580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>
                <a:solidFill>
                  <a:srgbClr val="0085F2"/>
                </a:solidFill>
                <a:latin typeface="Arial"/>
                <a:ea typeface="Arial"/>
                <a:cs typeface="Arial"/>
                <a:sym typeface="Arial"/>
              </a:rPr>
              <a:t>Archival Information Package (AIP)</a:t>
            </a:r>
            <a:endParaRPr b="1" sz="1600">
              <a:solidFill>
                <a:srgbClr val="0085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"/>
          <p:cNvSpPr txBox="1"/>
          <p:nvPr/>
        </p:nvSpPr>
        <p:spPr>
          <a:xfrm>
            <a:off x="8699253" y="4406997"/>
            <a:ext cx="17925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>
                <a:solidFill>
                  <a:srgbClr val="125AC4"/>
                </a:solidFill>
                <a:latin typeface="Arial"/>
                <a:ea typeface="Arial"/>
                <a:cs typeface="Arial"/>
                <a:sym typeface="Arial"/>
              </a:rPr>
              <a:t>Dissemination Information Package (DIP)</a:t>
            </a:r>
            <a:endParaRPr b="1" sz="1600">
              <a:solidFill>
                <a:srgbClr val="125A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"/>
          <p:cNvSpPr txBox="1"/>
          <p:nvPr/>
        </p:nvSpPr>
        <p:spPr>
          <a:xfrm>
            <a:off x="838200" y="365125"/>
            <a:ext cx="10515600" cy="1093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hu-H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OAIS csomagok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6"/>
          <p:cNvSpPr txBox="1"/>
          <p:nvPr/>
        </p:nvSpPr>
        <p:spPr>
          <a:xfrm>
            <a:off x="838200" y="1717131"/>
            <a:ext cx="10515600" cy="2007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hu-H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 OAIS referenciamodell különféle információs csomagokat ír elő</a:t>
            </a:r>
            <a:endParaRPr/>
          </a:p>
          <a:p>
            <a:pPr indent="-254000" lvl="0" marL="12573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rebuchet MS"/>
              <a:buAutoNum type="arabicPeriod"/>
            </a:pPr>
            <a:r>
              <a:rPr lang="hu-H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Submission Information Package (</a:t>
            </a:r>
            <a:r>
              <a:rPr b="1" lang="hu-H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SIP</a:t>
            </a:r>
            <a:r>
              <a:rPr lang="hu-H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= átadás/átvétel</a:t>
            </a:r>
            <a:endParaRPr/>
          </a:p>
          <a:p>
            <a:pPr indent="-254000" lvl="0" marL="12573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rebuchet MS"/>
              <a:buAutoNum type="arabicPeriod"/>
            </a:pPr>
            <a:r>
              <a:rPr lang="hu-H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Archival Information Package (</a:t>
            </a:r>
            <a:r>
              <a:rPr b="1" lang="hu-H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AIP</a:t>
            </a:r>
            <a:r>
              <a:rPr lang="hu-H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= megőrzés, adminisztráció</a:t>
            </a:r>
            <a:endParaRPr/>
          </a:p>
          <a:p>
            <a:pPr indent="-254000" lvl="0" marL="12573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rebuchet MS"/>
              <a:buAutoNum type="arabicPeriod"/>
            </a:pPr>
            <a:r>
              <a:rPr lang="hu-H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Dissemination Information Package (</a:t>
            </a:r>
            <a:r>
              <a:rPr b="1" lang="hu-H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DIP</a:t>
            </a:r>
            <a:r>
              <a:rPr lang="hu-H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= szolgáltatás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hu-H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Előírja azt is, hogy milyen típusú metaadatokat kell az információs csomagoknak tartalmazniuk.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763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413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6"/>
          <p:cNvSpPr/>
          <p:nvPr/>
        </p:nvSpPr>
        <p:spPr>
          <a:xfrm flipH="1">
            <a:off x="9347203" y="5342534"/>
            <a:ext cx="442469" cy="365010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125A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6"/>
          <p:cNvSpPr/>
          <p:nvPr/>
        </p:nvSpPr>
        <p:spPr>
          <a:xfrm>
            <a:off x="5697784" y="5312540"/>
            <a:ext cx="461161" cy="448853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08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6"/>
          <p:cNvSpPr/>
          <p:nvPr/>
        </p:nvSpPr>
        <p:spPr>
          <a:xfrm>
            <a:off x="2042172" y="5315174"/>
            <a:ext cx="461361" cy="463456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0AA6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6"/>
          <p:cNvSpPr/>
          <p:nvPr/>
        </p:nvSpPr>
        <p:spPr>
          <a:xfrm>
            <a:off x="3548454" y="4855216"/>
            <a:ext cx="1104900" cy="409575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AA6ED"/>
              </a:gs>
              <a:gs pos="100000">
                <a:srgbClr val="0085F2"/>
              </a:gs>
            </a:gsLst>
            <a:lin ang="0" scaled="0"/>
          </a:gradFill>
          <a:ln cap="flat" cmpd="sng" w="12700">
            <a:solidFill>
              <a:srgbClr val="01ACA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6"/>
          <p:cNvSpPr/>
          <p:nvPr/>
        </p:nvSpPr>
        <p:spPr>
          <a:xfrm>
            <a:off x="7178488" y="4855216"/>
            <a:ext cx="1104900" cy="409575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085F2"/>
              </a:gs>
              <a:gs pos="100000">
                <a:srgbClr val="125AC4"/>
              </a:gs>
            </a:gsLst>
            <a:lin ang="0" scaled="0"/>
          </a:gradFill>
          <a:ln cap="flat" cmpd="sng" w="12700">
            <a:solidFill>
              <a:srgbClr val="01ACA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6"/>
          <p:cNvSpPr txBox="1"/>
          <p:nvPr/>
        </p:nvSpPr>
        <p:spPr>
          <a:xfrm>
            <a:off x="3548454" y="5312540"/>
            <a:ext cx="11224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hu-H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Repozitórium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6"/>
          <p:cNvSpPr txBox="1"/>
          <p:nvPr/>
        </p:nvSpPr>
        <p:spPr>
          <a:xfrm>
            <a:off x="7169699" y="5326440"/>
            <a:ext cx="11224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hu-H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Kutathatóvá tétel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BagIt – egy általános adatcsomagolási szabvány</a:t>
            </a:r>
            <a:endParaRPr/>
          </a:p>
        </p:txBody>
      </p:sp>
      <p:sp>
        <p:nvSpPr>
          <p:cNvPr id="325" name="Google Shape;325;p7"/>
          <p:cNvSpPr txBox="1"/>
          <p:nvPr>
            <p:ph idx="1" type="body"/>
          </p:nvPr>
        </p:nvSpPr>
        <p:spPr>
          <a:xfrm>
            <a:off x="838200" y="1825625"/>
            <a:ext cx="629056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/>
              <a:t>A BagIt univerzális, bármilyen archiválásra alkalmas csomagszerkezet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/>
              <a:t>Elsődleges célja az adatok sértetlen tárolása és szállítása, az adatok integritásának biztosítása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/>
              <a:t>Checksumok segítségével biztosítja a tartalom épségét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/>
              <a:t>A csomagokban minden szükséges metaadat benne van, nincs szükség speciális szoftverre az értelmezhetőséghez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/>
              <a:t>A csomag szabványos formában tárolt metaadatai új rendszerek számára is értelmezhetők</a:t>
            </a:r>
            <a:endParaRPr/>
          </a:p>
        </p:txBody>
      </p:sp>
      <p:sp>
        <p:nvSpPr>
          <p:cNvPr id="326" name="Google Shape;326;p7"/>
          <p:cNvSpPr txBox="1"/>
          <p:nvPr/>
        </p:nvSpPr>
        <p:spPr>
          <a:xfrm>
            <a:off x="6897951" y="1916561"/>
            <a:ext cx="4802818" cy="4802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71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lang="hu-HU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&lt;base directory&gt;/</a:t>
            </a:r>
            <a:endParaRPr/>
          </a:p>
          <a:p>
            <a:pPr indent="0" lvl="0" marL="71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hu-HU" sz="2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/>
          </a:p>
          <a:p>
            <a:pPr indent="0" lvl="0" marL="71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hu-HU" sz="2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</a:t>
            </a:r>
            <a:r>
              <a:rPr b="1" lang="hu-HU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bagit.txt</a:t>
            </a:r>
            <a:endParaRPr/>
          </a:p>
          <a:p>
            <a:pPr indent="0" lvl="0" marL="71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hu-HU" sz="2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/>
          </a:p>
          <a:p>
            <a:pPr indent="0" lvl="0" marL="71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hu-HU" sz="2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</a:t>
            </a:r>
            <a:r>
              <a:rPr b="1" lang="hu-HU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manifest-&lt;algorithm&gt;.txt</a:t>
            </a:r>
            <a:endParaRPr b="1" sz="2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71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hu-HU" sz="2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/>
          </a:p>
          <a:p>
            <a:pPr indent="0" lvl="0" marL="71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hu-HU" sz="2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[additional tag files]</a:t>
            </a:r>
            <a:endParaRPr/>
          </a:p>
          <a:p>
            <a:pPr indent="0" lvl="0" marL="71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hu-HU" sz="2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/>
          </a:p>
          <a:p>
            <a:pPr indent="0" lvl="0" marL="71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hu-HU" sz="2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</a:t>
            </a:r>
            <a:r>
              <a:rPr b="1" lang="hu-HU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data/</a:t>
            </a:r>
            <a:endParaRPr/>
          </a:p>
          <a:p>
            <a:pPr indent="0" lvl="0" marL="71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hu-HU" sz="2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     |</a:t>
            </a:r>
            <a:endParaRPr/>
          </a:p>
          <a:p>
            <a:pPr indent="0" lvl="0" marL="71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hu-HU" sz="2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     +-- </a:t>
            </a:r>
            <a:r>
              <a:rPr b="1" lang="hu-HU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[payload files]</a:t>
            </a:r>
            <a:endParaRPr/>
          </a:p>
          <a:p>
            <a:pPr indent="0" lvl="0" marL="71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hu-HU" sz="2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/>
          </a:p>
          <a:p>
            <a:pPr indent="0" lvl="0" marL="71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hu-HU" sz="2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[tag directories]/</a:t>
            </a:r>
            <a:endParaRPr/>
          </a:p>
          <a:p>
            <a:pPr indent="0" lvl="0" marL="71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hu-HU" sz="2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|</a:t>
            </a:r>
            <a:endParaRPr/>
          </a:p>
          <a:p>
            <a:pPr indent="0" lvl="0" marL="71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hu-HU" sz="2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+-- [tag files]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29032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7368466" y="1690688"/>
            <a:ext cx="4492101" cy="450618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"/>
          <p:cNvSpPr txBox="1"/>
          <p:nvPr>
            <p:ph type="title"/>
          </p:nvPr>
        </p:nvSpPr>
        <p:spPr>
          <a:xfrm>
            <a:off x="838200" y="365125"/>
            <a:ext cx="6849861" cy="169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hu-HU"/>
              <a:t>MailBag – e-mailekre specializált adatcsomagolási szabvány</a:t>
            </a:r>
            <a:endParaRPr/>
          </a:p>
        </p:txBody>
      </p:sp>
      <p:sp>
        <p:nvSpPr>
          <p:cNvPr id="334" name="Google Shape;334;p8"/>
          <p:cNvSpPr txBox="1"/>
          <p:nvPr>
            <p:ph idx="1" type="body"/>
          </p:nvPr>
        </p:nvSpPr>
        <p:spPr>
          <a:xfrm>
            <a:off x="838200" y="2141537"/>
            <a:ext cx="6290569" cy="4063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u-HU"/>
              <a:t>Miben más, mint a BagIt?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/>
              <a:t>BagIt szabványra épül, de kifejezetten e-mail archiválásra optimalizált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/>
              <a:t>Specifikus, e-mailekhez kapcsolódó struktúrákat és metaadatokat biztosít: pl. küldő, címzett, időbélyeg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/>
              <a:t>Playload tartalom: kifejezetten e-mail formátumokat vár el (például .mbox, .eml)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/>
              <a:t>Optional formats: .mbox, .pst, .msg, .eml, .pdf, .warc (legalább 1)</a:t>
            </a:r>
            <a:endParaRPr/>
          </a:p>
        </p:txBody>
      </p:sp>
      <p:sp>
        <p:nvSpPr>
          <p:cNvPr id="335" name="Google Shape;335;p8"/>
          <p:cNvSpPr txBox="1"/>
          <p:nvPr/>
        </p:nvSpPr>
        <p:spPr>
          <a:xfrm>
            <a:off x="8306540" y="581488"/>
            <a:ext cx="4228730" cy="60445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hu-HU" sz="1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&lt;base directory&gt;/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hu-HU" sz="1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hu-HU" sz="1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bagit.txt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hu-HU" sz="1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hu-HU" sz="1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bag-info.txt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hu-HU" sz="1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hu-HU" sz="1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mailbag.csv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hu-HU" sz="1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hu-HU" sz="1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manifest-&lt;algorithm&gt;.txt</a:t>
            </a:r>
            <a:endParaRPr b="1" sz="11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11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11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tagmanifest-&lt;algorithm&gt;.txt</a:t>
            </a:r>
            <a:endParaRPr sz="110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11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11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</a:t>
            </a:r>
            <a:r>
              <a:rPr b="1" lang="hu-HU" sz="1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+-- data/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hu-HU" sz="1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|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hu-HU" sz="1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+-- mbox/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hu-HU" sz="1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|     +-- [payload files]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11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+-- &lt;optional format1&gt;/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11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|     +-- [payload files]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11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+-- &lt;optional format2&gt;/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11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|     +-- [payload files]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11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+-- …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11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		   |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11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</a:t>
            </a:r>
            <a:r>
              <a:rPr lang="hu-HU" sz="1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+-- attachments/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1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+-- [Mailbag-Message-ID]/</a:t>
            </a:r>
            <a:endParaRPr/>
          </a:p>
          <a:p>
            <a:pPr indent="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1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	    |     +-- [payload files]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11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     +-- [Mailbag-Message-ID]/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11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     |     +-- [payload files]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11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      …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4129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7803472" y="365125"/>
            <a:ext cx="4057095" cy="604455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"/>
          <p:cNvSpPr txBox="1"/>
          <p:nvPr>
            <p:ph type="title"/>
          </p:nvPr>
        </p:nvSpPr>
        <p:spPr>
          <a:xfrm>
            <a:off x="375167" y="634633"/>
            <a:ext cx="3575200" cy="19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hu-HU" sz="3067"/>
              <a:t>Ajánlott formátumok</a:t>
            </a:r>
            <a:endParaRPr b="1" sz="3067"/>
          </a:p>
        </p:txBody>
      </p:sp>
      <p:sp>
        <p:nvSpPr>
          <p:cNvPr id="342" name="Google Shape;342;p9"/>
          <p:cNvSpPr txBox="1"/>
          <p:nvPr>
            <p:ph idx="1" type="body"/>
          </p:nvPr>
        </p:nvSpPr>
        <p:spPr>
          <a:xfrm>
            <a:off x="0" y="2593833"/>
            <a:ext cx="3788800" cy="4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19089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</a:pPr>
            <a:r>
              <a:rPr lang="hu-HU">
                <a:solidFill>
                  <a:srgbClr val="000000"/>
                </a:solidFill>
              </a:rPr>
              <a:t>A létrejövő archiválási adatcsomagnak a hosszú távú megőrzés érdekében az adott információt több formátumban is tartalmaznia kell.</a:t>
            </a:r>
            <a:endParaRPr>
              <a:solidFill>
                <a:srgbClr val="000000"/>
              </a:solidFill>
            </a:endParaRPr>
          </a:p>
          <a:p>
            <a:pPr indent="-419089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</a:pPr>
            <a:r>
              <a:rPr lang="hu-HU">
                <a:solidFill>
                  <a:srgbClr val="000000"/>
                </a:solidFill>
              </a:rPr>
              <a:t>A hosszú távú megőrzésre alkalmas formátumokra a </a:t>
            </a:r>
            <a:r>
              <a:rPr b="1" lang="hu-HU">
                <a:solidFill>
                  <a:srgbClr val="000000"/>
                </a:solidFill>
              </a:rPr>
              <a:t>Library of Congress</a:t>
            </a:r>
            <a:r>
              <a:rPr lang="hu-HU">
                <a:solidFill>
                  <a:srgbClr val="000000"/>
                </a:solidFill>
              </a:rPr>
              <a:t> oldalán találhatók ajánlások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43" name="Google Shape;3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5252" y="1"/>
            <a:ext cx="851676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9"/>
          <p:cNvSpPr/>
          <p:nvPr/>
        </p:nvSpPr>
        <p:spPr>
          <a:xfrm>
            <a:off x="7506467" y="393000"/>
            <a:ext cx="678000" cy="10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ALLPPT-60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7" ma:contentTypeDescription="Új dokumentum létrehozása." ma:contentTypeScope="" ma:versionID="f32f476c7b75e04a9a030095411b1174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265367b04d86ded6a9607f10f5d92260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  <SharedWithUsers xmlns="a1cf89ef-f0b4-455b-9f6b-70e19379c44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7571C9F-4350-4029-941C-5E818A3A571A}"/>
</file>

<file path=customXml/itemProps2.xml><?xml version="1.0" encoding="utf-8"?>
<ds:datastoreItem xmlns:ds="http://schemas.openxmlformats.org/officeDocument/2006/customXml" ds:itemID="{1A8A29BA-EB9A-49E1-9629-CC46ACB00C38}"/>
</file>

<file path=customXml/itemProps3.xml><?xml version="1.0" encoding="utf-8"?>
<ds:datastoreItem xmlns:ds="http://schemas.openxmlformats.org/officeDocument/2006/customXml" ds:itemID="{084AC17B-B4D8-4A78-A698-65C3EE13559A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Horváth Dániel</dc:creator>
  <dcterms:created xsi:type="dcterms:W3CDTF">2024-11-19T13:04:47Z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  <property fmtid="{D5CDD505-2E9C-101B-9397-08002B2CF9AE}" pid="3" name="Order">
    <vt:r8>15102300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