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60" r:id="rId7"/>
    <p:sldId id="259" r:id="rId8"/>
    <p:sldId id="261" r:id="rId9"/>
    <p:sldId id="262" r:id="rId10"/>
    <p:sldId id="280" r:id="rId11"/>
    <p:sldId id="263" r:id="rId12"/>
    <p:sldId id="276" r:id="rId13"/>
    <p:sldId id="277" r:id="rId14"/>
    <p:sldId id="265" r:id="rId15"/>
    <p:sldId id="266" r:id="rId16"/>
    <p:sldId id="279" r:id="rId17"/>
    <p:sldId id="278" r:id="rId18"/>
    <p:sldId id="267" r:id="rId19"/>
    <p:sldId id="281" r:id="rId20"/>
    <p:sldId id="268" r:id="rId21"/>
    <p:sldId id="269" r:id="rId22"/>
    <p:sldId id="270" r:id="rId23"/>
    <p:sldId id="282" r:id="rId24"/>
    <p:sldId id="283" r:id="rId25"/>
    <p:sldId id="284" r:id="rId26"/>
    <p:sldId id="286" r:id="rId27"/>
    <p:sldId id="285" r:id="rId28"/>
    <p:sldId id="258" r:id="rId29"/>
  </p:sldIdLst>
  <p:sldSz cx="12192000" cy="6858000"/>
  <p:notesSz cx="6858000" cy="9144000"/>
  <p:defaultTextStyle>
    <a:defPPr>
      <a:defRPr lang="en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456AA5-BFFF-AE49-C74C-3A5BDCA6F926}" v="353" dt="2025-05-12T13:45:53.5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csó Gyula, dr." userId="S::kalcso.gyula@oszk.hu::a7f15326-fcec-454a-be13-15dd697f5939" providerId="AD" clId="Web-{3E456AA5-BFFF-AE49-C74C-3A5BDCA6F926}"/>
    <pc:docChg chg="modSld">
      <pc:chgData name="Kalcsó Gyula, dr." userId="S::kalcso.gyula@oszk.hu::a7f15326-fcec-454a-be13-15dd697f5939" providerId="AD" clId="Web-{3E456AA5-BFFF-AE49-C74C-3A5BDCA6F926}" dt="2025-05-12T13:45:53.591" v="345" actId="14100"/>
      <pc:docMkLst>
        <pc:docMk/>
      </pc:docMkLst>
      <pc:sldChg chg="modSp">
        <pc:chgData name="Kalcsó Gyula, dr." userId="S::kalcso.gyula@oszk.hu::a7f15326-fcec-454a-be13-15dd697f5939" providerId="AD" clId="Web-{3E456AA5-BFFF-AE49-C74C-3A5BDCA6F926}" dt="2025-05-12T13:43:28.683" v="267" actId="20577"/>
        <pc:sldMkLst>
          <pc:docMk/>
          <pc:sldMk cId="281394425" sldId="259"/>
        </pc:sldMkLst>
        <pc:spChg chg="mod">
          <ac:chgData name="Kalcsó Gyula, dr." userId="S::kalcso.gyula@oszk.hu::a7f15326-fcec-454a-be13-15dd697f5939" providerId="AD" clId="Web-{3E456AA5-BFFF-AE49-C74C-3A5BDCA6F926}" dt="2025-05-12T13:43:28.683" v="267" actId="20577"/>
          <ac:spMkLst>
            <pc:docMk/>
            <pc:sldMk cId="281394425" sldId="259"/>
            <ac:spMk id="4" creationId="{00000000-0000-0000-0000-000000000000}"/>
          </ac:spMkLst>
        </pc:spChg>
      </pc:sldChg>
      <pc:sldChg chg="addSp delSp modSp">
        <pc:chgData name="Kalcsó Gyula, dr." userId="S::kalcso.gyula@oszk.hu::a7f15326-fcec-454a-be13-15dd697f5939" providerId="AD" clId="Web-{3E456AA5-BFFF-AE49-C74C-3A5BDCA6F926}" dt="2025-05-12T12:45:31.664" v="40" actId="20577"/>
        <pc:sldMkLst>
          <pc:docMk/>
          <pc:sldMk cId="3756631256" sldId="261"/>
        </pc:sldMkLst>
        <pc:spChg chg="add mod">
          <ac:chgData name="Kalcsó Gyula, dr." userId="S::kalcso.gyula@oszk.hu::a7f15326-fcec-454a-be13-15dd697f5939" providerId="AD" clId="Web-{3E456AA5-BFFF-AE49-C74C-3A5BDCA6F926}" dt="2025-05-12T12:45:31.664" v="40" actId="20577"/>
          <ac:spMkLst>
            <pc:docMk/>
            <pc:sldMk cId="3756631256" sldId="261"/>
            <ac:spMk id="8" creationId="{0472545A-BD2C-4727-2470-7D2F728D227A}"/>
          </ac:spMkLst>
        </pc:spChg>
        <pc:picChg chg="add mod">
          <ac:chgData name="Kalcsó Gyula, dr." userId="S::kalcso.gyula@oszk.hu::a7f15326-fcec-454a-be13-15dd697f5939" providerId="AD" clId="Web-{3E456AA5-BFFF-AE49-C74C-3A5BDCA6F926}" dt="2025-05-12T12:41:58.116" v="20" actId="1076"/>
          <ac:picMkLst>
            <pc:docMk/>
            <pc:sldMk cId="3756631256" sldId="261"/>
            <ac:picMk id="3" creationId="{93ED50FD-BEC9-88A8-EAE2-65A4ED5F1E44}"/>
          </ac:picMkLst>
        </pc:picChg>
        <pc:picChg chg="del">
          <ac:chgData name="Kalcsó Gyula, dr." userId="S::kalcso.gyula@oszk.hu::a7f15326-fcec-454a-be13-15dd697f5939" providerId="AD" clId="Web-{3E456AA5-BFFF-AE49-C74C-3A5BDCA6F926}" dt="2025-05-12T12:41:55.429" v="19"/>
          <ac:picMkLst>
            <pc:docMk/>
            <pc:sldMk cId="3756631256" sldId="261"/>
            <ac:picMk id="4" creationId="{9B163325-7B8A-4E3B-BD06-7EC90809D172}"/>
          </ac:picMkLst>
        </pc:picChg>
        <pc:cxnChg chg="add mod">
          <ac:chgData name="Kalcsó Gyula, dr." userId="S::kalcso.gyula@oszk.hu::a7f15326-fcec-454a-be13-15dd697f5939" providerId="AD" clId="Web-{3E456AA5-BFFF-AE49-C74C-3A5BDCA6F926}" dt="2025-05-12T12:44:03.945" v="25" actId="1076"/>
          <ac:cxnSpMkLst>
            <pc:docMk/>
            <pc:sldMk cId="3756631256" sldId="261"/>
            <ac:cxnSpMk id="6" creationId="{FFEA025C-C152-417B-84A8-987A839E45CC}"/>
          </ac:cxnSpMkLst>
        </pc:cxnChg>
      </pc:sldChg>
      <pc:sldChg chg="modSp">
        <pc:chgData name="Kalcsó Gyula, dr." userId="S::kalcso.gyula@oszk.hu::a7f15326-fcec-454a-be13-15dd697f5939" providerId="AD" clId="Web-{3E456AA5-BFFF-AE49-C74C-3A5BDCA6F926}" dt="2025-05-12T13:44:11.824" v="271" actId="20577"/>
        <pc:sldMkLst>
          <pc:docMk/>
          <pc:sldMk cId="3040380058" sldId="262"/>
        </pc:sldMkLst>
        <pc:spChg chg="mod">
          <ac:chgData name="Kalcsó Gyula, dr." userId="S::kalcso.gyula@oszk.hu::a7f15326-fcec-454a-be13-15dd697f5939" providerId="AD" clId="Web-{3E456AA5-BFFF-AE49-C74C-3A5BDCA6F926}" dt="2025-05-12T13:44:11.824" v="271" actId="20577"/>
          <ac:spMkLst>
            <pc:docMk/>
            <pc:sldMk cId="3040380058" sldId="262"/>
            <ac:spMk id="5" creationId="{00000000-0000-0000-0000-000000000000}"/>
          </ac:spMkLst>
        </pc:spChg>
      </pc:sldChg>
      <pc:sldChg chg="modSp">
        <pc:chgData name="Kalcsó Gyula, dr." userId="S::kalcso.gyula@oszk.hu::a7f15326-fcec-454a-be13-15dd697f5939" providerId="AD" clId="Web-{3E456AA5-BFFF-AE49-C74C-3A5BDCA6F926}" dt="2025-05-12T12:35:09.851" v="7" actId="20577"/>
        <pc:sldMkLst>
          <pc:docMk/>
          <pc:sldMk cId="1751476889" sldId="267"/>
        </pc:sldMkLst>
        <pc:spChg chg="mod">
          <ac:chgData name="Kalcsó Gyula, dr." userId="S::kalcso.gyula@oszk.hu::a7f15326-fcec-454a-be13-15dd697f5939" providerId="AD" clId="Web-{3E456AA5-BFFF-AE49-C74C-3A5BDCA6F926}" dt="2025-05-12T12:35:09.851" v="7" actId="20577"/>
          <ac:spMkLst>
            <pc:docMk/>
            <pc:sldMk cId="1751476889" sldId="267"/>
            <ac:spMk id="5" creationId="{00000000-0000-0000-0000-000000000000}"/>
          </ac:spMkLst>
        </pc:spChg>
      </pc:sldChg>
      <pc:sldChg chg="modSp">
        <pc:chgData name="Kalcsó Gyula, dr." userId="S::kalcso.gyula@oszk.hu::a7f15326-fcec-454a-be13-15dd697f5939" providerId="AD" clId="Web-{3E456AA5-BFFF-AE49-C74C-3A5BDCA6F926}" dt="2025-05-12T12:35:13.960" v="10" actId="20577"/>
        <pc:sldMkLst>
          <pc:docMk/>
          <pc:sldMk cId="360568133" sldId="268"/>
        </pc:sldMkLst>
        <pc:spChg chg="mod">
          <ac:chgData name="Kalcsó Gyula, dr." userId="S::kalcso.gyula@oszk.hu::a7f15326-fcec-454a-be13-15dd697f5939" providerId="AD" clId="Web-{3E456AA5-BFFF-AE49-C74C-3A5BDCA6F926}" dt="2025-05-12T12:35:13.960" v="10" actId="20577"/>
          <ac:spMkLst>
            <pc:docMk/>
            <pc:sldMk cId="360568133" sldId="268"/>
            <ac:spMk id="5" creationId="{00000000-0000-0000-0000-000000000000}"/>
          </ac:spMkLst>
        </pc:spChg>
      </pc:sldChg>
      <pc:sldChg chg="modSp">
        <pc:chgData name="Kalcsó Gyula, dr." userId="S::kalcso.gyula@oszk.hu::a7f15326-fcec-454a-be13-15dd697f5939" providerId="AD" clId="Web-{3E456AA5-BFFF-AE49-C74C-3A5BDCA6F926}" dt="2025-05-12T13:45:53.591" v="345" actId="14100"/>
        <pc:sldMkLst>
          <pc:docMk/>
          <pc:sldMk cId="4221123634" sldId="270"/>
        </pc:sldMkLst>
        <pc:spChg chg="mod">
          <ac:chgData name="Kalcsó Gyula, dr." userId="S::kalcso.gyula@oszk.hu::a7f15326-fcec-454a-be13-15dd697f5939" providerId="AD" clId="Web-{3E456AA5-BFFF-AE49-C74C-3A5BDCA6F926}" dt="2025-05-12T13:45:53.591" v="345" actId="14100"/>
          <ac:spMkLst>
            <pc:docMk/>
            <pc:sldMk cId="4221123634" sldId="270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69404-468F-E9A6-C4E6-848877C1F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DEB62A-A484-6B1F-C74B-6851ECE11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9EDDF-9249-78C3-26EA-8FD9FA0B7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1592-2762-804D-844D-05D8BEA96907}" type="datetimeFigureOut">
              <a:rPr lang="en-HU" smtClean="0"/>
              <a:t>05/12/2025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4CFA4-1D9D-040A-8415-5F56D9C36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EF162-D9BA-ECAB-3F3A-95BAC2141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01C4-13CB-0F46-A306-C25547D7BD17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68602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EFBBE-0EDF-44E5-7C3D-466E71C68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4F64CE-3E32-7735-6C15-A9D521248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73615-17DD-6012-CC92-BD0BA0110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1592-2762-804D-844D-05D8BEA96907}" type="datetimeFigureOut">
              <a:rPr lang="en-HU" smtClean="0"/>
              <a:t>05/12/2025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DA71F-00FB-981D-967C-BAB58B14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C3EBC-E02D-4DBA-400B-A6D066E7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01C4-13CB-0F46-A306-C25547D7BD17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7201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EECF51-4A4B-7085-DD7D-102555C37C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703BA0-47FA-1F64-9B0C-EAB964641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34B7E-98E4-A1B8-6C2F-739A29395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1592-2762-804D-844D-05D8BEA96907}" type="datetimeFigureOut">
              <a:rPr lang="en-HU" smtClean="0"/>
              <a:t>05/12/2025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4C6B2-EB63-EF20-F135-873CF7968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EDA8F-13F9-B883-4A70-4DA8889D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01C4-13CB-0F46-A306-C25547D7BD17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95565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E9932-29FF-4F29-9133-8132D48DF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550DC-7504-A1A5-AD16-BAD709811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B2497-9E6C-CB2C-9387-22E5F2B1E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1592-2762-804D-844D-05D8BEA96907}" type="datetimeFigureOut">
              <a:rPr lang="en-HU" smtClean="0"/>
              <a:t>05/12/2025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108A1-897F-9085-344A-2D0732C8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C632A-7C08-F494-9EB7-808591734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01C4-13CB-0F46-A306-C25547D7BD17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82425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69C0D-FD80-D9DE-CD76-18F2858C4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1C015-81B2-2A33-B2EC-31D481CC0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E17B7-1159-F67D-B7EB-C511921D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1592-2762-804D-844D-05D8BEA96907}" type="datetimeFigureOut">
              <a:rPr lang="en-HU" smtClean="0"/>
              <a:t>05/12/2025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782B3-1923-6B94-8707-85E667673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6E8ED-E3CB-3EF8-AC64-FEFCB0405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01C4-13CB-0F46-A306-C25547D7BD17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50472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DBD17-DFBA-58FD-3604-13B675BFA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0B5ED-CA72-5CBF-7C29-D6EEF665D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E1066-2713-D9BF-C475-8DF35E420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259C0A-B980-59C7-6687-508D74523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1592-2762-804D-844D-05D8BEA96907}" type="datetimeFigureOut">
              <a:rPr lang="en-HU" smtClean="0"/>
              <a:t>05/12/2025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8E142C-95B0-D392-E04A-0F1648097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F1613-DE42-6602-18F0-8B5955E87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01C4-13CB-0F46-A306-C25547D7BD17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941178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C063-559B-37A1-9237-99341AD40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C108B-AF29-658C-6592-6CE782089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DA861-20D1-DAB7-F52C-517A36671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CE5E65-CF8E-DBC9-BDF4-BB874D7CDE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66041-44BD-DE38-BF78-D62B0A68DB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CF6C0B-AF5D-516A-B5C7-FD95EAD53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1592-2762-804D-844D-05D8BEA96907}" type="datetimeFigureOut">
              <a:rPr lang="en-HU" smtClean="0"/>
              <a:t>05/12/2025</a:t>
            </a:fld>
            <a:endParaRPr lang="en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C87C6E-52F2-AA82-E33C-21EB57B94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811D22-759E-3AFE-B475-EB4911363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01C4-13CB-0F46-A306-C25547D7BD17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41824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7DF6B-4538-79A2-874B-4145FC95A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D16934-3A77-B375-24F7-A6B6A58C8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1592-2762-804D-844D-05D8BEA96907}" type="datetimeFigureOut">
              <a:rPr lang="en-HU" smtClean="0"/>
              <a:t>05/12/2025</a:t>
            </a:fld>
            <a:endParaRPr lang="en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089DD6-5093-C9BF-D835-0D9DDEF8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E45E3-C1F2-589A-3D4B-D4C826863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01C4-13CB-0F46-A306-C25547D7BD17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82485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A2B40C-36AE-E1EB-3D8A-CBD4CA966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1592-2762-804D-844D-05D8BEA96907}" type="datetimeFigureOut">
              <a:rPr lang="en-HU" smtClean="0"/>
              <a:t>05/12/2025</a:t>
            </a:fld>
            <a:endParaRPr lang="en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92FC3B-18A7-23AF-EC95-008950897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21189C-C4BF-DF8F-31DB-50246B1CD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01C4-13CB-0F46-A306-C25547D7BD17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78412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A3314-35E9-9A86-8794-B6D22E639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69354-49E5-1C52-9792-DF2D86108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6A4238-1F97-754B-9CB3-38FC89DA6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1FB98-9575-3332-7A0E-77DC592D8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1592-2762-804D-844D-05D8BEA96907}" type="datetimeFigureOut">
              <a:rPr lang="en-HU" smtClean="0"/>
              <a:t>05/12/2025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9C233-E7AB-89EE-4A83-6726AFEED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9817DD-DBD4-53B3-5911-A7991090B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01C4-13CB-0F46-A306-C25547D7BD17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56728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CBF25-ACE9-E9ED-C926-9B98780F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B906D6-840F-D8E7-ED77-7220CE56A1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90684-420D-E307-B44E-61BF8D225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BDCA3D-52D3-388B-D063-B7F69896B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1592-2762-804D-844D-05D8BEA96907}" type="datetimeFigureOut">
              <a:rPr lang="en-HU" smtClean="0"/>
              <a:t>05/12/2025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C42F1D-8DBF-7B2C-2E13-E70D34E2B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A734E-5466-A645-3675-73FC5A880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D01C4-13CB-0F46-A306-C25547D7BD17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13141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8A7E55-ABB6-482A-0B74-D1FAE1D9D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68DDB-9793-7988-6FBD-78BAFCE1D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16545-8AC5-940B-C476-0719B6328C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991592-2762-804D-844D-05D8BEA96907}" type="datetimeFigureOut">
              <a:rPr lang="en-HU" smtClean="0"/>
              <a:t>05/12/2025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52974-5F8B-AB9B-A24A-BF09CF656D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1162F-7D57-C721-96DF-0739F78D3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4D01C4-13CB-0F46-A306-C25547D7BD17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70360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61EB5-3DAC-5F5B-EA56-AD061914B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2942" y="1507525"/>
            <a:ext cx="8765058" cy="1607022"/>
          </a:xfrm>
        </p:spPr>
        <p:txBody>
          <a:bodyPr>
            <a:noAutofit/>
          </a:bodyPr>
          <a:lstStyle/>
          <a:p>
            <a:r>
              <a:rPr lang="hu-HU" sz="3600" b="1">
                <a:solidFill>
                  <a:srgbClr val="F9AB5A"/>
                </a:solidFill>
              </a:rPr>
              <a:t>A magyar webtér aratásával kapcsolatos kurátori feladatok</a:t>
            </a:r>
            <a:endParaRPr lang="en-HU" sz="3600" b="1">
              <a:solidFill>
                <a:srgbClr val="F9AB5A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445123-4C14-975B-0DA3-342BC5618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2942" y="3602038"/>
            <a:ext cx="8765058" cy="1655762"/>
          </a:xfrm>
        </p:spPr>
        <p:txBody>
          <a:bodyPr>
            <a:normAutofit lnSpcReduction="10000"/>
          </a:bodyPr>
          <a:lstStyle/>
          <a:p>
            <a:r>
              <a:rPr lang="hu-HU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Kalcsó Gyula</a:t>
            </a:r>
          </a:p>
          <a:p>
            <a:r>
              <a:rPr lang="hu-HU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MNMKK OSZK Digitális Bölcsészeti Központ</a:t>
            </a:r>
          </a:p>
          <a:p>
            <a:r>
              <a:rPr lang="hu-HU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Digitális Filológiai és Webarchiválási Osztály</a:t>
            </a:r>
          </a:p>
          <a:p>
            <a:r>
              <a:rPr lang="hu-HU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Networkshop, 2025. május 13–15., Győr</a:t>
            </a:r>
            <a:endParaRPr lang="en-HU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766482" y="188259"/>
            <a:ext cx="5042647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189" y="545244"/>
            <a:ext cx="8068624" cy="117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30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C306533C-5877-4E68-9F5E-ACE69878A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9337"/>
            <a:ext cx="12192000" cy="633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83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4D452-7B33-A177-3BA8-D356A3BC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 b="1">
                <a:solidFill>
                  <a:srgbClr val="F9AB5A"/>
                </a:solidFill>
              </a:rPr>
              <a:t>A </a:t>
            </a:r>
            <a:r>
              <a:rPr lang="hu-HU" b="1">
                <a:solidFill>
                  <a:srgbClr val="F9AB5A"/>
                </a:solidFill>
              </a:rPr>
              <a:t>webtéraratás crawlere: a Heritrix</a:t>
            </a:r>
            <a:endParaRPr lang="en-HU" b="1">
              <a:solidFill>
                <a:srgbClr val="F9AB5A"/>
              </a:solidFill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105711"/>
            <a:ext cx="12224703" cy="75228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38200" y="1690688"/>
            <a:ext cx="4352109" cy="39570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/>
              <a:t>Az Internet Archive 2003 óta fejlesztett aratórobotja.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/>
              <a:t>Java nyelven íródott, Linuxon fut.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/>
              <a:t>Eleinte ARC, később WARC kimenettel dolgozik.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/>
              <a:t>Széleskörűen konfigurálható, beállítható többek között az ugrások száma, a letöltött tartalom mérete, a futásidő stb.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/>
              <a:t>Egy-egy jobhoz külön seedlista tartozik.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/>
              <a:t>Támogatja a deduplikációt.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51AE726-E7DC-40D1-88C2-C3BD6F5F3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08" y="1690688"/>
            <a:ext cx="6734992" cy="336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50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4D452-7B33-A177-3BA8-D356A3BC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 b="1">
                <a:solidFill>
                  <a:srgbClr val="F9AB5A"/>
                </a:solidFill>
              </a:rPr>
              <a:t>A </a:t>
            </a:r>
            <a:r>
              <a:rPr lang="hu-HU" b="1">
                <a:solidFill>
                  <a:srgbClr val="F9AB5A"/>
                </a:solidFill>
              </a:rPr>
              <a:t>magyar webtéraratás jobjai</a:t>
            </a:r>
            <a:endParaRPr lang="en-HU" b="1">
              <a:solidFill>
                <a:srgbClr val="F9AB5A"/>
              </a:solidFill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105711"/>
            <a:ext cx="12224703" cy="75228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38199" y="1690688"/>
            <a:ext cx="4874623" cy="39570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/>
              <a:t>Három jobot futtatunk: az alapértelmezett webtérjob mellett a tömeges aldomaineket tartalmazó webhelyekét (pl. lap.hu) és a robots.txt fájl nélküli webhelyekét.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/>
              <a:t>A jobok konfigurációját a crawler-beans.cxml fájl tartalmazza, amely közvetlenül is szerkeszthető a Heritrix böngészőben futtatható felületén (az ún. engine-en keresztül).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/>
              <a:t>Az aratások konfigurálásának megkönnyítésére egy Java nyelven írt webalkalmazást használunk (Kaptafa), amely a beállításokat beleírja a crawler-beansbe.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6E17DA6-41E7-4AED-9690-1842E3A32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351" y="1491212"/>
            <a:ext cx="5525328" cy="461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17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809A939B-3061-49E3-87AC-AEFC3FC2C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449"/>
            <a:ext cx="12192000" cy="600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0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BE0A8236-4375-4F55-B350-A93CB9751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449"/>
            <a:ext cx="12192000" cy="600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79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4D452-7B33-A177-3BA8-D356A3BC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 b="1">
                <a:solidFill>
                  <a:srgbClr val="F9AB5A"/>
                </a:solidFill>
              </a:rPr>
              <a:t>A </a:t>
            </a:r>
            <a:r>
              <a:rPr lang="hu-HU" b="1">
                <a:solidFill>
                  <a:srgbClr val="F9AB5A"/>
                </a:solidFill>
              </a:rPr>
              <a:t>webtérseedlista karbantartása</a:t>
            </a:r>
            <a:endParaRPr lang="en-HU" b="1">
              <a:solidFill>
                <a:srgbClr val="F9AB5A"/>
              </a:solidFill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105711"/>
            <a:ext cx="12224703" cy="75228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38200" y="1690688"/>
            <a:ext cx="10515600" cy="39570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/>
              <a:t>A </a:t>
            </a:r>
            <a:r>
              <a:rPr lang="hu-HU" err="1"/>
              <a:t>seedlistát</a:t>
            </a:r>
            <a:r>
              <a:rPr lang="hu-HU"/>
              <a:t> rendszeresen karban kell tartani: 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/>
              <a:t>A megszűnt webhelyeket eltávolítjuk a listából.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/>
              <a:t>Összegyűjtjük a korábbi aratásokból a még nem ismert URL-</a:t>
            </a:r>
            <a:r>
              <a:rPr lang="hu-HU" err="1"/>
              <a:t>eket</a:t>
            </a:r>
            <a:r>
              <a:rPr lang="hu-HU"/>
              <a:t>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/>
              <a:t>Nyilvántartjuk a webhelyek státusát (a HTTP-státuskódot).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/>
              <a:t>Lekérdezzük a webhelyek </a:t>
            </a:r>
            <a:r>
              <a:rPr lang="hu-HU" err="1"/>
              <a:t>title</a:t>
            </a:r>
            <a:r>
              <a:rPr lang="hu-HU"/>
              <a:t>-jét (a HTML </a:t>
            </a:r>
            <a:r>
              <a:rPr lang="hu-HU" err="1"/>
              <a:t>head</a:t>
            </a:r>
            <a:r>
              <a:rPr lang="hu-HU"/>
              <a:t> tagben szereplő adat).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/>
              <a:t>Megállapítjuk, hogy a webhelyeken található-e robots.txt fájl.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/>
              <a:t>Megvizsgáljuk, hogy a megváltozott tartalom még gyűjtőkörbe tartozik-e.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/>
              <a:t>Felül kell vizsgálni a korábban megszűntnek nyilvánított URL-</a:t>
            </a:r>
            <a:r>
              <a:rPr lang="hu-HU" err="1"/>
              <a:t>eket</a:t>
            </a:r>
            <a:r>
              <a:rPr lang="hu-HU"/>
              <a:t>, mert előfordulhat, hogy újra élővé válik.</a:t>
            </a:r>
          </a:p>
        </p:txBody>
      </p:sp>
    </p:spTree>
    <p:extLst>
      <p:ext uri="{BB962C8B-B14F-4D97-AF65-F5344CB8AC3E}">
        <p14:creationId xmlns:p14="http://schemas.microsoft.com/office/powerpoint/2010/main" val="1751476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2189C656-DDB7-4EAE-BB40-9D25048A9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20" y="0"/>
            <a:ext cx="11260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92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4D452-7B33-A177-3BA8-D356A3BCE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94166" cy="1325563"/>
          </a:xfrm>
        </p:spPr>
        <p:txBody>
          <a:bodyPr/>
          <a:lstStyle/>
          <a:p>
            <a:r>
              <a:rPr lang="hu-HU" b="1">
                <a:solidFill>
                  <a:srgbClr val="F9AB5A"/>
                </a:solidFill>
              </a:rPr>
              <a:t>Képernyőkép-készítés</a:t>
            </a:r>
            <a:endParaRPr lang="en-HU" b="1">
              <a:solidFill>
                <a:srgbClr val="F9AB5A"/>
              </a:solidFill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105711"/>
            <a:ext cx="12224703" cy="75228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38200" y="1690688"/>
            <a:ext cx="4186646" cy="39570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/>
              <a:t>A mentett webhelyek nagy részéről képernyőkép készül.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/>
              <a:t>Fontos szerepe van a minőségbiztosításban: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/>
              <a:t>Látható, ha jelentősen változik a tartalom.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/>
              <a:t>A </a:t>
            </a:r>
            <a:r>
              <a:rPr lang="hu-HU" err="1"/>
              <a:t>layout</a:t>
            </a:r>
            <a:r>
              <a:rPr lang="hu-HU"/>
              <a:t> mentésének sikertelensége esetén is van képünk arról, hogy jelent meg az oldal az adott mentés idején.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804D2187-03F2-4792-B438-4A72E2A53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200" y="0"/>
            <a:ext cx="3294400" cy="610571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EAF8B196-C5F2-4F53-903A-068809897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4310" y="0"/>
            <a:ext cx="3287690" cy="610571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0568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4D452-7B33-A177-3BA8-D356A3BC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>
                <a:solidFill>
                  <a:srgbClr val="F9AB5A"/>
                </a:solidFill>
              </a:rPr>
              <a:t>Metaadatok, statisztikák előállítása</a:t>
            </a:r>
            <a:endParaRPr lang="en-HU" b="1">
              <a:solidFill>
                <a:srgbClr val="F9AB5A"/>
              </a:solidFill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105711"/>
            <a:ext cx="12224703" cy="75228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38200" y="1690688"/>
            <a:ext cx="10515600" cy="39570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BB0EA965-642E-4486-A009-3F0702B0A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05" y="1437074"/>
            <a:ext cx="10249989" cy="466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68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4D452-7B33-A177-3BA8-D356A3BC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>
                <a:solidFill>
                  <a:srgbClr val="F9AB5A"/>
                </a:solidFill>
              </a:rPr>
              <a:t>Jövőkép</a:t>
            </a:r>
            <a:endParaRPr lang="en-HU" b="1">
              <a:solidFill>
                <a:srgbClr val="F9AB5A"/>
              </a:solidFill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105711"/>
            <a:ext cx="12224703" cy="75228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38200" y="1690688"/>
            <a:ext cx="5107459" cy="39570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/>
              <a:t>Folyamatban van a nyilvántartásunk adatbázisba költöztetése.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/>
              <a:t>A kurátori feladatok nagy részét szeretnénk automatizálni.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/>
              <a:t>Új eszközöket szeretnénk kipróbálni.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/>
              <a:t>A mesterséges intelligencia nyújtotta lehetőségeket szeretnénk kiaknázni (automatikus tárgyszavazás, topikmodellezés stb.).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/>
              <a:t>Tervezzük újfajta mentések kialakítását is (pl. a szöveges tartalomra koncentráló, nagyobb </a:t>
            </a:r>
            <a:r>
              <a:rPr lang="hu-HU" err="1"/>
              <a:t>mélyéségű</a:t>
            </a:r>
            <a:r>
              <a:rPr lang="hu-HU"/>
              <a:t> mentések a nyelvi modellek tanításához jó nyersanyagul szolgálnának).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96F6F45-FAB5-4D40-8ADA-FBBF42780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954" y="0"/>
            <a:ext cx="6244046" cy="610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2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4D452-7B33-A177-3BA8-D356A3BC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>
                <a:solidFill>
                  <a:srgbClr val="F9AB5A"/>
                </a:solidFill>
              </a:rPr>
              <a:t>Mi a magyar webtér?</a:t>
            </a:r>
            <a:endParaRPr lang="en-HU" b="1">
              <a:solidFill>
                <a:srgbClr val="F9AB5A"/>
              </a:solidFill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6105711"/>
            <a:ext cx="12224703" cy="752289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838200" y="1690688"/>
            <a:ext cx="10515600" cy="39570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/>
              <a:t>Szűkebb értelemben: az országkód szerinti legfelső szintű doméntartomány (.hu) tartalma.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/>
              <a:t>Tágabb értelemben: minden magyar nyelvű webes tartalom.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/>
              <a:t>Még tágabban: a hungarikumnak minősíthető webes tartalom.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/>
              <a:t>A muzeális intézményekről, a nyilvános könyvtári ellátásról és a közművelődésről szóló 1997. évi CXL. törvény értelmében „hungarikum: a Magyarország mindenkori területén megjelent minden, továbbá a külföldön magyar nyelven, magyar szerzőtől, illetőleg magyar vonatkozású tartalommal keletkezett valamennyi dokumentum”.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/>
              <a:t>A webhungarikumok köre ennek analógiájára a .hu doméntartományban publikált, továbbá a más doméntartományban megjelent, de magyar nyelven, magyar szerzőtől származó, illetőleg a magyar vonatkozású egyéb nyelvű tartalom.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4981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D0BA52A3-E2D4-4CB8-88B6-5DBE6341E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638175"/>
            <a:ext cx="1213485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03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E6491738-6F4F-436B-ACA6-B3193CEEE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12192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76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8CE083F8-455C-4DE2-8C13-2EA2AF265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12192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53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DB5A9545-62BC-448F-AE08-5FED12FD5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12192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13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AAEB99CE-6604-4FD6-AD5B-C32007C6B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12192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40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47365" y="1546412"/>
            <a:ext cx="7234517" cy="3785652"/>
          </a:xfrm>
          <a:prstGeom prst="rect">
            <a:avLst/>
          </a:prstGeom>
          <a:solidFill>
            <a:schemeClr val="bg1"/>
          </a:solidFill>
          <a:ln w="28575">
            <a:solidFill>
              <a:srgbClr val="F9AB5A"/>
            </a:solidFill>
          </a:ln>
        </p:spPr>
        <p:txBody>
          <a:bodyPr wrap="square" rtlCol="0">
            <a:spAutoFit/>
          </a:bodyPr>
          <a:lstStyle/>
          <a:p>
            <a:endParaRPr lang="hu-HU" sz="3600" b="1">
              <a:solidFill>
                <a:srgbClr val="F9AB5A"/>
              </a:solidFill>
              <a:latin typeface="+mj-lt"/>
            </a:endParaRPr>
          </a:p>
          <a:p>
            <a:pPr algn="ctr"/>
            <a:r>
              <a:rPr lang="hu-HU" sz="3600" b="1">
                <a:solidFill>
                  <a:srgbClr val="F9AB5A"/>
                </a:solidFill>
                <a:latin typeface="+mj-lt"/>
              </a:rPr>
              <a:t>Köszönöm a figyelmet!</a:t>
            </a:r>
          </a:p>
          <a:p>
            <a:pPr algn="ctr"/>
            <a:endParaRPr lang="hu-HU" sz="3600" b="1">
              <a:solidFill>
                <a:srgbClr val="F9AB5A"/>
              </a:solidFill>
              <a:latin typeface="+mj-lt"/>
            </a:endParaRPr>
          </a:p>
          <a:p>
            <a:pPr algn="ctr"/>
            <a:r>
              <a:rPr lang="hu-HU" sz="2400">
                <a:latin typeface="Open Sans"/>
              </a:rPr>
              <a:t>webarchivum.oszk.hu</a:t>
            </a:r>
          </a:p>
          <a:p>
            <a:pPr algn="ctr"/>
            <a:endParaRPr lang="hu-HU" sz="2400" b="1">
              <a:latin typeface="Open Sans"/>
            </a:endParaRPr>
          </a:p>
          <a:p>
            <a:pPr algn="ctr"/>
            <a:r>
              <a:rPr lang="hu-HU" sz="2400">
                <a:latin typeface="Open Sans"/>
              </a:rPr>
              <a:t>kalcso.gyula@oszk.hu</a:t>
            </a:r>
          </a:p>
          <a:p>
            <a:pPr algn="ctr"/>
            <a:r>
              <a:rPr lang="hu-HU" sz="2400">
                <a:latin typeface="Open Sans"/>
              </a:rPr>
              <a:t>webarchivum@oszk.hu</a:t>
            </a:r>
          </a:p>
          <a:p>
            <a:pPr algn="ctr"/>
            <a:endParaRPr lang="hu-HU" sz="3600" b="1">
              <a:solidFill>
                <a:srgbClr val="F9AB5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0372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4D452-7B33-A177-3BA8-D356A3BC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>
                <a:solidFill>
                  <a:srgbClr val="F9AB5A"/>
                </a:solidFill>
              </a:rPr>
              <a:t>Jogszabályi háttér</a:t>
            </a:r>
            <a:endParaRPr lang="en-HU" b="1">
              <a:solidFill>
                <a:srgbClr val="F9AB5A"/>
              </a:solidFill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105711"/>
            <a:ext cx="12224703" cy="75228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38200" y="1690688"/>
            <a:ext cx="5675811" cy="39570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/>
              <a:t>2020. május 19-én megszavazta az országgyűlés a kulturális törvényt módosító javaslatokat, köztük azt is, amely a nemzeti könyvtár feladatává teszi a webtartalom megőrzését (2020. évi XXXII. törvény, 7. A muzeális intézményekről, a nyilvános könyvtári ellátásról és a közművelődésről szóló 1997. évi CXL. törvény módosítása).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/>
              <a:t>Az 1997. évi CXL. törvénybe bekerültek a webarchiválásról szóló részek (elsősorban az 59/A §).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/>
              <a:t>A Kormány 626/2020. (XII. 22.) számú rendeletben kiadta a webarchiválás részletes szabályait.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/>
              <a:t>Ez utóbbi értelmében a nemzeti könyvtár évente kétszer köteles webtérszintű aratást végezni.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BB71833-A3D3-4332-8BFD-E82E69728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571" y="1690688"/>
            <a:ext cx="5462430" cy="441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96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4D452-7B33-A177-3BA8-D356A3BC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>
                <a:solidFill>
                  <a:srgbClr val="F9AB5A"/>
                </a:solidFill>
              </a:rPr>
              <a:t>Hogyan lehet webtéraratást végezni?</a:t>
            </a:r>
            <a:endParaRPr lang="en-HU" b="1">
              <a:solidFill>
                <a:srgbClr val="F9AB5A"/>
              </a:solidFill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105711"/>
            <a:ext cx="12224703" cy="752289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838200" y="1690688"/>
            <a:ext cx="10515600" cy="39570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/>
              <a:t>A webtér bármely értelmezését vesszük, a teljes körű és minden tartalmat mentő aratás lehetetlen, legfeljebb teljességre törekvő lehet.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/>
              <a:t>Teljességre törekvő webaratást azok a webarchívumok végeznek, amelyek gyűjtőkörébe relatíve kisebb méretű tartalom tartozik (pl. a Luxembourgi Nemzeti Könyvtár, Osztrák Nemzeti Könyvtár, Cseh Nemzeti Könyvtár), de a teljességre törekvés itt is csak a nyilvánosan elérhető webhelyek bizonyos mélységig történő mentését jelenti.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/>
              <a:t>Az esetek többségében valamilyen szempontrendszer szerinti szelekció, illetve szűkítés történik (pl. bizonyos tartalmak kizárása gyűjtőkör alapján, bizonyos fájltípusok kizárása, az aratás mélységének és/vagy a letöltött tartalom méretének a korlátozása stb.).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/>
              <a:t>A nemzeti könyvtárak feladata e tekintetben az, hogy megpróbálják biztosítani a webes tartalom megfelelő reprezentativitását az archívumban, hogy legalább pillanatfelvétel-jelleggel </a:t>
            </a:r>
            <a:r>
              <a:rPr lang="hu-HU" err="1"/>
              <a:t>megőrződjenek</a:t>
            </a:r>
            <a:r>
              <a:rPr lang="hu-HU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394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4D452-7B33-A177-3BA8-D356A3BC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>
                <a:solidFill>
                  <a:srgbClr val="F9AB5A"/>
                </a:solidFill>
              </a:rPr>
              <a:t>Mindennek a gyökere: a seed</a:t>
            </a:r>
            <a:endParaRPr lang="en-HU" b="1">
              <a:solidFill>
                <a:srgbClr val="F9AB5A"/>
              </a:solidFill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105711"/>
            <a:ext cx="12224703" cy="75228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38200" y="1690688"/>
            <a:ext cx="5693229" cy="39570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/>
              <a:t>A kiindulópont egy crawler számára, egy URL, amelyet elsőként arat le és utána követi az abban található linkeket.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/>
              <a:t>Az URL rendszerint egy webhely kezdőlapja vagy egy olyan weboldal, ahonnan sok link mutat befelé vagy kifelé.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/>
              <a:t>Nagyobb méretű aratásoknál a crawler egy seedlistát kap, és abból indul el több szálon egyszerre, amely lista nagyon sok URL-t is tartalmazhat.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/>
              <a:t>Egy jó seedlista összeállítása és karbantartása fontos feltétele az adott webarchiválási cél elérésének. </a:t>
            </a:r>
          </a:p>
        </p:txBody>
      </p:sp>
      <p:pic>
        <p:nvPicPr>
          <p:cNvPr id="3" name="Ábra 2" descr="Pók egyszínű kitöltéssel">
            <a:extLst>
              <a:ext uri="{FF2B5EF4-FFF2-40B4-BE49-F238E27FC236}">
                <a16:creationId xmlns:a16="http://schemas.microsoft.com/office/drawing/2014/main" id="{93ED50FD-BEC9-88A8-EAE2-65A4ED5F1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7276071" y="2971800"/>
            <a:ext cx="914400" cy="914400"/>
          </a:xfrm>
          <a:prstGeom prst="rect">
            <a:avLst/>
          </a:prstGeom>
        </p:spPr>
      </p:pic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FFEA025C-C152-417B-84A8-987A839E45CC}"/>
              </a:ext>
            </a:extLst>
          </p:cNvPr>
          <p:cNvCxnSpPr/>
          <p:nvPr/>
        </p:nvCxnSpPr>
        <p:spPr>
          <a:xfrm>
            <a:off x="8279027" y="3418701"/>
            <a:ext cx="1421027" cy="10297"/>
          </a:xfrm>
          <a:prstGeom prst="straightConnector1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églalap: lekerekített 7">
            <a:extLst>
              <a:ext uri="{FF2B5EF4-FFF2-40B4-BE49-F238E27FC236}">
                <a16:creationId xmlns:a16="http://schemas.microsoft.com/office/drawing/2014/main" id="{0472545A-BD2C-4727-2470-7D2F728D227A}"/>
              </a:ext>
            </a:extLst>
          </p:cNvPr>
          <p:cNvSpPr/>
          <p:nvPr/>
        </p:nvSpPr>
        <p:spPr>
          <a:xfrm>
            <a:off x="9669162" y="2862648"/>
            <a:ext cx="1956486" cy="115329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b="1" err="1"/>
              <a:t>Seed</a:t>
            </a:r>
            <a:r>
              <a:rPr lang="hu-HU" sz="2400" b="1"/>
              <a:t> URL</a:t>
            </a:r>
          </a:p>
        </p:txBody>
      </p:sp>
    </p:spTree>
    <p:extLst>
      <p:ext uri="{BB962C8B-B14F-4D97-AF65-F5344CB8AC3E}">
        <p14:creationId xmlns:p14="http://schemas.microsoft.com/office/powerpoint/2010/main" val="3756631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4D452-7B33-A177-3BA8-D356A3BC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 b="1">
                <a:solidFill>
                  <a:srgbClr val="F9AB5A"/>
                </a:solidFill>
              </a:rPr>
              <a:t>A </a:t>
            </a:r>
            <a:r>
              <a:rPr lang="hu-HU" b="1">
                <a:solidFill>
                  <a:srgbClr val="F9AB5A"/>
                </a:solidFill>
              </a:rPr>
              <a:t>magyar webarchívum webtérseedlistája</a:t>
            </a:r>
            <a:endParaRPr lang="en-HU" b="1">
              <a:solidFill>
                <a:srgbClr val="F9AB5A"/>
              </a:solidFill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105711"/>
            <a:ext cx="12224703" cy="75228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38200" y="1690688"/>
            <a:ext cx="10515600" cy="39570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/>
              <a:t>A projekt indulásakor különböző webes forrásokból gyűjtöttük az URL-</a:t>
            </a:r>
            <a:r>
              <a:rPr lang="hu-HU" err="1"/>
              <a:t>eket</a:t>
            </a:r>
            <a:r>
              <a:rPr lang="hu-HU"/>
              <a:t> (linkgyűjtemények, tematikus gyűjtőoldalak stb.).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/>
              <a:t>A </a:t>
            </a:r>
            <a:r>
              <a:rPr lang="hu-HU" err="1"/>
              <a:t>különgyűjteményeinkhez</a:t>
            </a:r>
            <a:r>
              <a:rPr lang="hu-HU"/>
              <a:t> manuális kurátori munkával gyűjtött URL-ek is bekerülnek a </a:t>
            </a:r>
            <a:r>
              <a:rPr lang="hu-HU" err="1"/>
              <a:t>webtérseedlistába</a:t>
            </a:r>
            <a:r>
              <a:rPr lang="hu-HU"/>
              <a:t>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/>
              <a:t>A saját aratásokból kigyűjtött új URL-</a:t>
            </a:r>
            <a:r>
              <a:rPr lang="hu-HU" err="1"/>
              <a:t>ekkel</a:t>
            </a:r>
            <a:r>
              <a:rPr lang="hu-HU"/>
              <a:t> tovább bővült a </a:t>
            </a:r>
            <a:r>
              <a:rPr lang="hu-HU" err="1"/>
              <a:t>seedlista</a:t>
            </a:r>
            <a:r>
              <a:rPr lang="hu-HU"/>
              <a:t>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/>
              <a:t>Egy ajánló űrlapon keresztül bárki küldhet be archiválásra javasolt URL-t.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/>
              <a:t>Nagy előrelépést jelentett az Internet </a:t>
            </a:r>
            <a:r>
              <a:rPr lang="hu-HU" err="1"/>
              <a:t>Archive-val</a:t>
            </a:r>
            <a:r>
              <a:rPr lang="hu-HU"/>
              <a:t> kötött megállapodás, amelynek keretében megkaptuk az általuk ismert, .hu doméntartományba tartozó URL-ek listáját 2022-ben.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/>
              <a:t>Folyamatban a </a:t>
            </a:r>
            <a:r>
              <a:rPr lang="hu-HU" err="1"/>
              <a:t>CommonCrawl</a:t>
            </a:r>
            <a:r>
              <a:rPr lang="hu-HU"/>
              <a:t> </a:t>
            </a:r>
            <a:r>
              <a:rPr lang="hu-HU" err="1"/>
              <a:t>seedlistájának</a:t>
            </a:r>
            <a:r>
              <a:rPr lang="hu-HU"/>
              <a:t> feldolgozása (elérhető lesz egy új index, amelyben a webhely nyelve szerint is lehet majd keresni).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hu-HU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0380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F3503329-AAE1-4195-A617-BD929FCBA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" y="376237"/>
            <a:ext cx="12106275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28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4D452-7B33-A177-3BA8-D356A3BC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 b="1">
                <a:solidFill>
                  <a:srgbClr val="F9AB5A"/>
                </a:solidFill>
              </a:rPr>
              <a:t>A </a:t>
            </a:r>
            <a:r>
              <a:rPr lang="hu-HU" b="1">
                <a:solidFill>
                  <a:srgbClr val="F9AB5A"/>
                </a:solidFill>
              </a:rPr>
              <a:t>magyar webarchívum webtéraratásainak főbb statisztikai adatai</a:t>
            </a:r>
            <a:endParaRPr lang="en-HU" b="1">
              <a:solidFill>
                <a:srgbClr val="F9AB5A"/>
              </a:solidFill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105711"/>
            <a:ext cx="12224703" cy="75228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38200" y="1690688"/>
            <a:ext cx="10515600" cy="39570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438EE8A-4D7B-4C5F-B85A-1429444E6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" y="1887311"/>
            <a:ext cx="1136332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30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83266374-F4B4-47F1-8F9B-FB830373A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945"/>
            <a:ext cx="12192000" cy="610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12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ba430e-bca0-4211-b156-10f6297b6da3">
      <Terms xmlns="http://schemas.microsoft.com/office/infopath/2007/PartnerControls"/>
    </lcf76f155ced4ddcb4097134ff3c332f>
    <TaxCatchAll xmlns="a1cf89ef-f0b4-455b-9f6b-70e19379c44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ECBEBA42F1CBD48A34C85AF35FA8616" ma:contentTypeVersion="17" ma:contentTypeDescription="Új dokumentum létrehozása." ma:contentTypeScope="" ma:versionID="f32f476c7b75e04a9a030095411b1174">
  <xsd:schema xmlns:xsd="http://www.w3.org/2001/XMLSchema" xmlns:xs="http://www.w3.org/2001/XMLSchema" xmlns:p="http://schemas.microsoft.com/office/2006/metadata/properties" xmlns:ns2="a5ba430e-bca0-4211-b156-10f6297b6da3" xmlns:ns3="a1cf89ef-f0b4-455b-9f6b-70e19379c44a" targetNamespace="http://schemas.microsoft.com/office/2006/metadata/properties" ma:root="true" ma:fieldsID="265367b04d86ded6a9607f10f5d92260" ns2:_="" ns3:_="">
    <xsd:import namespace="a5ba430e-bca0-4211-b156-10f6297b6da3"/>
    <xsd:import namespace="a1cf89ef-f0b4-455b-9f6b-70e19379c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a430e-bca0-4211-b156-10f6297b6d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épcímkék" ma:readOnly="false" ma:fieldId="{5cf76f15-5ced-4ddc-b409-7134ff3c332f}" ma:taxonomyMulti="true" ma:sspId="59951ad8-fa53-4395-b2e0-9b93736b1c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f89ef-f0b4-455b-9f6b-70e19379c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b1f1dec-07a9-4b7a-b497-5b7eae386f1e}" ma:internalName="TaxCatchAll" ma:showField="CatchAllData" ma:web="a1cf89ef-f0b4-455b-9f6b-70e19379c4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1A7AA1-6ABC-4CB2-9997-70626708DDDD}">
  <ds:schemaRefs>
    <ds:schemaRef ds:uri="6e005a41-a88f-4441-9026-a30c18d93dfc"/>
    <ds:schemaRef ds:uri="93b5c331-b593-45c8-bc88-1fbe7339d1d1"/>
    <ds:schemaRef ds:uri="a1cf89ef-f0b4-455b-9f6b-70e19379c44a"/>
    <ds:schemaRef ds:uri="a5ba430e-bca0-4211-b156-10f6297b6da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26B058F-2F73-4FC2-9B14-CA8A7856C1A9}">
  <ds:schemaRefs>
    <ds:schemaRef ds:uri="a1cf89ef-f0b4-455b-9f6b-70e19379c44a"/>
    <ds:schemaRef ds:uri="a5ba430e-bca0-4211-b156-10f6297b6da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1818E0E-0D5E-4A1B-9F96-016B388EE8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A magyar webtér aratásával kapcsolatos kurátori feladatok</vt:lpstr>
      <vt:lpstr>Mi a magyar webtér?</vt:lpstr>
      <vt:lpstr>Jogszabályi háttér</vt:lpstr>
      <vt:lpstr>Hogyan lehet webtéraratást végezni?</vt:lpstr>
      <vt:lpstr>Mindennek a gyökere: a seed</vt:lpstr>
      <vt:lpstr>A magyar webarchívum webtérseedlistája</vt:lpstr>
      <vt:lpstr>PowerPoint Presentation</vt:lpstr>
      <vt:lpstr>A magyar webarchívum webtéraratásainak főbb statisztikai adatai</vt:lpstr>
      <vt:lpstr>PowerPoint Presentation</vt:lpstr>
      <vt:lpstr>PowerPoint Presentation</vt:lpstr>
      <vt:lpstr>A webtéraratás crawlere: a Heritrix</vt:lpstr>
      <vt:lpstr>A magyar webtéraratás jobjai</vt:lpstr>
      <vt:lpstr>PowerPoint Presentation</vt:lpstr>
      <vt:lpstr>PowerPoint Presentation</vt:lpstr>
      <vt:lpstr>A webtérseedlista karbantartása</vt:lpstr>
      <vt:lpstr>PowerPoint Presentation</vt:lpstr>
      <vt:lpstr>Képernyőkép-készítés</vt:lpstr>
      <vt:lpstr>Metaadatok, statisztikák előállítása</vt:lpstr>
      <vt:lpstr>Jövőkép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magyar webtér aratásával kapcsolatos kurátori feladatok</dc:title>
  <dc:creator>Gergely Krizbai</dc:creator>
  <cp:revision>1</cp:revision>
  <dcterms:created xsi:type="dcterms:W3CDTF">2024-11-20T11:46:52Z</dcterms:created>
  <dcterms:modified xsi:type="dcterms:W3CDTF">2025-05-12T13:46:05Z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0x0101006ECBEBA42F1CBD48A34C85AF35FA8616</vt:lpwstr>
  </property>
  <property fmtid="{D5CDD505-2E9C-101B-9397-08002B2CF9AE}" pid="3" name="MediaServiceImageTags">
    <vt:lpwstr/>
  </property>
</Properties>
</file>