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sldIdLst>
    <p:sldId id="257" r:id="rId2"/>
    <p:sldId id="266" r:id="rId3"/>
    <p:sldId id="258" r:id="rId4"/>
    <p:sldId id="262" r:id="rId5"/>
    <p:sldId id="259" r:id="rId6"/>
    <p:sldId id="324" r:id="rId7"/>
    <p:sldId id="267" r:id="rId8"/>
    <p:sldId id="263" r:id="rId9"/>
    <p:sldId id="264" r:id="rId10"/>
    <p:sldId id="273" r:id="rId11"/>
    <p:sldId id="269" r:id="rId12"/>
    <p:sldId id="268" r:id="rId13"/>
    <p:sldId id="331" r:id="rId14"/>
    <p:sldId id="332" r:id="rId15"/>
    <p:sldId id="333" r:id="rId16"/>
    <p:sldId id="270" r:id="rId17"/>
    <p:sldId id="330" r:id="rId18"/>
    <p:sldId id="271" r:id="rId19"/>
    <p:sldId id="274" r:id="rId20"/>
    <p:sldId id="275" r:id="rId21"/>
    <p:sldId id="325" r:id="rId22"/>
    <p:sldId id="326" r:id="rId23"/>
    <p:sldId id="327" r:id="rId24"/>
    <p:sldId id="276" r:id="rId25"/>
    <p:sldId id="328" r:id="rId26"/>
    <p:sldId id="329" r:id="rId27"/>
    <p:sldId id="278" r:id="rId28"/>
    <p:sldId id="279" r:id="rId29"/>
    <p:sldId id="280" r:id="rId30"/>
    <p:sldId id="281" r:id="rId31"/>
    <p:sldId id="288" r:id="rId32"/>
    <p:sldId id="282" r:id="rId33"/>
    <p:sldId id="272" r:id="rId34"/>
    <p:sldId id="283" r:id="rId35"/>
    <p:sldId id="284" r:id="rId36"/>
    <p:sldId id="285" r:id="rId37"/>
    <p:sldId id="338" r:id="rId38"/>
    <p:sldId id="339" r:id="rId39"/>
    <p:sldId id="340" r:id="rId40"/>
    <p:sldId id="341" r:id="rId41"/>
    <p:sldId id="287" r:id="rId42"/>
    <p:sldId id="286" r:id="rId43"/>
    <p:sldId id="289" r:id="rId44"/>
    <p:sldId id="290" r:id="rId45"/>
    <p:sldId id="304" r:id="rId46"/>
    <p:sldId id="307" r:id="rId47"/>
    <p:sldId id="305" r:id="rId48"/>
    <p:sldId id="306" r:id="rId49"/>
    <p:sldId id="292" r:id="rId50"/>
    <p:sldId id="335" r:id="rId51"/>
    <p:sldId id="336" r:id="rId52"/>
    <p:sldId id="337" r:id="rId53"/>
    <p:sldId id="291" r:id="rId54"/>
    <p:sldId id="294" r:id="rId55"/>
    <p:sldId id="308" r:id="rId56"/>
    <p:sldId id="295" r:id="rId57"/>
    <p:sldId id="296" r:id="rId58"/>
    <p:sldId id="313" r:id="rId59"/>
    <p:sldId id="309" r:id="rId60"/>
    <p:sldId id="312" r:id="rId61"/>
    <p:sldId id="314" r:id="rId62"/>
    <p:sldId id="311" r:id="rId63"/>
    <p:sldId id="310" r:id="rId64"/>
    <p:sldId id="315" r:id="rId65"/>
    <p:sldId id="316" r:id="rId66"/>
    <p:sldId id="297" r:id="rId67"/>
    <p:sldId id="320" r:id="rId68"/>
    <p:sldId id="319" r:id="rId69"/>
    <p:sldId id="317" r:id="rId70"/>
    <p:sldId id="318" r:id="rId71"/>
    <p:sldId id="298" r:id="rId72"/>
    <p:sldId id="321" r:id="rId73"/>
    <p:sldId id="322" r:id="rId74"/>
    <p:sldId id="323" r:id="rId75"/>
    <p:sldId id="299" r:id="rId76"/>
    <p:sldId id="300" r:id="rId77"/>
    <p:sldId id="301" r:id="rId78"/>
    <p:sldId id="302" r:id="rId79"/>
    <p:sldId id="303" r:id="rId80"/>
    <p:sldId id="265" r:id="rId81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sky Ákos László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719C8"/>
    <a:srgbClr val="DE0000"/>
    <a:srgbClr val="37A744"/>
    <a:srgbClr val="1900D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65C38E-356A-4FE4-A269-DA0B85F01B3F}" type="datetimeFigureOut">
              <a:rPr lang="hu-HU"/>
              <a:pPr>
                <a:defRPr/>
              </a:pPr>
              <a:t>2025. 09. 19.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FE898A-449A-41CA-A73A-B07B072CBA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39C2-5A08-424F-B047-0B19270C45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2547-18F2-4582-B7F8-6D78291A49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8730-1515-4AB6-8B4F-AE3DE709C1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7A4D-336B-4B85-821B-E29E1FB3C8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DAC7-A331-4D46-96E8-1CAAE21845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8B5B-1BA4-4A57-9CBF-C63F64E5B55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6F5E-152D-4E27-A256-A99ECFA663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6E6F7-7D1C-4E29-9041-D7C89372A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802-7DA9-4491-A437-5340452B41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9816-596A-4767-B55A-DBA14E1DF2F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4B08-15E6-4D00-8CE6-99F4C2FB07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4304DC-63CC-4982-8050-E873E74D6F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visky.akos.laszlo@oszk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ebarchivum.oszk.hu/honlap/tanfolyam/WCT_1.2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WCT_1.2.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ebarchivum.oszk.hu/honlap/tanfolyam/WCT_1.2.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2.4.jp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ebarchivum.oszk.hu/honlap/tanfolyam/WCT_1.2.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WCT_1.2.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ebarchivum.oszk.hu/honlap/tanfolyam/WCT_1.2.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WCT_1.2.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ebarchivum.oszk.hu/honlap/tanfolyam/WCT_1.2.9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rchivum.oszk.hu/mediawiki/index.php/NetarchiveSuit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hyperlink" Target="https://webarchivum.oszk.hu/honlap/tanfolyam/WCT_1.3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ebarchivum.oszk.hu/honlap/tanfolyam/WCT_1.3.2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ebarchivum.oszk.hu/honlap/tanfolyam/WCT_1.3.3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ebarchivum.oszk.hu/honlap/tanfolyam/WCT_1.3.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ebarchivum.oszk.hu/honlap/tanfolyam/WCT_1.3.5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hyperlink" Target="https://webarchivum.oszk.hu/honlap/tanfolyam/WCT_1.3.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3.7.b.jpg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ebarchivum.oszk.hu/honlap/tanfolyam/WCT_1.3.7.a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ebarchivum.oszk.hu/honlap/tanfolyam/WCT_1.3.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webarchivum.oszk.hu/honlap/tanfolyam/WCT_1.3.9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s://webarchivum.oszk.hu/honlap/tanfolyam/WCT_1.3.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3.10.jp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webarchivum.oszk.hu/honlap/tanfolyam/WCT_1.3.11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ebarchivum.oszk.hu/honlap/tanfolyam/WCT_1.4.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mediawiki/index.php?title=Heritrix" TargetMode="External"/><Relationship Id="rId2" Type="http://schemas.openxmlformats.org/officeDocument/2006/relationships/hyperlink" Target="https://webarchivum.oszk.hu/mediawiki/index.php/W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mediawiki/index.php/Instance" TargetMode="External"/><Relationship Id="rId5" Type="http://schemas.openxmlformats.org/officeDocument/2006/relationships/hyperlink" Target="https://webarchivum.oszk.hu/mediawiki/index.php/Harvest_optimisation" TargetMode="External"/><Relationship Id="rId4" Type="http://schemas.openxmlformats.org/officeDocument/2006/relationships/hyperlink" Target="https://webarchivum.oszk.hu/mediawiki/index.php/Targ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uratortool.readthedocs.io/en/latest/_images/image7.png" TargetMode="External"/><Relationship Id="rId13" Type="http://schemas.openxmlformats.org/officeDocument/2006/relationships/image" Target="../media/image42.png"/><Relationship Id="rId18" Type="http://schemas.openxmlformats.org/officeDocument/2006/relationships/hyperlink" Target="https://webcuratortool.readthedocs.io/en/latest/_images/image31.png" TargetMode="External"/><Relationship Id="rId3" Type="http://schemas.openxmlformats.org/officeDocument/2006/relationships/image" Target="../media/image37.png"/><Relationship Id="rId21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hyperlink" Target="https://webcuratortool.readthedocs.io/en/latest/_images/image28.png" TargetMode="External"/><Relationship Id="rId17" Type="http://schemas.openxmlformats.org/officeDocument/2006/relationships/image" Target="../media/image44.png"/><Relationship Id="rId2" Type="http://schemas.openxmlformats.org/officeDocument/2006/relationships/hyperlink" Target="https://webarchivum.oszk.hu/honlap/tanfolyam/WCT_1.4.1_2a.jpg" TargetMode="External"/><Relationship Id="rId16" Type="http://schemas.openxmlformats.org/officeDocument/2006/relationships/hyperlink" Target="https://webcuratortool.readthedocs.io/en/latest/_images/image30.png" TargetMode="External"/><Relationship Id="rId20" Type="http://schemas.openxmlformats.org/officeDocument/2006/relationships/hyperlink" Target="https://webcuratortool.readthedocs.io/en/latest/_images/image3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4.1_2.jpg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10" Type="http://schemas.openxmlformats.org/officeDocument/2006/relationships/hyperlink" Target="https://webcuratortool.readthedocs.io/en/latest/_images/image8.png" TargetMode="External"/><Relationship Id="rId19" Type="http://schemas.openxmlformats.org/officeDocument/2006/relationships/image" Target="../media/image45.png"/><Relationship Id="rId4" Type="http://schemas.openxmlformats.org/officeDocument/2006/relationships/hyperlink" Target="https://webcuratortool.readthedocs.io/en/latest/_images/image97.png" TargetMode="External"/><Relationship Id="rId9" Type="http://schemas.openxmlformats.org/officeDocument/2006/relationships/image" Target="../media/image40.png"/><Relationship Id="rId14" Type="http://schemas.openxmlformats.org/officeDocument/2006/relationships/hyperlink" Target="https://webcuratortool.readthedocs.io/en/latest/_images/image29.png" TargetMode="External"/><Relationship Id="rId22" Type="http://schemas.openxmlformats.org/officeDocument/2006/relationships/hyperlink" Target="https://webcuratortool.readthedocs.io/en/latest/_images/image33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ebarchivum.oszk.hu/honlap/tanfolyam/WCT_1.4.1_3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ebarchivum.oszk.hu/honlap/tanfolyam/WCT_1.4.2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ebarchivum.oszk.hu/honlap/tanfolyam/WCT_1.4.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hyperlink" Target="https://webarchivum.oszk.hu/honlap/tanfolyam/WCT_1.4.3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ebarchivum.oszk.hu/honlap/tanfolyam/WCT_1.4.4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ebarchivum.oszk.hu/honlap/tanfolyam/WCT_1.4.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mediawiki/index.php?title=WARC" TargetMode="External"/><Relationship Id="rId2" Type="http://schemas.openxmlformats.org/officeDocument/2006/relationships/hyperlink" Target="https://webarchivum.oszk.hu/mediawiki/index.php?title=ARC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WCT_1.4.6.a.jpg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hyperlink" Target="https://webarchivum.oszk.hu/honlap/tanfolyam/WCT_1.4.6.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4.6.e.jpg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s://webarchivum.oszk.hu/honlap/tanfolyam/WCT_1.4.6.d.jpg" TargetMode="External"/><Relationship Id="rId9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ebarchivum.oszk.hu/honlap/tanfolyam/WCT_1.4.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hyperlink" Target="https://webarchivum.oszk.hu/honlap/tanfolyam/WCT_1.4.8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ebarchivum.oszk.hu/honlap/tanfolyam/WCT_1.4.6.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s://webarchivum.oszk.hu/honlap/tanfolyam/WCT_1.4.6.b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ebarchivum.oszk.hu/honlap/tanfolyam/WCT_1.4.6.a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ebarchivum.oszk.hu/honlap/tanfolyam/WCT_1.4.6.c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ebarchivum.oszk.hu/honlap/tanfolyam/WCT_1.4.6.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s://webarchivum.oszk.hu/honlap/tanfolyam/WCT_1.4.6.e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23.png"/><Relationship Id="rId2" Type="http://schemas.openxmlformats.org/officeDocument/2006/relationships/hyperlink" Target="https://webarchivum.oszk.hu/honlap/tanfolyam/WCT_1.5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ebarchivum.oszk.hu/honlap/tanfolyam/WCT_1.5.2.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ebarchivum.oszk.hu/honlap/tanfolyam/WCT_1.5.2.b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WCT_1.5.6.jpg" TargetMode="External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hyperlink" Target="https://webarchivum.oszk.hu/honlap/tanfolyam/WCT_1.5.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5.5.jpg" TargetMode="External"/><Relationship Id="rId5" Type="http://schemas.openxmlformats.org/officeDocument/2006/relationships/image" Target="../media/image70.png"/><Relationship Id="rId4" Type="http://schemas.openxmlformats.org/officeDocument/2006/relationships/hyperlink" Target="https://webarchivum.oszk.hu/honlap/tanfolyam/WCT_1.5.4.jpg" TargetMode="External"/><Relationship Id="rId9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webarchivum.oszk.hu/honlap/tanfolyam/WCT_1.5.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hyperlink" Target="https://webarchivum.oszk.hu/honlap/tanfolyam/WCT_1.5.8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webarchivum.oszk.hu/honlap/tanfolyam/WCT_1.5.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hyperlink" Target="https://webarchivum.oszk.hu/honlap/tanfolyam/WCT_1.5.10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webarchivum.oszk.hu/honlap/tanfolyam/WCT_1.5.11.jpg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WCT_1.1.1.jpg" TargetMode="External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1.2.jpg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webarchivum.oszk.hu/honlap/tanfolyam/WCT_1.6.0.jpg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hyperlink" Target="https://webarchivum.oszk.hu/honlap/tanfolyam/WCT_1.10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10.4.jpg" TargetMode="External"/><Relationship Id="rId5" Type="http://schemas.openxmlformats.org/officeDocument/2006/relationships/image" Target="../media/image85.png"/><Relationship Id="rId4" Type="http://schemas.openxmlformats.org/officeDocument/2006/relationships/hyperlink" Target="https://webarchivum.oszk.hu/honlap/tanfolyam/WCT_1.10.2.jp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s://webarchivum.oszk.hu/honlap/tanfolyam/WCT_1.10.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hyperlink" Target="https://webarchivum.oszk.hu/honlap/tanfolyam/WCT_1.10.6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hyperlink" Target="https://webarchivum.oszk.hu/honlap/tanfolyam/WCT_1.10.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hyperlink" Target="https://webarchivum.oszk.hu/honlap/tanfolyam/WCT_1.10.8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s://webarchivum.oszk.hu/honlap/tanfolyam/WCT_1.10.6.jpg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ebarchivum.oszk.hu/honlap/tanfolyam/WCT_1.10.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hyperlink" Target="https://webarchivum.oszk.hu/honlap/tanfolyam/WCT_1.10.9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webarchivum.oszk.hu/honlap/tanfolyam/WCT_1.10.1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hyperlink" Target="https://webarchivum.oszk.hu/honlap/tanfolyam/WCT_1.10.11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webarchivum.oszk.hu/honlap/tanfolyam/WCT_1.10.1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hyperlink" Target="https://webarchivum.oszk.hu/honlap/tanfolyam/WCT_1.10.13.jpg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WCT_1.8.4.jpg" TargetMode="External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hyperlink" Target="https://webarchivum.oszk.hu/honlap/tanfolyam/WCT_1.8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8.3.jpg" TargetMode="External"/><Relationship Id="rId5" Type="http://schemas.openxmlformats.org/officeDocument/2006/relationships/image" Target="../media/image99.png"/><Relationship Id="rId4" Type="http://schemas.openxmlformats.org/officeDocument/2006/relationships/hyperlink" Target="https://webarchivum.oszk.hu/honlap/tanfolyam/WCT_1.8.2.jpg" TargetMode="External"/><Relationship Id="rId9" Type="http://schemas.openxmlformats.org/officeDocument/2006/relationships/image" Target="../media/image10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hyperlink" Target="https://webarchivum.oszk.hu/honlap/tanfolyam/WCT_1.8.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8.7.jpg" TargetMode="External"/><Relationship Id="rId5" Type="http://schemas.openxmlformats.org/officeDocument/2006/relationships/image" Target="../media/image103.png"/><Relationship Id="rId4" Type="http://schemas.openxmlformats.org/officeDocument/2006/relationships/hyperlink" Target="https://webarchivum.oszk.hu/honlap/tanfolyam/WCT_1.8.6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hyperlink" Target="https://webarchivum.oszk.hu/honlap/tanfolyam/WCT_1.8.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hyperlink" Target="https://webarchivum.oszk.hu/honlap/tanfolyam/WCT_1.8.9.jp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hyperlink" Target="https://webarchivum.oszk.hu/honlap/tanfolyam/WCT_1.8.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hyperlink" Target="https://webarchivum.oszk.hu/honlap/tanfolyam/WCT_1.8.10b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hyperlink" Target="https://webarchivum.oszk.hu/honlap/tanfolyam/WCT_1.8.11.jpg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hyperlink" Target="https://webarchivum.oszk.hu/honlap/tanfolyam/WCT_1.9.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WCT_1.9.2.jpg" TargetMode="External"/><Relationship Id="rId5" Type="http://schemas.openxmlformats.org/officeDocument/2006/relationships/image" Target="../media/image111.png"/><Relationship Id="rId4" Type="http://schemas.openxmlformats.org/officeDocument/2006/relationships/hyperlink" Target="https://webarchivum.oszk.hu/honlap/tanfolyam/WCT_1.9.1b.jpg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hyperlink" Target="https://webarchivum.oszk.hu/honlap/tanfolyam/WCT_1.9.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19.png"/><Relationship Id="rId5" Type="http://schemas.openxmlformats.org/officeDocument/2006/relationships/image" Target="../media/image115.png"/><Relationship Id="rId10" Type="http://schemas.openxmlformats.org/officeDocument/2006/relationships/hyperlink" Target="https://webarchivum.oszk.hu/honlap/tanfolyam/WCT_1.9.6.jpg" TargetMode="External"/><Relationship Id="rId4" Type="http://schemas.openxmlformats.org/officeDocument/2006/relationships/image" Target="../media/image114.png"/><Relationship Id="rId9" Type="http://schemas.openxmlformats.org/officeDocument/2006/relationships/image" Target="../media/image4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webarchivum.oszk.hu/honlap/tanfolyam/WCT_1.9.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hyperlink" Target="https://webarchivum.oszk.hu/honlap/tanfolyam/WCT_1.9.5.jp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hyperlink" Target="https://webarchivum.oszk.hu/honlap/tanfolyam/WCT_1.7.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hyperlink" Target="https://webarchivum.oszk.hu/honlap/tanfolyam/WCT_1.7.1.jpg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webarchivum.oszk.hu/honlap/tanfolyam/WCT_General_workflow_example.jpg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hyperlink" Target="https://webarchivum.oszk.hu/honlap/tanfolyam/WCT_Detailed%20workflow%20examp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WCT_1.0.0.jpg" TargetMode="Externa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nternetarchive/heritrix3/wiki/Processing%20Chains" TargetMode="External"/><Relationship Id="rId3" Type="http://schemas.openxmlformats.org/officeDocument/2006/relationships/hyperlink" Target="https://webarchivum.oszk.hu/mediawiki/index.php/WCT" TargetMode="External"/><Relationship Id="rId7" Type="http://schemas.openxmlformats.org/officeDocument/2006/relationships/hyperlink" Target="https://github.com/internetarchive/heritrix3/wiki/Heritrix%203.0%20and%203.1%20User%20Guide" TargetMode="External"/><Relationship Id="rId12" Type="http://schemas.openxmlformats.org/officeDocument/2006/relationships/hyperlink" Target="https://knowledge.exlibrisgroup.com/Rosetta" TargetMode="External"/><Relationship Id="rId2" Type="http://schemas.openxmlformats.org/officeDocument/2006/relationships/hyperlink" Target="https://webarchivum.oszk.hu/mediawiki/index.php/NetarchiveSu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WebCuratorTool" TargetMode="External"/><Relationship Id="rId11" Type="http://schemas.openxmlformats.org/officeDocument/2006/relationships/hyperlink" Target="https://github.com/internetarchive/heritrix3/wiki/Basic%20Crawl%20Job%20Settings" TargetMode="External"/><Relationship Id="rId5" Type="http://schemas.openxmlformats.org/officeDocument/2006/relationships/hyperlink" Target="https://webcuratortool.readthedocs.io/en/latest/" TargetMode="External"/><Relationship Id="rId10" Type="http://schemas.openxmlformats.org/officeDocument/2006/relationships/hyperlink" Target="https://github.com/internetarchive/heritrix3/wiki/Configuring%20Jobs%20and%20Profiles" TargetMode="External"/><Relationship Id="rId4" Type="http://schemas.openxmlformats.org/officeDocument/2006/relationships/hyperlink" Target="https://webcuratortool.org/" TargetMode="External"/><Relationship Id="rId9" Type="http://schemas.openxmlformats.org/officeDocument/2006/relationships/hyperlink" Target="https://github.com/internetarchive/heritrix3/wiki/Processor%20Setting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4. Helyi archívum kialakítása a Web Curator Tool keretrendszerrel</a:t>
            </a:r>
          </a:p>
          <a:p>
            <a:pPr eaLnBrk="1" hangingPunct="1"/>
            <a:r>
              <a:rPr lang="en-US" b="1" smtClean="0"/>
              <a:t>4.3 A Web Curator Tool használata</a:t>
            </a:r>
            <a:endParaRPr lang="hu-HU" b="1" smtClean="0"/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solidFill>
                  <a:srgbClr val="000000"/>
                </a:solidFill>
                <a:latin typeface="Calibri" pitchFamily="34" charset="0"/>
              </a:rPr>
              <a:t>Készítette: </a:t>
            </a:r>
            <a:r>
              <a:rPr lang="hu-HU" sz="2000">
                <a:solidFill>
                  <a:srgbClr val="000000"/>
                </a:solidFill>
                <a:latin typeface="Calibri" pitchFamily="34" charset="0"/>
                <a:hlinkClick r:id="rId2"/>
              </a:rPr>
              <a:t>Visky Ákos László</a:t>
            </a:r>
            <a:endParaRPr lang="hu-HU" sz="200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endParaRPr lang="hu-HU" sz="1600" i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hu-HU" sz="1400" i="1">
                <a:solidFill>
                  <a:srgbClr val="000000"/>
                </a:solidFill>
                <a:latin typeface="Calibri" pitchFamily="34" charset="0"/>
              </a:rPr>
              <a:t>Utolsó frissítés: 2025. szeptember 15.​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469900"/>
            <a:ext cx="31686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843C0C">
                <a:alpha val="39999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988" y="446088"/>
            <a:ext cx="3313112" cy="900112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888" y="395288"/>
            <a:ext cx="2190750" cy="1000125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4343" name="Kép 12" descr="A képen gömb, kör, földgömb, bolygó látható&#10;&#10;Lehet, hogy az AI által létrehozott tartalom helytelen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3550" y="4454525"/>
            <a:ext cx="22383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Kép 14" descr="A képen szöveg, képernyőkép, tervezés, Grafika látható&#10;&#10;Lehet, hogy az AI által létrehozott tartalom helytelen.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063" y="4000500"/>
            <a:ext cx="27336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(2.)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A </a:t>
            </a:r>
            <a:r>
              <a:rPr lang="hu-HU" sz="2200" i="1" err="1"/>
              <a:t>Harvest</a:t>
            </a:r>
            <a:r>
              <a:rPr lang="hu-HU" sz="2200" i="1"/>
              <a:t> </a:t>
            </a:r>
            <a:r>
              <a:rPr lang="hu-HU" sz="2200" i="1" err="1"/>
              <a:t>Authorisations</a:t>
            </a:r>
            <a:r>
              <a:rPr lang="hu-HU" sz="2200"/>
              <a:t> modul fontos kifejezései: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Harvest</a:t>
            </a:r>
            <a:r>
              <a:rPr lang="hu-HU" sz="1700" b="1"/>
              <a:t> </a:t>
            </a:r>
            <a:r>
              <a:rPr lang="hu-HU" sz="1700" b="1" err="1"/>
              <a:t>Authorisation</a:t>
            </a:r>
            <a:r>
              <a:rPr lang="hu-HU" sz="1700"/>
              <a:t> (aratási engedély) – hivatalos jóváhagyás a webes anyagok aratásához;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Authorising</a:t>
            </a:r>
            <a:r>
              <a:rPr lang="hu-HU" sz="1700" b="1"/>
              <a:t> </a:t>
            </a:r>
            <a:r>
              <a:rPr lang="hu-HU" sz="1700" b="1" err="1"/>
              <a:t>Agency</a:t>
            </a:r>
            <a:r>
              <a:rPr lang="hu-HU" sz="1700"/>
              <a:t> (engedélyező szervezet) – az aratást engedélyező személy vagy szervezet, vagyis a webhely vagy szerzői jog tulajdonosa;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Permission</a:t>
            </a:r>
            <a:r>
              <a:rPr lang="hu-HU" sz="1700" b="1"/>
              <a:t> </a:t>
            </a:r>
            <a:r>
              <a:rPr lang="hu-HU" sz="1700" b="1" err="1"/>
              <a:t>Record</a:t>
            </a:r>
            <a:r>
              <a:rPr lang="hu-HU" sz="1700"/>
              <a:t> (engedélyrekord) – az aratási engedély konkrét nyilvántartása, beleértve az </a:t>
            </a:r>
            <a:r>
              <a:rPr lang="hu-HU" sz="1700" i="1" err="1"/>
              <a:t>Authorising</a:t>
            </a:r>
            <a:r>
              <a:rPr lang="hu-HU" sz="1700" i="1"/>
              <a:t> </a:t>
            </a:r>
            <a:r>
              <a:rPr lang="hu-HU" sz="1700" i="1" err="1"/>
              <a:t>Agency</a:t>
            </a:r>
            <a:r>
              <a:rPr lang="hu-HU" sz="1700"/>
              <a:t>-ket, az engedélyek érvényességi dátumait és az aratásra vagy a hozzáférésre vonatkozó korlátozásokat;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/>
              <a:t>URL </a:t>
            </a:r>
            <a:r>
              <a:rPr lang="hu-HU" sz="1700" b="1" err="1"/>
              <a:t>Pattern</a:t>
            </a:r>
            <a:r>
              <a:rPr lang="hu-HU" sz="1700"/>
              <a:t> (URL minta) – egy URL vagy URL-készlet leírásának módja, amelyre a </a:t>
            </a:r>
            <a:r>
              <a:rPr lang="hu-HU" sz="1700" i="1" err="1"/>
              <a:t>Permission</a:t>
            </a:r>
            <a:r>
              <a:rPr lang="hu-HU" sz="1700" i="1"/>
              <a:t> </a:t>
            </a:r>
            <a:r>
              <a:rPr lang="hu-HU" sz="1700" i="1" err="1"/>
              <a:t>Record</a:t>
            </a:r>
            <a:r>
              <a:rPr lang="hu-HU" sz="1700"/>
              <a:t> vonatkozik;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Minden </a:t>
            </a:r>
            <a:r>
              <a:rPr lang="hu-HU" sz="2200" i="1" err="1"/>
              <a:t>Permission</a:t>
            </a:r>
            <a:r>
              <a:rPr lang="hu-HU" sz="2200" i="1"/>
              <a:t> </a:t>
            </a:r>
            <a:r>
              <a:rPr lang="hu-HU" sz="2200" i="1" err="1"/>
              <a:t>Record</a:t>
            </a:r>
            <a:r>
              <a:rPr lang="hu-HU" sz="2200"/>
              <a:t> a következő állapotkódok egyikével rendelkezik: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Pending</a:t>
            </a:r>
            <a:r>
              <a:rPr lang="hu-HU" sz="1700"/>
              <a:t> (függőben) – a rekord létrejött, de még nem kértek engedélyt;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Requested</a:t>
            </a:r>
            <a:r>
              <a:rPr lang="hu-HU" sz="1700"/>
              <a:t> (kérve) - engedélykérelmet küldtek az </a:t>
            </a:r>
            <a:r>
              <a:rPr lang="hu-HU" sz="1700" i="1" err="1"/>
              <a:t>Authorising</a:t>
            </a:r>
            <a:r>
              <a:rPr lang="hu-HU" sz="1700" i="1"/>
              <a:t> </a:t>
            </a:r>
            <a:r>
              <a:rPr lang="hu-HU" sz="1700" i="1" err="1"/>
              <a:t>Agency</a:t>
            </a:r>
            <a:r>
              <a:rPr lang="hu-HU" sz="1700" err="1"/>
              <a:t>-nek</a:t>
            </a:r>
            <a:r>
              <a:rPr lang="hu-HU" sz="1700"/>
              <a:t>, de válasz nem érkezett;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Approved</a:t>
            </a:r>
            <a:r>
              <a:rPr lang="hu-HU" sz="1700"/>
              <a:t> (jóváhagyva) - az </a:t>
            </a:r>
            <a:r>
              <a:rPr lang="hu-HU" sz="1700" i="1" err="1"/>
              <a:t>Authorising</a:t>
            </a:r>
            <a:r>
              <a:rPr lang="hu-HU" sz="1700" i="1"/>
              <a:t> </a:t>
            </a:r>
            <a:r>
              <a:rPr lang="hu-HU" sz="1700" i="1" err="1"/>
              <a:t>Agency</a:t>
            </a:r>
            <a:r>
              <a:rPr lang="hu-HU" sz="1700"/>
              <a:t> megadta az engedélyt;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Rejected</a:t>
            </a:r>
            <a:r>
              <a:rPr lang="hu-HU" sz="1700"/>
              <a:t>  (elutasítva) – az </a:t>
            </a:r>
            <a:r>
              <a:rPr lang="hu-HU" sz="1700" i="1" err="1"/>
              <a:t>Authorising</a:t>
            </a:r>
            <a:r>
              <a:rPr lang="hu-HU" sz="1700" i="1"/>
              <a:t> </a:t>
            </a:r>
            <a:r>
              <a:rPr lang="hu-HU" sz="1700" i="1" err="1"/>
              <a:t>Agency</a:t>
            </a:r>
            <a:r>
              <a:rPr lang="hu-HU" sz="1700"/>
              <a:t> megtagadta az engedélyt;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 i="1"/>
              <a:t>URL </a:t>
            </a:r>
            <a:r>
              <a:rPr lang="hu-HU" sz="2200" i="1" err="1"/>
              <a:t>Pattern</a:t>
            </a:r>
            <a:r>
              <a:rPr lang="hu-HU" sz="2200"/>
              <a:t>-ek típusai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/>
              <a:t>A legegyszerűbb esetben egy URL használható, bonyolultabb esetekben * helyettesítő karakterrel több URL-címhez illeszthető az engedély: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/>
              <a:t>https://webarchivum.oszk.hu/* – a webhely összes oldalát tartalmazza;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/>
              <a:t>https://webarchivum.oszk.hu/mediawiki/* – csak a webhely „</a:t>
            </a:r>
            <a:r>
              <a:rPr lang="hu-HU" sz="1500" err="1"/>
              <a:t>mediawiki</a:t>
            </a:r>
            <a:r>
              <a:rPr lang="hu-HU" sz="1500"/>
              <a:t>” részében található oldalakat tartalmazza;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/>
              <a:t>https://*.webarchivum.oszk.hu/* – a domén összes tartományát (aldoménjét) is tartalmazza;</a:t>
            </a:r>
            <a:endParaRPr lang="hu-HU" sz="150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/>
              <a:t>https://*.hu/* – az összes *.hu doménbe tartozó webhely (ez felhasználható jogszabályon alapuló országos engedélyeknél);</a:t>
            </a:r>
          </a:p>
        </p:txBody>
      </p:sp>
      <p:sp>
        <p:nvSpPr>
          <p:cNvPr id="2355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12B21-B0CE-4F57-91D4-67179B3D1A76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355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355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(3.)</a:t>
            </a:r>
            <a:endParaRPr lang="hu-HU" sz="3000" smtClean="0"/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879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hu-HU" sz="2000" i="1" smtClean="0"/>
              <a:t>Harvest Authorisations</a:t>
            </a:r>
            <a:r>
              <a:rPr lang="hu-HU" sz="2000" smtClean="0"/>
              <a:t> modul működése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Harvest Authorisations </a:t>
            </a:r>
            <a:r>
              <a:rPr lang="hu-HU" sz="1600" smtClean="0"/>
              <a:t>modul négy fő összetevőből áll: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Név és leírás a </a:t>
            </a:r>
            <a:r>
              <a:rPr lang="hu-HU" sz="1400" i="1" smtClean="0"/>
              <a:t>Harvest Authorisation</a:t>
            </a:r>
            <a:r>
              <a:rPr lang="hu-HU" sz="1400" smtClean="0"/>
              <a:t> azonosítására, valamint egyéb általános információk, például azonosítási szám;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Egy vagy több </a:t>
            </a:r>
            <a:r>
              <a:rPr lang="hu-HU" sz="1400" i="1" smtClean="0"/>
              <a:t>Authorising Agency</a:t>
            </a:r>
            <a:r>
              <a:rPr lang="hu-HU" sz="1400" smtClean="0"/>
              <a:t>, az aratást engedélyező személy vagy szervezet (a webhely vagy a szerzői jog tulajdonosa), egy </a:t>
            </a:r>
            <a:r>
              <a:rPr lang="hu-HU" sz="1400" i="1" smtClean="0"/>
              <a:t>Authorising Agency</a:t>
            </a:r>
            <a:r>
              <a:rPr lang="hu-HU" sz="1400" smtClean="0"/>
              <a:t> több aratási engedéllyel is rendelkezhet;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i="1" smtClean="0"/>
              <a:t>URL Pattern</a:t>
            </a:r>
            <a:r>
              <a:rPr lang="hu-HU" sz="1400" smtClean="0"/>
              <a:t>-ek kollekciója, amely leírja az internet azon részét, amelyre a </a:t>
            </a:r>
            <a:r>
              <a:rPr lang="hu-HU" sz="1400" i="1" smtClean="0"/>
              <a:t>Harvest Authorisation</a:t>
            </a:r>
            <a:r>
              <a:rPr lang="hu-HU" sz="1400" smtClean="0"/>
              <a:t> vonatkozik;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Egy vagy több </a:t>
            </a:r>
            <a:r>
              <a:rPr lang="hu-HU" sz="1400" i="1" smtClean="0"/>
              <a:t>Permission Record</a:t>
            </a:r>
            <a:r>
              <a:rPr lang="hu-HU" sz="1400" smtClean="0"/>
              <a:t>, amely egy </a:t>
            </a:r>
            <a:r>
              <a:rPr lang="hu-HU" sz="1400" i="1" smtClean="0"/>
              <a:t>Authorising Agency</a:t>
            </a:r>
            <a:r>
              <a:rPr lang="hu-HU" sz="1400" smtClean="0"/>
              <a:t>-től kért konkrét engedélyt rögzít, beleértve: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URL Pattern</a:t>
            </a:r>
            <a:r>
              <a:rPr lang="hu-HU" sz="1400" smtClean="0"/>
              <a:t>-ek kollekciója;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 kérelem állapota (</a:t>
            </a:r>
            <a:r>
              <a:rPr lang="hu-HU" sz="1400" i="1" smtClean="0"/>
              <a:t>Pending, Requested, Approved, Rejected</a:t>
            </a:r>
            <a:r>
              <a:rPr lang="hu-HU" sz="1400" smtClean="0"/>
              <a:t>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Az az időtartam, amelyre a kérelem vonatkozik;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Bármilyen speciális feltétel vagy hozzáférési korlátozás (pl. „csak a könyvtár felhasználói tekinthetik meg a tartalmat”);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legtöbb esetben csak meghatározott szerepkörrel rendelkező felhasználók kezelhetik a </a:t>
            </a:r>
            <a:r>
              <a:rPr lang="hu-HU" sz="1600" i="1" smtClean="0"/>
              <a:t>Harvest Authorisation</a:t>
            </a:r>
            <a:r>
              <a:rPr lang="hu-HU" sz="1600" smtClean="0"/>
              <a:t>-ket, de más WCT részekkel ellentétben ezeknek nincs „tulajdonosuk”, aki felelős értük;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2457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FCDAE0-B4E6-4E78-AE14-ABA9319B216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458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458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(4.)</a:t>
            </a:r>
            <a:endParaRPr lang="hu-HU" sz="3000" smtClean="0"/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Harvest Authorisations</a:t>
            </a:r>
            <a:r>
              <a:rPr lang="hu-HU" sz="2000" smtClean="0"/>
              <a:t> kezelőfelület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Search</a:t>
            </a:r>
            <a:r>
              <a:rPr lang="hu-HU" sz="1600" smtClean="0"/>
              <a:t> (keresés) – mezők kereséshez: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Authorising Agent</a:t>
            </a:r>
            <a:r>
              <a:rPr lang="en-US" sz="1400" smtClean="0"/>
              <a:t> </a:t>
            </a:r>
            <a:r>
              <a:rPr lang="hu-HU" sz="1400" smtClean="0"/>
              <a:t>(engedélyező szervezet);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Order Number</a:t>
            </a:r>
            <a:r>
              <a:rPr lang="en-US" sz="1400" smtClean="0"/>
              <a:t> </a:t>
            </a:r>
            <a:r>
              <a:rPr lang="hu-HU" sz="1400" smtClean="0"/>
              <a:t>(azonosító szám);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Agency</a:t>
            </a:r>
            <a:r>
              <a:rPr lang="en-US" sz="1400" smtClean="0"/>
              <a:t> </a:t>
            </a:r>
            <a:r>
              <a:rPr lang="hu-HU" sz="1400" smtClean="0"/>
              <a:t>(archiváló szervezet);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Sort Order </a:t>
            </a:r>
            <a:r>
              <a:rPr lang="hu-HU" sz="1400" smtClean="0"/>
              <a:t>(rendezési sorrend) – legördülő listát tartalmaz a keresési eredmények rendezési sorrendjének megadására: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N</a:t>
            </a:r>
            <a:r>
              <a:rPr lang="en-US" sz="1400" b="1" smtClean="0"/>
              <a:t>ame </a:t>
            </a:r>
            <a:r>
              <a:rPr lang="hu-HU" sz="1400" b="1" smtClean="0"/>
              <a:t>A</a:t>
            </a:r>
            <a:r>
              <a:rPr lang="en-US" sz="1400" b="1" smtClean="0"/>
              <a:t>scending</a:t>
            </a:r>
            <a:r>
              <a:rPr lang="en-US" sz="1400" smtClean="0"/>
              <a:t> </a:t>
            </a:r>
            <a:r>
              <a:rPr lang="hu-HU" sz="1400" smtClean="0"/>
              <a:t>(név növekvő sorrendben);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N</a:t>
            </a:r>
            <a:r>
              <a:rPr lang="en-US" sz="1400" b="1" smtClean="0"/>
              <a:t>ame </a:t>
            </a:r>
            <a:r>
              <a:rPr lang="hu-HU" sz="1400" b="1" smtClean="0"/>
              <a:t>D</a:t>
            </a:r>
            <a:r>
              <a:rPr lang="en-US" sz="1400" b="1" smtClean="0"/>
              <a:t>escending</a:t>
            </a:r>
            <a:r>
              <a:rPr lang="en-US" sz="1400" smtClean="0"/>
              <a:t> </a:t>
            </a:r>
            <a:r>
              <a:rPr lang="hu-HU" sz="1400" smtClean="0"/>
              <a:t>(név csökkenő sorrendben);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M</a:t>
            </a:r>
            <a:r>
              <a:rPr lang="en-US" sz="1400" b="1" smtClean="0"/>
              <a:t>ost </a:t>
            </a:r>
            <a:r>
              <a:rPr lang="hu-HU" sz="1400" b="1" smtClean="0"/>
              <a:t>R</a:t>
            </a:r>
            <a:r>
              <a:rPr lang="en-US" sz="1400" b="1" smtClean="0"/>
              <a:t>ecent </a:t>
            </a:r>
            <a:r>
              <a:rPr lang="hu-HU" sz="1400" b="1" smtClean="0"/>
              <a:t>R</a:t>
            </a:r>
            <a:r>
              <a:rPr lang="en-US" sz="1400" b="1" smtClean="0"/>
              <a:t>ecord </a:t>
            </a:r>
            <a:r>
              <a:rPr lang="hu-HU" sz="1400" b="1" smtClean="0"/>
              <a:t>D</a:t>
            </a:r>
            <a:r>
              <a:rPr lang="en-US" sz="1400" b="1" smtClean="0"/>
              <a:t>isplayed </a:t>
            </a:r>
            <a:r>
              <a:rPr lang="hu-HU" sz="1400" b="1" smtClean="0"/>
              <a:t>F</a:t>
            </a:r>
            <a:r>
              <a:rPr lang="en-US" sz="1400" b="1" smtClean="0"/>
              <a:t>irst </a:t>
            </a:r>
            <a:r>
              <a:rPr lang="hu-HU" sz="1400" smtClean="0"/>
              <a:t>(legfrissebb rekord először);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O</a:t>
            </a:r>
            <a:r>
              <a:rPr lang="en-US" sz="1400" b="1" smtClean="0"/>
              <a:t>ldest </a:t>
            </a:r>
            <a:r>
              <a:rPr lang="hu-HU" sz="1400" b="1" smtClean="0"/>
              <a:t>R</a:t>
            </a:r>
            <a:r>
              <a:rPr lang="en-US" sz="1400" b="1" smtClean="0"/>
              <a:t>ecord </a:t>
            </a:r>
            <a:r>
              <a:rPr lang="hu-HU" sz="1400" b="1" smtClean="0"/>
              <a:t>D</a:t>
            </a:r>
            <a:r>
              <a:rPr lang="en-US" sz="1400" b="1" smtClean="0"/>
              <a:t>isplayed </a:t>
            </a:r>
            <a:r>
              <a:rPr lang="hu-HU" sz="1400" b="1" smtClean="0"/>
              <a:t>F</a:t>
            </a:r>
            <a:r>
              <a:rPr lang="en-US" sz="1400" b="1" smtClean="0"/>
              <a:t>irst</a:t>
            </a:r>
            <a:r>
              <a:rPr lang="hu-HU" sz="1400" smtClean="0"/>
              <a:t> (legrégebbi rekord először);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URL Pattern</a:t>
            </a:r>
            <a:r>
              <a:rPr lang="hu-HU" sz="1400" smtClean="0"/>
              <a:t> (URL minta);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Permissions File Reference</a:t>
            </a:r>
            <a:r>
              <a:rPr lang="en-US" sz="1400" smtClean="0"/>
              <a:t> </a:t>
            </a:r>
            <a:r>
              <a:rPr lang="hu-HU" sz="1400" smtClean="0"/>
              <a:t>(engedélyfájl-hivatkozás);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Permissions Status</a:t>
            </a:r>
            <a:r>
              <a:rPr lang="hu-HU" sz="1400" smtClean="0"/>
              <a:t> (engedélyek állapota): </a:t>
            </a:r>
            <a:r>
              <a:rPr lang="en-US" sz="1400" i="1" smtClean="0"/>
              <a:t>Pending</a:t>
            </a:r>
            <a:r>
              <a:rPr lang="en-US" sz="1400" smtClean="0"/>
              <a:t>, </a:t>
            </a:r>
            <a:r>
              <a:rPr lang="en-US" sz="1400" i="1" smtClean="0"/>
              <a:t>Requested</a:t>
            </a:r>
            <a:r>
              <a:rPr lang="en-US" sz="1400" smtClean="0"/>
              <a:t>, </a:t>
            </a:r>
            <a:r>
              <a:rPr lang="en-US" sz="1400" i="1" smtClean="0"/>
              <a:t>Approved</a:t>
            </a:r>
            <a:r>
              <a:rPr lang="en-US" sz="1400" smtClean="0"/>
              <a:t>, </a:t>
            </a:r>
            <a:r>
              <a:rPr lang="en-US" sz="1400" i="1" smtClean="0"/>
              <a:t>Rejected</a:t>
            </a:r>
            <a:r>
              <a:rPr lang="en-US" sz="1400" smtClean="0"/>
              <a:t> állapot szerint</a:t>
            </a:r>
            <a:r>
              <a:rPr lang="hu-HU" sz="1400" smtClean="0"/>
              <a:t>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Results</a:t>
            </a:r>
            <a:r>
              <a:rPr lang="hu-HU" sz="1600" smtClean="0"/>
              <a:t> (eredmények) – a meglévő </a:t>
            </a:r>
            <a:r>
              <a:rPr lang="hu-HU" sz="1600" i="1" smtClean="0"/>
              <a:t>Harvest Authorisation</a:t>
            </a:r>
            <a:r>
              <a:rPr lang="hu-HU" sz="1600" smtClean="0"/>
              <a:t>-ek listája vagy a keresési találatok megjelenítése;</a:t>
            </a:r>
            <a:endParaRPr lang="hu-HU" sz="1600" b="1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Create New</a:t>
            </a:r>
            <a:r>
              <a:rPr lang="hu-HU" sz="1600" smtClean="0"/>
              <a:t> (új létrehozása) gomb – új </a:t>
            </a:r>
            <a:r>
              <a:rPr lang="hu-HU" sz="1600" i="1" smtClean="0"/>
              <a:t>Harvest Authorisation</a:t>
            </a:r>
            <a:r>
              <a:rPr lang="hu-HU" sz="1600" smtClean="0"/>
              <a:t>-ek definiálásához;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/>
          </a:p>
        </p:txBody>
      </p:sp>
      <p:sp>
        <p:nvSpPr>
          <p:cNvPr id="2560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5EA10-2F42-40EE-ADE1-D5854754868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560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560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25606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492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Kép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725" y="1574800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Kép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4538" y="1789113"/>
            <a:ext cx="342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Kép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0100" y="2060575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Szövegdoboz 10"/>
          <p:cNvSpPr txBox="1">
            <a:spLocks noChangeArrowheads="1"/>
          </p:cNvSpPr>
          <p:nvPr/>
        </p:nvSpPr>
        <p:spPr bwMode="auto">
          <a:xfrm>
            <a:off x="6132513" y="1316038"/>
            <a:ext cx="1893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Harvest Authorisation </a:t>
            </a:r>
            <a:r>
              <a:rPr lang="hu-HU" sz="1000">
                <a:latin typeface="Calibri" pitchFamily="34" charset="0"/>
              </a:rPr>
              <a:t>megtekintése;</a:t>
            </a:r>
          </a:p>
          <a:p>
            <a:r>
              <a:rPr lang="hu-HU" sz="1000" b="1">
                <a:latin typeface="Calibri" pitchFamily="34" charset="0"/>
              </a:rPr>
              <a:t>Edit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Harvest Authorisation</a:t>
            </a:r>
            <a:r>
              <a:rPr lang="hu-HU" sz="1000">
                <a:latin typeface="Calibri" pitchFamily="34" charset="0"/>
              </a:rPr>
              <a:t> szerkesztése;</a:t>
            </a:r>
          </a:p>
          <a:p>
            <a:r>
              <a:rPr lang="hu-HU" sz="1000" b="1">
                <a:latin typeface="Calibri" pitchFamily="34" charset="0"/>
              </a:rPr>
              <a:t>Copy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Harvest Authorisation</a:t>
            </a:r>
            <a:r>
              <a:rPr lang="hu-HU" sz="1000">
                <a:latin typeface="Calibri" pitchFamily="34" charset="0"/>
              </a:rPr>
              <a:t> másolása és új készítése;</a:t>
            </a:r>
          </a:p>
          <a:p>
            <a:r>
              <a:rPr lang="hu-HU" sz="1000" b="1">
                <a:latin typeface="Calibri" pitchFamily="34" charset="0"/>
              </a:rPr>
              <a:t>Generate</a:t>
            </a:r>
            <a:r>
              <a:rPr lang="hu-HU" sz="1000">
                <a:latin typeface="Calibri" pitchFamily="34" charset="0"/>
              </a:rPr>
              <a:t> – </a:t>
            </a:r>
            <a:r>
              <a:rPr lang="hu-HU" sz="1000" i="1">
                <a:latin typeface="Calibri" pitchFamily="34" charset="0"/>
              </a:rPr>
              <a:t>Permission Request</a:t>
            </a:r>
            <a:r>
              <a:rPr lang="hu-HU" sz="1000">
                <a:latin typeface="Calibri" pitchFamily="34" charset="0"/>
              </a:rPr>
              <a:t> levél generálása;</a:t>
            </a:r>
          </a:p>
        </p:txBody>
      </p:sp>
      <p:pic>
        <p:nvPicPr>
          <p:cNvPr id="25611" name="Kép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5663" y="1358900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kerekített téglalap 12"/>
          <p:cNvSpPr/>
          <p:nvPr/>
        </p:nvSpPr>
        <p:spPr>
          <a:xfrm>
            <a:off x="5745163" y="1316038"/>
            <a:ext cx="2281237" cy="1323975"/>
          </a:xfrm>
          <a:prstGeom prst="roundRect">
            <a:avLst/>
          </a:prstGeom>
          <a:noFill/>
          <a:ln w="12700">
            <a:solidFill>
              <a:srgbClr val="3719C8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5745163" y="1050925"/>
            <a:ext cx="2281237" cy="215900"/>
          </a:xfrm>
          <a:prstGeom prst="roundRect">
            <a:avLst/>
          </a:prstGeom>
          <a:noFill/>
          <a:ln w="12700">
            <a:solidFill>
              <a:srgbClr val="3719C8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5614" name="Szövegdoboz 14"/>
          <p:cNvSpPr txBox="1">
            <a:spLocks noChangeArrowheads="1"/>
          </p:cNvSpPr>
          <p:nvPr/>
        </p:nvSpPr>
        <p:spPr bwMode="auto">
          <a:xfrm>
            <a:off x="6173788" y="1038225"/>
            <a:ext cx="1749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hu-HU" sz="1000">
                <a:latin typeface="Calibri" pitchFamily="34" charset="0"/>
              </a:rPr>
              <a:t> Kötelező mező;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(5.)</a:t>
            </a:r>
            <a:endParaRPr lang="hu-HU" sz="3000" smtClean="0"/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Harvest Authorisation</a:t>
            </a:r>
            <a:r>
              <a:rPr lang="hu-HU" sz="2000" smtClean="0"/>
              <a:t> létrehozása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Create/Edit</a:t>
            </a:r>
            <a:r>
              <a:rPr lang="hu-HU" sz="1600" smtClean="0"/>
              <a:t> rész négy munkalapot tartalmaz a </a:t>
            </a:r>
            <a:r>
              <a:rPr lang="hu-HU" sz="1600" i="1" smtClean="0"/>
              <a:t>Harvest Authorisation</a:t>
            </a:r>
            <a:r>
              <a:rPr lang="hu-HU" sz="1600" smtClean="0"/>
              <a:t>-re vonatkozó adatok hozzáadásához vagy szerkesztéséhez: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General</a:t>
            </a:r>
            <a:r>
              <a:rPr lang="hu-HU" sz="1400" smtClean="0"/>
              <a:t> (általános) – általános információk a </a:t>
            </a:r>
            <a:r>
              <a:rPr lang="hu-HU" sz="1400" i="1" smtClean="0"/>
              <a:t>Harvest Authorisation</a:t>
            </a:r>
            <a:r>
              <a:rPr lang="hu-HU" sz="1400" smtClean="0"/>
              <a:t>-ről, például név, leírás és esetleges megjegyzések;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URL Patterns</a:t>
            </a:r>
            <a:r>
              <a:rPr lang="hu-HU" sz="1400" smtClean="0"/>
              <a:t> (URL minták) – azon URL-k, amelyekre engedélyt kér;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Authorising Agencies</a:t>
            </a:r>
            <a:r>
              <a:rPr lang="hu-HU" sz="1400" smtClean="0"/>
              <a:t> (engedélyező szervezetek) – azok a személyek és/vagy szervezetek, aki(k)től az engedélyt kéri;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Permissions</a:t>
            </a:r>
            <a:r>
              <a:rPr lang="hu-HU" sz="1400" smtClean="0"/>
              <a:t> (engedélyek) – az engedélyezés részletei (pl. dátumok és állapot);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General</a:t>
            </a:r>
            <a:r>
              <a:rPr lang="hu-HU" sz="1600" smtClean="0"/>
              <a:t> munkalap – általános információk (név, leírás) a </a:t>
            </a:r>
            <a:r>
              <a:rPr lang="hu-HU" sz="1600" i="1" smtClean="0"/>
              <a:t>Harvest Authorisation</a:t>
            </a:r>
            <a:r>
              <a:rPr lang="hu-HU" sz="1600" smtClean="0"/>
              <a:t>-ről: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(azonosító) – a rekord azonosító száma;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Agency</a:t>
            </a:r>
            <a:r>
              <a:rPr lang="en-US" sz="1400" smtClean="0"/>
              <a:t> </a:t>
            </a:r>
            <a:r>
              <a:rPr lang="hu-HU" sz="1400" smtClean="0"/>
              <a:t>(archiváló szervezet);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Title</a:t>
            </a:r>
            <a:r>
              <a:rPr lang="hu-HU" sz="1400" smtClean="0"/>
              <a:t> (cím) – a rekord címe;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a rekord leírása;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Order No </a:t>
            </a:r>
            <a:r>
              <a:rPr lang="hu-HU" sz="1400" smtClean="0"/>
              <a:t>(azonosító szám) – az </a:t>
            </a:r>
            <a:r>
              <a:rPr lang="hu-HU" sz="1400" i="1" smtClean="0"/>
              <a:t>Authorising Agent</a:t>
            </a:r>
            <a:r>
              <a:rPr lang="hu-HU" sz="1400" smtClean="0"/>
              <a:t> azonosító száma;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Published</a:t>
            </a:r>
            <a:r>
              <a:rPr lang="hu-HU" sz="1400" smtClean="0"/>
              <a:t> (közzétett);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Enabled</a:t>
            </a:r>
            <a:r>
              <a:rPr lang="hu-HU" sz="1400" smtClean="0"/>
              <a:t> (engedélyezve);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Annotations</a:t>
            </a:r>
            <a:r>
              <a:rPr lang="hu-HU" sz="1400" smtClean="0"/>
              <a:t> (jegyzetek) – megjegyzés hozzáadása a rekordhoz;</a:t>
            </a:r>
            <a:endParaRPr lang="hu-HU" sz="22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/>
          </a:p>
        </p:txBody>
      </p:sp>
      <p:sp>
        <p:nvSpPr>
          <p:cNvPr id="2662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34ADE-D8E8-4D6F-B64A-A75E6714C7FF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662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662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2663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(6.)</a:t>
            </a:r>
            <a:endParaRPr lang="hu-HU" sz="3000" smtClean="0"/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URL Patterns </a:t>
            </a:r>
            <a:r>
              <a:rPr lang="hu-HU" sz="1600" smtClean="0"/>
              <a:t>munkalap – URL-k hozzáadása a </a:t>
            </a:r>
            <a:r>
              <a:rPr lang="hu-HU" sz="1600" i="1" smtClean="0"/>
              <a:t>Harvest Authorisation</a:t>
            </a:r>
            <a:r>
              <a:rPr lang="hu-HU" sz="1600" smtClean="0"/>
              <a:t>-hez </a:t>
            </a:r>
            <a:br>
              <a:rPr lang="hu-HU" sz="1600" smtClean="0"/>
            </a:br>
            <a:r>
              <a:rPr lang="hu-HU" sz="1600" smtClean="0"/>
              <a:t>és a felvettek listája: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New URL Pattern </a:t>
            </a:r>
            <a:r>
              <a:rPr lang="hu-HU" sz="1400" smtClean="0"/>
              <a:t>(új URL minta) – az engedélyeztetni kívánt URL-ek felvétele;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URL Pattern </a:t>
            </a:r>
            <a:r>
              <a:rPr lang="hu-HU" sz="1400" smtClean="0"/>
              <a:t>(URL minta) – az engedélyhez társított URL-k listája;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Authorising Agencies</a:t>
            </a:r>
            <a:r>
              <a:rPr lang="hu-HU" sz="1600" smtClean="0"/>
              <a:t> munkalap – engedélyező személyek, szervezetek listája, keresés és újak létrehozása: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Search</a:t>
            </a:r>
            <a:r>
              <a:rPr lang="hu-HU" sz="1400" smtClean="0"/>
              <a:t> (keresés) gomb – a már létező </a:t>
            </a:r>
            <a:r>
              <a:rPr lang="hu-HU" sz="1400" i="1" smtClean="0"/>
              <a:t>Authorising Agency</a:t>
            </a:r>
            <a:r>
              <a:rPr lang="hu-HU" sz="1400" smtClean="0"/>
              <a:t>-k között lehet keresni, hogy társítani lehessen az új engedélyhez;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Create New</a:t>
            </a:r>
            <a:r>
              <a:rPr lang="hu-HU" sz="1400" smtClean="0"/>
              <a:t> (új létrehozása) gomb – új </a:t>
            </a:r>
            <a:r>
              <a:rPr lang="hu-HU" sz="1400" i="1" smtClean="0"/>
              <a:t>Authorising Agency</a:t>
            </a:r>
            <a:r>
              <a:rPr lang="hu-HU" sz="1400" smtClean="0"/>
              <a:t>-k definiálása;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Create/Edit Agency</a:t>
            </a:r>
            <a:r>
              <a:rPr lang="hu-HU" sz="1400" smtClean="0"/>
              <a:t> (engedélyező szervezet létrehozása/szerkesztése) oldal – új </a:t>
            </a:r>
            <a:r>
              <a:rPr lang="hu-HU" sz="1400" i="1" smtClean="0"/>
              <a:t>Authorising Agency</a:t>
            </a:r>
            <a:r>
              <a:rPr lang="hu-HU" sz="1400" smtClean="0"/>
              <a:t>-k adatai vagy a meglévők szerkesztése;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Description</a:t>
            </a:r>
            <a:r>
              <a:rPr lang="hu-HU" sz="1400" smtClean="0"/>
              <a:t> (leírás);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Contact</a:t>
            </a:r>
            <a:r>
              <a:rPr lang="hu-HU" sz="1400" smtClean="0"/>
              <a:t> (kapcsolati személy);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Phone</a:t>
            </a:r>
            <a:r>
              <a:rPr lang="hu-HU" sz="1400" smtClean="0"/>
              <a:t> (telefonszám);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Email</a:t>
            </a:r>
            <a:r>
              <a:rPr lang="hu-HU" sz="1400" smtClean="0"/>
              <a:t> (e-mail-cím);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Address</a:t>
            </a:r>
            <a:r>
              <a:rPr lang="hu-HU" sz="1400" smtClean="0"/>
              <a:t> (levelezési cím);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endParaRPr lang="hu-HU" sz="1400" smtClean="0"/>
          </a:p>
        </p:txBody>
      </p:sp>
      <p:sp>
        <p:nvSpPr>
          <p:cNvPr id="2765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70D04-1FA4-470C-8E7B-5EBD77B1F21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765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765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2765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-36513"/>
            <a:ext cx="381635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3713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Kép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(7.)</a:t>
            </a:r>
            <a:endParaRPr lang="hu-HU" sz="3000" smtClean="0"/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Permissions</a:t>
            </a:r>
            <a:r>
              <a:rPr lang="hu-HU" sz="1600" smtClean="0"/>
              <a:t> munkalap – a kért engedélyek listáját tartalmazza és mutatja azok </a:t>
            </a:r>
            <a:br>
              <a:rPr lang="hu-HU" sz="1600" smtClean="0"/>
            </a:br>
            <a:r>
              <a:rPr lang="hu-HU" sz="1600" smtClean="0"/>
              <a:t>minden egyes elemét (</a:t>
            </a:r>
            <a:r>
              <a:rPr lang="hu-HU" sz="1600" i="1" smtClean="0"/>
              <a:t>S</a:t>
            </a:r>
            <a:r>
              <a:rPr lang="en-US" sz="1600" i="1" smtClean="0"/>
              <a:t>tatus</a:t>
            </a:r>
            <a:r>
              <a:rPr lang="en-US" sz="1600" smtClean="0"/>
              <a:t>, </a:t>
            </a:r>
            <a:r>
              <a:rPr lang="hu-HU" sz="1600" smtClean="0"/>
              <a:t>A</a:t>
            </a:r>
            <a:r>
              <a:rPr lang="en-US" sz="1600" i="1" smtClean="0"/>
              <a:t>gent</a:t>
            </a:r>
            <a:r>
              <a:rPr lang="en-US" sz="1600" smtClean="0"/>
              <a:t>, </a:t>
            </a:r>
            <a:r>
              <a:rPr lang="hu-HU" sz="1600" i="1" smtClean="0"/>
              <a:t>D</a:t>
            </a:r>
            <a:r>
              <a:rPr lang="en-US" sz="1600" i="1" smtClean="0"/>
              <a:t>ates</a:t>
            </a:r>
            <a:r>
              <a:rPr lang="en-US" sz="1600" smtClean="0"/>
              <a:t>, </a:t>
            </a:r>
            <a:r>
              <a:rPr lang="en-US" sz="1600" i="1" smtClean="0"/>
              <a:t>URL </a:t>
            </a:r>
            <a:r>
              <a:rPr lang="hu-HU" sz="1600" i="1" smtClean="0"/>
              <a:t>P</a:t>
            </a:r>
            <a:r>
              <a:rPr lang="en-US" sz="1600" i="1" smtClean="0"/>
              <a:t>attern</a:t>
            </a:r>
            <a:r>
              <a:rPr lang="hu-HU" sz="1600" smtClean="0"/>
              <a:t>):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Date Requested</a:t>
            </a:r>
            <a:r>
              <a:rPr lang="hu-HU" sz="1400" smtClean="0"/>
              <a:t> (kért dátum) oszlop – azt a dátumot mutatja, amikor a </a:t>
            </a:r>
            <a:br>
              <a:rPr lang="hu-HU" sz="1400" smtClean="0"/>
            </a:br>
            <a:r>
              <a:rPr lang="hu-HU" sz="1400" i="1" smtClean="0"/>
              <a:t>Permission Request</a:t>
            </a:r>
            <a:r>
              <a:rPr lang="hu-HU" sz="1400" smtClean="0"/>
              <a:t> (e-mail vagy nyomtatott) létrejött;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Create New</a:t>
            </a:r>
            <a:r>
              <a:rPr lang="hu-HU" sz="1400" smtClean="0"/>
              <a:t> (új létrehozása) gomb – új </a:t>
            </a:r>
            <a:r>
              <a:rPr lang="hu-HU" sz="1400" i="1" smtClean="0"/>
              <a:t>Permission</a:t>
            </a:r>
            <a:r>
              <a:rPr lang="hu-HU" sz="1400" smtClean="0"/>
              <a:t> definiálása;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Create/Edit Permission</a:t>
            </a:r>
            <a:r>
              <a:rPr lang="hu-HU" sz="1400" smtClean="0"/>
              <a:t> (engedély létrehozása/szerkesztése) oldal – új </a:t>
            </a:r>
            <a:br>
              <a:rPr lang="hu-HU" sz="1400" smtClean="0"/>
            </a:br>
            <a:r>
              <a:rPr lang="hu-HU" sz="1400" i="1" smtClean="0"/>
              <a:t>Permission</a:t>
            </a:r>
            <a:r>
              <a:rPr lang="hu-HU" sz="1400" smtClean="0"/>
              <a:t>-ok adatai vagy a meglévők szerkesztése;</a:t>
            </a:r>
            <a:endParaRPr lang="hu-HU" sz="22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Authorising Agent</a:t>
            </a:r>
            <a:r>
              <a:rPr lang="en-US" sz="1400" smtClean="0"/>
              <a:t> </a:t>
            </a:r>
            <a:r>
              <a:rPr lang="hu-HU" sz="1400" smtClean="0"/>
              <a:t>(engedélyező szervezet);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Dates From/To </a:t>
            </a:r>
            <a:r>
              <a:rPr lang="hu-HU" sz="1400" smtClean="0"/>
              <a:t>(dátum -tól -ig);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Status</a:t>
            </a:r>
            <a:r>
              <a:rPr lang="hu-HU" sz="1400" smtClean="0"/>
              <a:t> (státusz) – </a:t>
            </a:r>
            <a:r>
              <a:rPr lang="hu-HU" sz="1400" i="1" smtClean="0"/>
              <a:t>Pending, Requested, Approved, Rejected</a:t>
            </a:r>
            <a:r>
              <a:rPr lang="hu-HU" sz="1400" smtClean="0"/>
              <a:t>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Auth. Agency Response </a:t>
            </a:r>
            <a:r>
              <a:rPr lang="hu-HU" sz="1400" smtClean="0"/>
              <a:t>(engedélyező szervezet válasza);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Special Restrictions </a:t>
            </a:r>
            <a:r>
              <a:rPr lang="hu-HU" sz="1400" smtClean="0"/>
              <a:t>(különleges korlátozások);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Copyright Statement </a:t>
            </a:r>
            <a:r>
              <a:rPr lang="hu-HU" sz="1400" smtClean="0"/>
              <a:t>(szerzői jogi nyilatkozat);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Copyright URL </a:t>
            </a:r>
            <a:r>
              <a:rPr lang="hu-HU" sz="1400" smtClean="0"/>
              <a:t>(szerzői jogi URL);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Access Status </a:t>
            </a:r>
            <a:r>
              <a:rPr lang="hu-HU" sz="1400" smtClean="0"/>
              <a:t>(hozzáférési állapot);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Open Access Date </a:t>
            </a:r>
            <a:r>
              <a:rPr lang="hu-HU" sz="1400" smtClean="0"/>
              <a:t>(nyílt hozzáférés dátuma);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Quick Pick </a:t>
            </a:r>
            <a:r>
              <a:rPr lang="hu-HU" sz="1400" smtClean="0"/>
              <a:t>(gyors választás);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Display Name</a:t>
            </a:r>
            <a:r>
              <a:rPr lang="hu-HU" sz="1400" smtClean="0"/>
              <a:t> (megjelenített név);</a:t>
            </a:r>
          </a:p>
        </p:txBody>
      </p:sp>
      <p:sp>
        <p:nvSpPr>
          <p:cNvPr id="2867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3F52F-CAF4-40B2-93B9-001124FD81B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867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867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28678" name="Kép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-36513"/>
            <a:ext cx="381000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Kép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2066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Szövegdoboz 9"/>
          <p:cNvSpPr txBox="1">
            <a:spLocks noChangeArrowheads="1"/>
          </p:cNvSpPr>
          <p:nvPr/>
        </p:nvSpPr>
        <p:spPr bwMode="auto">
          <a:xfrm>
            <a:off x="6096000" y="4484688"/>
            <a:ext cx="5715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URLs</a:t>
            </a:r>
            <a:r>
              <a:rPr lang="hu-HU" sz="1400">
                <a:latin typeface="Calibri" pitchFamily="34" charset="0"/>
              </a:rPr>
              <a:t> (engedélyezett URL-ek);</a:t>
            </a:r>
          </a:p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File Reference </a:t>
            </a:r>
            <a:r>
              <a:rPr lang="hu-HU" sz="1400">
                <a:latin typeface="Calibri" pitchFamily="34" charset="0"/>
              </a:rPr>
              <a:t>(fájlhivatkozás);</a:t>
            </a:r>
          </a:p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Assign Approval Task</a:t>
            </a:r>
            <a:r>
              <a:rPr lang="hu-HU" sz="1400">
                <a:latin typeface="Calibri" pitchFamily="34" charset="0"/>
              </a:rPr>
              <a:t> (jóváhagyási feladat hozzárendelés) – </a:t>
            </a:r>
            <a:r>
              <a:rPr lang="hu-HU" sz="1400" i="1">
                <a:latin typeface="Calibri" pitchFamily="34" charset="0"/>
              </a:rPr>
              <a:t>Yes/No</a:t>
            </a:r>
            <a:r>
              <a:rPr lang="hu-HU" sz="1400">
                <a:latin typeface="Calibri" pitchFamily="34" charset="0"/>
              </a:rPr>
              <a:t>;</a:t>
            </a:r>
          </a:p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Exclusions – URL </a:t>
            </a:r>
            <a:r>
              <a:rPr lang="hu-HU" sz="1400">
                <a:latin typeface="Calibri" pitchFamily="34" charset="0"/>
              </a:rPr>
              <a:t>(kizárások – URL);</a:t>
            </a:r>
          </a:p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Exclusions Reason </a:t>
            </a:r>
            <a:r>
              <a:rPr lang="hu-HU" sz="1400">
                <a:latin typeface="Calibri" pitchFamily="34" charset="0"/>
              </a:rPr>
              <a:t>(kizárások oka);</a:t>
            </a:r>
            <a:endParaRPr lang="hu-HU" sz="140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Annotations</a:t>
            </a:r>
            <a:r>
              <a:rPr lang="hu-HU" sz="1400">
                <a:latin typeface="Calibri" pitchFamily="34" charset="0"/>
              </a:rPr>
              <a:t> (jegyzetek);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7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(8.)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29698" name="Tartalom helye 6"/>
          <p:cNvSpPr>
            <a:spLocks noGrp="1"/>
          </p:cNvSpPr>
          <p:nvPr>
            <p:ph idx="1"/>
          </p:nvPr>
        </p:nvSpPr>
        <p:spPr>
          <a:xfrm>
            <a:off x="838200" y="1258888"/>
            <a:ext cx="10515600" cy="49180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hu-HU" sz="2000" smtClean="0"/>
              <a:t>Engedélykérő e-mail küldése és/vagy nyomtatása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Management</a:t>
            </a:r>
            <a:r>
              <a:rPr lang="hu-HU" sz="1600" smtClean="0"/>
              <a:t> részben lehet létrehozni a  </a:t>
            </a:r>
            <a:r>
              <a:rPr lang="hu-HU" sz="1600" i="1" smtClean="0"/>
              <a:t>Permission Request Templates</a:t>
            </a:r>
            <a:r>
              <a:rPr lang="hu-HU" sz="1600" smtClean="0"/>
              <a:t>-ket a </a:t>
            </a:r>
            <a:br>
              <a:rPr lang="hu-HU" sz="1600" smtClean="0"/>
            </a:br>
            <a:r>
              <a:rPr lang="hu-HU" sz="1600" smtClean="0"/>
              <a:t>jogosultsággal rendelkezőnek;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Harvest Authorisation</a:t>
            </a:r>
            <a:r>
              <a:rPr lang="hu-HU" sz="1400" smtClean="0"/>
              <a:t> keresőoldalon az elküldeni kívánt kérelem melletti </a:t>
            </a:r>
            <a:br>
              <a:rPr lang="hu-HU" sz="1400" smtClean="0"/>
            </a:br>
            <a:r>
              <a:rPr lang="hu-HU" sz="1400" smtClean="0"/>
              <a:t>levél generálása ikonra kell kattintani;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 következő képernyőn ki kell választani a sablont a legördülő listából, majd újra </a:t>
            </a:r>
            <a:br>
              <a:rPr lang="hu-HU" sz="1400" smtClean="0"/>
            </a:br>
            <a:r>
              <a:rPr lang="hu-HU" sz="1400" smtClean="0"/>
              <a:t>a levél generálása ikonra kell kattintani;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smtClean="0"/>
              <a:t>A rendszer a kiválasztástól függően létrehozza és megjeleníti a levél- vagy </a:t>
            </a:r>
            <a:br>
              <a:rPr lang="hu-HU" sz="1400" smtClean="0"/>
            </a:br>
            <a:r>
              <a:rPr lang="hu-HU" sz="1400" smtClean="0"/>
              <a:t>e-mail-sablont;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smtClean="0"/>
              <a:t>A </a:t>
            </a:r>
            <a:r>
              <a:rPr lang="hu-HU" sz="1400" i="1" smtClean="0"/>
              <a:t>Print</a:t>
            </a:r>
            <a:r>
              <a:rPr lang="hu-HU" sz="1400" smtClean="0"/>
              <a:t> gombra kattintva kinyomtatásra, az </a:t>
            </a:r>
            <a:r>
              <a:rPr lang="hu-HU" sz="1400" i="1" smtClean="0"/>
              <a:t>E-mail</a:t>
            </a:r>
            <a:r>
              <a:rPr lang="hu-HU" sz="1400" smtClean="0"/>
              <a:t> gombnál meg elküldésre kerül a </a:t>
            </a:r>
            <a:br>
              <a:rPr lang="hu-HU" sz="1400" smtClean="0"/>
            </a:br>
            <a:r>
              <a:rPr lang="hu-HU" sz="1400" smtClean="0"/>
              <a:t>levél, a </a:t>
            </a:r>
            <a:r>
              <a:rPr lang="hu-HU" sz="1400" i="1" smtClean="0"/>
              <a:t>Done</a:t>
            </a:r>
            <a:r>
              <a:rPr lang="hu-HU" sz="1400" smtClean="0"/>
              <a:t> gomb visszalép a </a:t>
            </a:r>
            <a:r>
              <a:rPr lang="hu-HU" sz="1400" i="1" smtClean="0"/>
              <a:t>Harvest Authorisation</a:t>
            </a:r>
            <a:r>
              <a:rPr lang="hu-HU" sz="1400" smtClean="0"/>
              <a:t> keresőoldalra;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smtClean="0"/>
              <a:t>Az </a:t>
            </a:r>
            <a:r>
              <a:rPr lang="hu-HU" sz="1400" i="1" smtClean="0"/>
              <a:t>E-mail</a:t>
            </a:r>
            <a:r>
              <a:rPr lang="hu-HU" sz="1400" smtClean="0"/>
              <a:t> gombra kattintva a rendszer elküldi a levelet és az engedély állapotát </a:t>
            </a:r>
            <a:br>
              <a:rPr lang="hu-HU" sz="1400" smtClean="0"/>
            </a:br>
            <a:r>
              <a:rPr lang="hu-HU" sz="1400" i="1" smtClean="0"/>
              <a:t>Requested</a:t>
            </a:r>
            <a:r>
              <a:rPr lang="hu-HU" sz="1400" smtClean="0"/>
              <a:t>-re módosítja;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hu-HU" sz="2000" i="1" smtClean="0"/>
              <a:t>Permission Record</a:t>
            </a:r>
            <a:r>
              <a:rPr lang="hu-HU" sz="2000" smtClean="0"/>
              <a:t> aktualizálása engedélykérés után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600" smtClean="0"/>
              <a:t>Az </a:t>
            </a:r>
            <a:r>
              <a:rPr lang="hu-HU" sz="1600" i="1" smtClean="0"/>
              <a:t>Authorising Agent </a:t>
            </a:r>
            <a:r>
              <a:rPr lang="hu-HU" sz="1600" smtClean="0"/>
              <a:t>válasza szerint frissíteni kell az adatokat: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Permission</a:t>
            </a:r>
            <a:r>
              <a:rPr lang="hu-HU" sz="1400" smtClean="0"/>
              <a:t> munkalapon a </a:t>
            </a:r>
            <a:r>
              <a:rPr lang="hu-HU" sz="1400" i="1" smtClean="0"/>
              <a:t>Status</a:t>
            </a:r>
            <a:r>
              <a:rPr lang="hu-HU" sz="1400" smtClean="0"/>
              <a:t>-t </a:t>
            </a:r>
            <a:r>
              <a:rPr lang="hu-HU" sz="1400" i="1" smtClean="0"/>
              <a:t>Approved</a:t>
            </a:r>
            <a:r>
              <a:rPr lang="hu-HU" sz="1400" smtClean="0"/>
              <a:t>-ra vagy </a:t>
            </a:r>
            <a:r>
              <a:rPr lang="hu-HU" sz="1400" i="1" smtClean="0"/>
              <a:t>Rejected</a:t>
            </a:r>
            <a:r>
              <a:rPr lang="hu-HU" sz="1400" smtClean="0"/>
              <a:t>-re kell módosítani;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Ha az </a:t>
            </a:r>
            <a:r>
              <a:rPr lang="hu-HU" sz="1400" i="1" smtClean="0"/>
              <a:t>Authorising Agent</a:t>
            </a:r>
            <a:r>
              <a:rPr lang="hu-HU" sz="1400" smtClean="0"/>
              <a:t> különleges feltételeket is meghatározott, azokat szintén rögzíteni kell a rekordban;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2969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2970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970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3124F-1FC1-4BC1-B320-CCF9661EE39A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9702" name="Kép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-36513"/>
            <a:ext cx="381000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7525" y="220027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2" descr="generá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2127250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4" descr="genera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3838" y="2568575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(9.)</a:t>
            </a:r>
            <a:endParaRPr lang="hu-HU" sz="3000" smtClean="0"/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Néhány nemzeti könyvtár és más gyűjtőintézmény külön jogszabályok alapján működik, és nem kell engedélyt kérniük a jogosultságukhoz tartozó weboldalak aratásához;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WCT lehetővé teszi számukra olyan jogosultságrekord létrehozását, amely minden ilyen esetet lefed és automatikusan hozzárendelődik a </a:t>
            </a:r>
            <a:r>
              <a:rPr lang="hu-HU" sz="1600" i="1" smtClean="0"/>
              <a:t>Seed URL</a:t>
            </a:r>
            <a:r>
              <a:rPr lang="hu-HU" sz="1600" smtClean="0"/>
              <a:t>-ekhez;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általános információnál olyan nevet és leírást kell adniuk a </a:t>
            </a:r>
            <a:r>
              <a:rPr lang="hu-HU" sz="1400" i="1" smtClean="0"/>
              <a:t>Harvest Authorisation</a:t>
            </a:r>
            <a:r>
              <a:rPr lang="hu-HU" sz="1400" smtClean="0"/>
              <a:t>-nek, amely az engedélyező jogszabályra utal (pl. név: Kötelespéldány; leírás: A magyar domain minden webhelye, amelyet a kötelespéldányokra vonatkozó jogszabályok alapján gyűjtenek be);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</a:t>
            </a:r>
            <a:r>
              <a:rPr lang="hu-HU" sz="1400" i="1" smtClean="0"/>
              <a:t>URL Pattern</a:t>
            </a:r>
            <a:r>
              <a:rPr lang="hu-HU" sz="1400" smtClean="0"/>
              <a:t>-eknek a nemzeti webhely lehető legnagyobb részét kell azonosítaniuk (pl.: http://*.hu/*, https://*.hu/*);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</a:t>
            </a:r>
            <a:r>
              <a:rPr lang="hu-HU" sz="1400" i="1" smtClean="0"/>
              <a:t>Authorising Agency</a:t>
            </a:r>
            <a:r>
              <a:rPr lang="hu-HU" sz="1400" smtClean="0"/>
              <a:t>-nek le kell írnia a felhatalmazást adó kormányt/hatóságot és a jogosult intézményt;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Permission Record</a:t>
            </a:r>
            <a:r>
              <a:rPr lang="hu-HU" sz="1400" smtClean="0"/>
              <a:t>-nak össze kell kapcsolnia az </a:t>
            </a:r>
            <a:r>
              <a:rPr lang="hu-HU" sz="1400" i="1" smtClean="0"/>
              <a:t>Authorising Agency</a:t>
            </a:r>
            <a:r>
              <a:rPr lang="hu-HU" sz="1400" smtClean="0"/>
              <a:t>-ket az </a:t>
            </a:r>
            <a:r>
              <a:rPr lang="hu-HU" sz="1400" i="1" smtClean="0"/>
              <a:t>URL Pattern</a:t>
            </a:r>
            <a:r>
              <a:rPr lang="hu-HU" sz="1400" smtClean="0"/>
              <a:t>-ekkel, ahogy a többi rekord esetében is;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Dates</a:t>
            </a:r>
            <a:r>
              <a:rPr lang="hu-HU" sz="1400" smtClean="0"/>
              <a:t>: meg kell adni a jogszabály hatálybalépésének dátumát (általában nyílt végű);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Status</a:t>
            </a:r>
            <a:r>
              <a:rPr lang="hu-HU" sz="1400" smtClean="0"/>
              <a:t>: </a:t>
            </a:r>
            <a:r>
              <a:rPr lang="hu-HU" sz="1400" i="1" smtClean="0"/>
              <a:t>Approved</a:t>
            </a:r>
            <a:r>
              <a:rPr lang="hu-HU" sz="1400" smtClean="0"/>
              <a:t> (jóváhagyva);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Special restrictions/Access status</a:t>
            </a:r>
            <a:r>
              <a:rPr lang="hu-HU" sz="1400" smtClean="0"/>
              <a:t> (speciális korlátozások/hozzáférés állapota): ha a jogszabály bármilyen korlátozást ír elő az anyag gyűjtésének vagy hozzáférésének módjára vonatkozóan, azt itt lehet rögzíteni;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Quick Pick</a:t>
            </a:r>
            <a:r>
              <a:rPr lang="hu-HU" sz="1400" smtClean="0"/>
              <a:t> (gyors választás) opció: </a:t>
            </a:r>
            <a:r>
              <a:rPr lang="hu-HU" sz="1400" i="1" smtClean="0"/>
              <a:t>Selected</a:t>
            </a:r>
            <a:r>
              <a:rPr lang="hu-HU" sz="1400" smtClean="0"/>
              <a:t> státuszban;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i="1" smtClean="0"/>
              <a:t>Display Name</a:t>
            </a:r>
            <a:r>
              <a:rPr lang="hu-HU" sz="1400" smtClean="0"/>
              <a:t> (megjelenített név): a </a:t>
            </a:r>
            <a:r>
              <a:rPr lang="hu-HU" sz="1400" i="1" smtClean="0"/>
              <a:t>Quick Pick</a:t>
            </a:r>
            <a:r>
              <a:rPr lang="hu-HU" sz="1400" smtClean="0"/>
              <a:t> menüben használt név (pl. „kötelespéldány-jogszabály”), a </a:t>
            </a:r>
            <a:r>
              <a:rPr lang="hu-HU" sz="1400" i="1" smtClean="0"/>
              <a:t>Target</a:t>
            </a:r>
            <a:r>
              <a:rPr lang="hu-HU" sz="1400" smtClean="0"/>
              <a:t> </a:t>
            </a:r>
            <a:r>
              <a:rPr lang="hu-HU" sz="1400" i="1" smtClean="0"/>
              <a:t>Seeds</a:t>
            </a:r>
            <a:r>
              <a:rPr lang="hu-HU" sz="1400" smtClean="0"/>
              <a:t> adatlapján fog megjelenni;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20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/>
          </a:p>
        </p:txBody>
      </p:sp>
      <p:sp>
        <p:nvSpPr>
          <p:cNvPr id="3072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75C22-F76E-446A-B87C-EA943EFDB02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072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072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(1.)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A </a:t>
            </a:r>
            <a:r>
              <a:rPr lang="hu-HU" sz="2200" i="1" err="1"/>
              <a:t>Targets</a:t>
            </a:r>
            <a:r>
              <a:rPr lang="hu-HU" sz="2200"/>
              <a:t> modul fontos kifejezései: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/>
              <a:t>Target</a:t>
            </a:r>
            <a:r>
              <a:rPr lang="hu-HU" sz="1700"/>
              <a:t> (megcélzott tartalom) – a web aratásra kiválasztott része,</a:t>
            </a:r>
            <a:r>
              <a:rPr lang="hu-HU" sz="1700">
                <a:solidFill>
                  <a:srgbClr val="FF0000"/>
                </a:solidFill>
              </a:rPr>
              <a:t>*</a:t>
            </a:r>
            <a:r>
              <a:rPr lang="hu-HU" sz="1700"/>
              <a:t> tartalmazza az arató robot konfigurációs adatait és az aratási dátumok ütemezését;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Seed</a:t>
            </a:r>
            <a:r>
              <a:rPr lang="hu-HU" sz="1700"/>
              <a:t> vagy </a:t>
            </a:r>
            <a:r>
              <a:rPr lang="hu-HU" sz="1700" b="1" err="1"/>
              <a:t>Seed</a:t>
            </a:r>
            <a:r>
              <a:rPr lang="hu-HU" sz="1700" b="1"/>
              <a:t> URL</a:t>
            </a:r>
            <a:r>
              <a:rPr lang="hu-HU" sz="1700"/>
              <a:t> (kiinduló URL) – az aratás kezdő URL-je (pl. egy webhely gyökércíme), az aratás magába foglalja a kiinduló cím alatti összes oldalt (alkönyvtárak);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Approval</a:t>
            </a:r>
            <a:r>
              <a:rPr lang="hu-HU" sz="1700"/>
              <a:t> (jóváhagyás) – egy </a:t>
            </a:r>
            <a:r>
              <a:rPr lang="hu-HU" sz="1700" i="1" err="1"/>
              <a:t>Target</a:t>
            </a:r>
            <a:r>
              <a:rPr lang="hu-HU" sz="1700" i="1"/>
              <a:t> </a:t>
            </a:r>
            <a:r>
              <a:rPr lang="hu-HU" sz="1700"/>
              <a:t>módosítása jóváhagyva állapotra a követelmények teljesítése esetén;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Cancelled</a:t>
            </a:r>
            <a:r>
              <a:rPr lang="hu-HU" sz="1700"/>
              <a:t> (törölve) – egy </a:t>
            </a:r>
            <a:r>
              <a:rPr lang="hu-HU" sz="1700" i="1" err="1"/>
              <a:t>Target</a:t>
            </a:r>
            <a:r>
              <a:rPr lang="hu-HU" sz="1700" i="1"/>
              <a:t> </a:t>
            </a:r>
            <a:r>
              <a:rPr lang="hu-HU" sz="1700"/>
              <a:t>módosítása törölt állapotra, a társított összes ütemezett mentés törlődik;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Minden </a:t>
            </a:r>
            <a:r>
              <a:rPr lang="hu-HU" sz="2200" i="1" err="1"/>
              <a:t>Target</a:t>
            </a:r>
            <a:r>
              <a:rPr lang="hu-HU" sz="2200" err="1"/>
              <a:t>-nek</a:t>
            </a:r>
            <a:r>
              <a:rPr lang="hu-HU" sz="2200"/>
              <a:t> van egy állapota: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Pending</a:t>
            </a:r>
            <a:r>
              <a:rPr lang="hu-HU" sz="1700"/>
              <a:t> (függőben) – folyamatban lévő munka, még nem áll készen a jóváhagyásra;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Nominated</a:t>
            </a:r>
            <a:r>
              <a:rPr lang="hu-HU" sz="1700"/>
              <a:t> (jelölve) – a </a:t>
            </a:r>
            <a:r>
              <a:rPr lang="hu-HU" sz="1700" i="1" err="1"/>
              <a:t>Target</a:t>
            </a:r>
            <a:r>
              <a:rPr lang="hu-HU" sz="1700" i="1"/>
              <a:t> </a:t>
            </a:r>
            <a:r>
              <a:rPr lang="hu-HU" sz="1700"/>
              <a:t>elkészült és jóváhagyásra kész;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Rejected</a:t>
            </a:r>
            <a:r>
              <a:rPr lang="hu-HU" sz="1700"/>
              <a:t> (elutasítva) – a jóváhagyó elutasította, mert a </a:t>
            </a:r>
            <a:r>
              <a:rPr lang="hu-HU" sz="1700" i="1" err="1"/>
              <a:t>Target</a:t>
            </a:r>
            <a:r>
              <a:rPr lang="hu-HU" sz="1700"/>
              <a:t> nem volt megfelelő vagy mert probléma volt az engedélyekkel (mindig ki kell választani a </a:t>
            </a:r>
            <a:r>
              <a:rPr lang="hu-HU" sz="1700" i="1" err="1"/>
              <a:t>Target</a:t>
            </a:r>
            <a:r>
              <a:rPr lang="hu-HU" sz="1700"/>
              <a:t> elutasításának okát);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Approved</a:t>
            </a:r>
            <a:r>
              <a:rPr lang="hu-HU" sz="1700"/>
              <a:t> (jóváhagyott) – a </a:t>
            </a:r>
            <a:r>
              <a:rPr lang="hu-HU" sz="1700" i="1" err="1"/>
              <a:t>Target</a:t>
            </a:r>
            <a:r>
              <a:rPr lang="hu-HU" sz="1700" i="1"/>
              <a:t> </a:t>
            </a:r>
            <a:r>
              <a:rPr lang="hu-HU" sz="1700"/>
              <a:t>hiánytalan és aratásra késznek minősített;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Completed</a:t>
            </a:r>
            <a:r>
              <a:rPr lang="hu-HU" sz="1700"/>
              <a:t> (befejezett) – a </a:t>
            </a:r>
            <a:r>
              <a:rPr lang="hu-HU" sz="1700" i="1" err="1"/>
              <a:t>Target</a:t>
            </a:r>
            <a:r>
              <a:rPr lang="hu-HU" sz="1700" i="1"/>
              <a:t> </a:t>
            </a:r>
            <a:r>
              <a:rPr lang="hu-HU" sz="1700"/>
              <a:t>minden tervezett aratása befejeződött;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Cancelled</a:t>
            </a:r>
            <a:r>
              <a:rPr lang="hu-HU" sz="1700"/>
              <a:t> (törölve) – a </a:t>
            </a:r>
            <a:r>
              <a:rPr lang="hu-HU" sz="1700" i="1"/>
              <a:t>Target</a:t>
            </a:r>
            <a:r>
              <a:rPr lang="hu-HU" sz="1700"/>
              <a:t>-et az összes aratás befejezése előtt törölték;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Reinstated</a:t>
            </a:r>
            <a:r>
              <a:rPr lang="hu-HU" sz="1700"/>
              <a:t> (visszaállított) – a </a:t>
            </a:r>
            <a:r>
              <a:rPr lang="hu-HU" sz="1700" i="1"/>
              <a:t>Target</a:t>
            </a:r>
            <a:r>
              <a:rPr lang="hu-HU" sz="1700"/>
              <a:t>-et a </a:t>
            </a:r>
            <a:r>
              <a:rPr lang="hu-HU" sz="1700" i="1" err="1"/>
              <a:t>Complete</a:t>
            </a:r>
            <a:r>
              <a:rPr lang="hu-HU" sz="1700" i="1"/>
              <a:t>, </a:t>
            </a:r>
            <a:r>
              <a:rPr lang="hu-HU" sz="1700" i="1" err="1"/>
              <a:t>Cancelled</a:t>
            </a:r>
            <a:r>
              <a:rPr lang="hu-HU" sz="1700" i="1"/>
              <a:t> </a:t>
            </a:r>
            <a:r>
              <a:rPr lang="hu-HU" sz="1700"/>
              <a:t>vagy </a:t>
            </a:r>
            <a:r>
              <a:rPr lang="hu-HU" sz="1700" i="1" err="1"/>
              <a:t>Rejected</a:t>
            </a:r>
            <a:r>
              <a:rPr lang="hu-HU" sz="1700"/>
              <a:t> állapotból visszaállították, de még nem áll készen a jóváhagyásra (egyenértékű a </a:t>
            </a:r>
            <a:r>
              <a:rPr lang="hu-HU" sz="1700" i="1" err="1"/>
              <a:t>Pending</a:t>
            </a:r>
            <a:r>
              <a:rPr lang="hu-HU" sz="1700"/>
              <a:t> állapottal);</a:t>
            </a:r>
          </a:p>
        </p:txBody>
      </p:sp>
      <p:sp>
        <p:nvSpPr>
          <p:cNvPr id="3174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84C311-EF42-457E-8182-22BB02450A3F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174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174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31750" name="Szövegdoboz 6"/>
          <p:cNvSpPr txBox="1">
            <a:spLocks noChangeArrowheads="1"/>
          </p:cNvSpPr>
          <p:nvPr/>
        </p:nvSpPr>
        <p:spPr bwMode="auto">
          <a:xfrm>
            <a:off x="5753100" y="277813"/>
            <a:ext cx="5600700" cy="1077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600" i="1">
                <a:solidFill>
                  <a:srgbClr val="DE0000"/>
                </a:solidFill>
                <a:latin typeface="Calibri" pitchFamily="34" charset="0"/>
              </a:rPr>
              <a:t>* A Target gyakorlatilag „kiválasztási egység”, az a tartalom, amit archiválni és leírni szeretnénk: lehet egy webhely (egy vagy több host-on), lehet csak a webhely egy része (pl. kiadvány) vagy egy fájl, de lehet kapcsolódó weboldalak halmaza, gyűjteménye is;</a:t>
            </a:r>
          </a:p>
        </p:txBody>
      </p:sp>
      <p:sp>
        <p:nvSpPr>
          <p:cNvPr id="8" name="Téglalap 7"/>
          <p:cNvSpPr/>
          <p:nvPr/>
        </p:nvSpPr>
        <p:spPr>
          <a:xfrm>
            <a:off x="5753100" y="277813"/>
            <a:ext cx="5600700" cy="1077912"/>
          </a:xfrm>
          <a:prstGeom prst="rect">
            <a:avLst/>
          </a:prstGeom>
          <a:noFill/>
          <a:ln>
            <a:solidFill>
              <a:srgbClr val="3719C8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(2.)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/>
              <a:t>A </a:t>
            </a:r>
            <a:r>
              <a:rPr lang="hu-HU" sz="2000" i="1" err="1"/>
              <a:t>Targets</a:t>
            </a:r>
            <a:r>
              <a:rPr lang="hu-HU" sz="2000"/>
              <a:t> modul működése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A </a:t>
            </a:r>
            <a:r>
              <a:rPr lang="hu-HU" sz="1600" i="1" err="1"/>
              <a:t>Target</a:t>
            </a:r>
            <a:r>
              <a:rPr lang="hu-HU" sz="1600"/>
              <a:t>-ek fontos elemekből állnak, beleértve a belső használatra szánt nevet és a leírást; a kiinduló URL-</a:t>
            </a:r>
            <a:r>
              <a:rPr lang="hu-HU" sz="1600" err="1"/>
              <a:t>eket</a:t>
            </a:r>
            <a:r>
              <a:rPr lang="hu-HU" sz="1600"/>
              <a:t>, az aratásprofilt (szabályozza a robot viselkedését), az ütemezést (mikor kerüljön sor az aratásra), és opcionálisan a leíró </a:t>
            </a:r>
            <a:r>
              <a:rPr lang="hu-HU" sz="1600" err="1"/>
              <a:t>metaadatokat</a:t>
            </a:r>
            <a:r>
              <a:rPr lang="hu-HU" sz="1600"/>
              <a:t>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Seed</a:t>
            </a:r>
            <a:r>
              <a:rPr lang="hu-HU" sz="1400"/>
              <a:t> </a:t>
            </a:r>
            <a:r>
              <a:rPr lang="hu-HU" sz="1400" b="1"/>
              <a:t>URL</a:t>
            </a:r>
            <a:r>
              <a:rPr lang="hu-HU" sz="1400"/>
              <a:t> (kiinduló URL): egy vagy több URL-ből álló készlet, amelyek az aratás kiindulópontját jelentik és hatókörének meghatározására szolgálnak (aratás előtt legalább egy jóváhagyott </a:t>
            </a:r>
            <a:r>
              <a:rPr lang="hu-HU" sz="1400" i="1" err="1"/>
              <a:t>Permission</a:t>
            </a:r>
            <a:r>
              <a:rPr lang="hu-HU" sz="1400"/>
              <a:t> </a:t>
            </a:r>
            <a:r>
              <a:rPr lang="hu-HU" sz="1400" i="1" err="1"/>
              <a:t>Record</a:t>
            </a:r>
            <a:r>
              <a:rPr lang="hu-HU" sz="1400"/>
              <a:t>-hoz kell kapcsolni);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Schedule</a:t>
            </a:r>
            <a:r>
              <a:rPr lang="hu-HU" sz="1400"/>
              <a:t> (ütemezés): meghatározza, hogy mikor és milyen gyakran kerüljön sor az aratásra (több is hozzáadható);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Nomination</a:t>
            </a:r>
            <a:r>
              <a:rPr lang="hu-HU" sz="1400"/>
              <a:t> (jelölés): a </a:t>
            </a:r>
            <a:r>
              <a:rPr lang="hu-HU" sz="1400" i="1"/>
              <a:t>Target</a:t>
            </a:r>
            <a:r>
              <a:rPr lang="hu-HU" sz="1400"/>
              <a:t> létrehozása (</a:t>
            </a:r>
            <a:r>
              <a:rPr lang="hu-HU" sz="1400" i="1" err="1"/>
              <a:t>Seed</a:t>
            </a:r>
            <a:r>
              <a:rPr lang="hu-HU" sz="1400" i="1"/>
              <a:t> URL</a:t>
            </a:r>
            <a:r>
              <a:rPr lang="hu-HU" sz="1400"/>
              <a:t> megadása, paraméterezés, az ütemezés és az összes többi szükséges információ beállítása) után </a:t>
            </a:r>
            <a:r>
              <a:rPr lang="hu-HU" sz="1400" i="1" err="1"/>
              <a:t>Nominated</a:t>
            </a:r>
            <a:r>
              <a:rPr lang="hu-HU" sz="1400"/>
              <a:t> állapotba kerül, ezzel jelzi a tulajdonos, hogy készen áll az aratásra;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Approval</a:t>
            </a:r>
            <a:r>
              <a:rPr lang="hu-HU" sz="1400"/>
              <a:t> (jóváhagyás): a </a:t>
            </a:r>
            <a:r>
              <a:rPr lang="hu-HU" sz="1400" i="1" err="1"/>
              <a:t>Nominated</a:t>
            </a:r>
            <a:r>
              <a:rPr lang="hu-HU" sz="1400"/>
              <a:t> státuszú </a:t>
            </a:r>
            <a:r>
              <a:rPr lang="hu-HU" sz="1400" i="1"/>
              <a:t>Target</a:t>
            </a:r>
            <a:r>
              <a:rPr lang="hu-HU" sz="1400"/>
              <a:t>-et jóvá kell hagyni, mielőtt bármilyen aratást végezhető lenne (jogosultsághoz kötött);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/>
              <a:t>Formális kiválasztás: a </a:t>
            </a:r>
            <a:r>
              <a:rPr lang="hu-HU" sz="1400" i="1" err="1"/>
              <a:t>Target</a:t>
            </a:r>
            <a:r>
              <a:rPr lang="hu-HU" sz="1400"/>
              <a:t> egy olyan forrás, amelyet az archiváló be akar gyűjteni;</a:t>
            </a:r>
            <a:endParaRPr lang="hu-HU" sz="140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/>
              <a:t>Ellenőrzés: a </a:t>
            </a:r>
            <a:r>
              <a:rPr lang="hu-HU" sz="1400" i="1"/>
              <a:t>Target </a:t>
            </a:r>
            <a:r>
              <a:rPr lang="hu-HU" sz="1400"/>
              <a:t>megfelelően van konfigurálva (ütemezése megfelelő és engedélyei lehetővé teszik az aratásokat);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/>
              <a:t>Funkcionális: utasítja a WCT-t, hogy adja hozzá az ütemezett aratásokat az aratási sorhoz;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Completion</a:t>
            </a:r>
            <a:r>
              <a:rPr lang="hu-HU" sz="1400"/>
              <a:t> (befejezés), </a:t>
            </a:r>
            <a:r>
              <a:rPr lang="hu-HU" sz="1400" b="1" err="1"/>
              <a:t>Cancellation</a:t>
            </a:r>
            <a:r>
              <a:rPr lang="hu-HU" sz="1400"/>
              <a:t> (törlés), </a:t>
            </a:r>
            <a:r>
              <a:rPr lang="hu-HU" sz="1400" b="1" err="1"/>
              <a:t>Reinstatement</a:t>
            </a:r>
            <a:r>
              <a:rPr lang="hu-HU" sz="1400"/>
              <a:t> (visszaállítás): amikor a </a:t>
            </a:r>
            <a:r>
              <a:rPr lang="hu-HU" sz="1400" i="1"/>
              <a:t>Target</a:t>
            </a:r>
            <a:r>
              <a:rPr lang="hu-HU" sz="1400"/>
              <a:t> összes ütemezett aratása befejeződött, automatikusan átvált az </a:t>
            </a:r>
            <a:r>
              <a:rPr lang="hu-HU" sz="1400" i="1" err="1"/>
              <a:t>Approved</a:t>
            </a:r>
            <a:r>
              <a:rPr lang="hu-HU" sz="1400"/>
              <a:t> állapotból a </a:t>
            </a:r>
            <a:r>
              <a:rPr lang="hu-HU" sz="1400" i="1" err="1"/>
              <a:t>Completed</a:t>
            </a:r>
            <a:r>
              <a:rPr lang="hu-HU" sz="1400"/>
              <a:t> állapotba;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/>
              <a:t>Ha összes aratás befejeződése előtt a felhasználó az </a:t>
            </a:r>
            <a:r>
              <a:rPr lang="hu-HU" sz="1400" i="1" err="1"/>
              <a:t>Approved</a:t>
            </a:r>
            <a:r>
              <a:rPr lang="hu-HU" sz="1400"/>
              <a:t> állapotot </a:t>
            </a:r>
            <a:r>
              <a:rPr lang="hu-HU" sz="1400" i="1" err="1"/>
              <a:t>Cancelled</a:t>
            </a:r>
            <a:r>
              <a:rPr lang="hu-HU" sz="1400"/>
              <a:t>-re módosítja, akkor az összes ütemezett aratás törlődik;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/>
              <a:t>Egyes felhasználók jogosultak a </a:t>
            </a:r>
            <a:r>
              <a:rPr lang="hu-HU" sz="1400" i="1" err="1"/>
              <a:t>Completed</a:t>
            </a:r>
            <a:r>
              <a:rPr lang="hu-HU" sz="1400"/>
              <a:t>  vagy </a:t>
            </a:r>
            <a:r>
              <a:rPr lang="hu-HU" sz="1400" i="1" err="1"/>
              <a:t>Cancelled</a:t>
            </a:r>
            <a:r>
              <a:rPr lang="hu-HU" sz="1400"/>
              <a:t> státuszt </a:t>
            </a:r>
            <a:r>
              <a:rPr lang="hu-HU" sz="1400" i="1" err="1"/>
              <a:t>Reinstated</a:t>
            </a:r>
            <a:r>
              <a:rPr lang="hu-HU" sz="1400"/>
              <a:t> állapotra váltani, ekkor módosíthatják is a </a:t>
            </a:r>
            <a:r>
              <a:rPr lang="hu-HU" sz="1400" i="1" err="1"/>
              <a:t>Target</a:t>
            </a:r>
            <a:r>
              <a:rPr lang="hu-HU" sz="1400" err="1"/>
              <a:t>-et</a:t>
            </a:r>
            <a:r>
              <a:rPr lang="hu-HU" sz="1400"/>
              <a:t> (pl. új ütemezést csatolhatnak), és újra jelölhetik aratásra;</a:t>
            </a:r>
          </a:p>
        </p:txBody>
      </p:sp>
      <p:sp>
        <p:nvSpPr>
          <p:cNvPr id="3277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4A4EE-1B40-4095-82CF-A85D929172B8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277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277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4.3.0. Alternatív keretrendszer: NetarchiveSuite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hu-HU" sz="2000" smtClean="0">
                <a:hlinkClick r:id="rId2"/>
              </a:rPr>
              <a:t>NetarchiveSuite (NAS)</a:t>
            </a:r>
            <a:r>
              <a:rPr lang="hu-HU" sz="2000" smtClean="0"/>
              <a:t> egy nyílt forráskódú keretrendszer a Heritrix vezérléséhez;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Fejlesztése 2005-ben indult két nagy dán könyvtár együttműködésében, melyhez később más nemzeti könyvtárak (pl. francia, osztrák, spanyol, svéd) is csatlakoztak;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Főbb funkciói: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Heritrix paraméterezésére az űrlapos felületen csak néhány opció van: a mentendő fájlok maximális száma, a letölthető maximális összméret, a hipertext ugrások száma a kezdőponttól, a robots.txt tiszteletben tartása és a Javascriptek végrehajtása;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Ugyanakkor feltölthetünk a rendszerbe tetszőleges számú, eltérő beállításokat tartalmazó konfigurációs fájlt, melyek közül bármelyiket hozzákapcsolhatjuk egy-egy doménhez;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Kizárhatunk az aratásból olyan URL címeket, amelyek végtelen ciklusba vezetnék a robotot;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Event Harvest </a:t>
            </a:r>
            <a:r>
              <a:rPr lang="hu-HU" sz="1400" smtClean="0"/>
              <a:t>funkcióval egy több ezer URL címet tartalmazó seed-lista is feltölthető és indíthatók tömeges aratások is;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Snapshot Harvest </a:t>
            </a:r>
            <a:r>
              <a:rPr lang="hu-HU" sz="1400" smtClean="0"/>
              <a:t>menüpontnál a rendszerben definiált összes domén aratása egyszerre és azonnal elindítható;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mentések a Wayback proxy üzemmódjával nézhetők vissza;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Missing URL Collection </a:t>
            </a:r>
            <a:r>
              <a:rPr lang="hu-HU" sz="1400" smtClean="0"/>
              <a:t>funkcióval kigyűjthetők azok a linkek az archív anyagból, amelyek mentése valamilyen ok miatt nem történt meg és a fontosak hozzáadhatók a </a:t>
            </a:r>
            <a:r>
              <a:rPr lang="hu-HU" sz="1400" i="1" smtClean="0"/>
              <a:t>seed</a:t>
            </a:r>
            <a:r>
              <a:rPr lang="hu-HU" sz="1400" smtClean="0"/>
              <a:t>-listához, hogy egy következő aratásba ezek is belekerüljenek;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Különlegessége az </a:t>
            </a:r>
            <a:r>
              <a:rPr lang="hu-HU" sz="1400" i="1" smtClean="0"/>
              <a:t>ArcRepository</a:t>
            </a:r>
            <a:r>
              <a:rPr lang="hu-HU" sz="1400" smtClean="0"/>
              <a:t> modul, az ARC/WARC fájlok hosszú távú megőrzésére és az ezek sérülésmentességének ellenőrzésére használható </a:t>
            </a:r>
            <a:r>
              <a:rPr lang="hu-HU" sz="1400" i="1" smtClean="0"/>
              <a:t>Bitpreservation</a:t>
            </a:r>
            <a:r>
              <a:rPr lang="hu-HU" sz="1400" smtClean="0"/>
              <a:t> menüpont;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Nem tartalmaz engedélykérést segítő funkciókat;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Kevésbé alkalmas metaadatolásra, csupán domén-szintű leírásra van lehetőség;</a:t>
            </a:r>
          </a:p>
        </p:txBody>
      </p:sp>
      <p:sp>
        <p:nvSpPr>
          <p:cNvPr id="1536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47228-AC0D-4D6C-824C-5A0135E2A2E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536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1536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(3.)</a:t>
            </a:r>
            <a:endParaRPr lang="hu-HU" sz="3000" smtClean="0"/>
          </a:p>
        </p:txBody>
      </p:sp>
      <p:sp>
        <p:nvSpPr>
          <p:cNvPr id="3379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879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Targets </a:t>
            </a:r>
            <a:r>
              <a:rPr lang="hu-HU" sz="2000" smtClean="0"/>
              <a:t>kezelőfelület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Search</a:t>
            </a:r>
            <a:r>
              <a:rPr lang="hu-HU" sz="1600" smtClean="0"/>
              <a:t> (keresés) – mezők kereséshez: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Seed</a:t>
            </a:r>
            <a:r>
              <a:rPr lang="hu-HU" sz="1400" smtClean="0"/>
              <a:t> </a:t>
            </a:r>
            <a:r>
              <a:rPr lang="hu-HU" sz="1400" b="1" smtClean="0"/>
              <a:t>URL</a:t>
            </a:r>
            <a:r>
              <a:rPr lang="hu-HU" sz="1400" smtClean="0"/>
              <a:t> (kiinduló URL);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(archiváló intézmény);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User</a:t>
            </a:r>
            <a:r>
              <a:rPr lang="hu-HU" sz="1400" smtClean="0"/>
              <a:t> (felhasználó);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Sort Order </a:t>
            </a:r>
            <a:r>
              <a:rPr lang="hu-HU" sz="1400" smtClean="0"/>
              <a:t>(rendezési sorrend) – legördülő lista, lehetővé teszi a keresési eredmények rendezési sorrendjének megadását;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lehetővé teszi a </a:t>
            </a:r>
            <a:r>
              <a:rPr lang="hu-HU" sz="1400" i="1" smtClean="0"/>
              <a:t>Description</a:t>
            </a:r>
            <a:r>
              <a:rPr lang="hu-HU" sz="1400" smtClean="0"/>
              <a:t> mezőben található információk keresését;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Member of </a:t>
            </a:r>
            <a:r>
              <a:rPr lang="hu-HU" sz="1400" smtClean="0"/>
              <a:t>(csoport tagja) – lehetővé teszi az egy adott </a:t>
            </a:r>
            <a:r>
              <a:rPr lang="hu-HU" sz="1400" i="1" smtClean="0"/>
              <a:t>Group</a:t>
            </a:r>
            <a:r>
              <a:rPr lang="hu-HU" sz="1400" smtClean="0"/>
              <a:t>-ban található </a:t>
            </a:r>
            <a:r>
              <a:rPr lang="hu-HU" sz="1400" i="1" smtClean="0"/>
              <a:t>Target</a:t>
            </a:r>
            <a:r>
              <a:rPr lang="hu-HU" sz="1400" smtClean="0"/>
              <a:t>-ek keresését;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Non-Display Only </a:t>
            </a:r>
            <a:r>
              <a:rPr lang="hu-HU" sz="1400" smtClean="0"/>
              <a:t>(rejtett) – lehetővé teszi a </a:t>
            </a:r>
            <a:r>
              <a:rPr lang="hu-HU" sz="1400" i="1" smtClean="0"/>
              <a:t>Target Access</a:t>
            </a:r>
            <a:r>
              <a:rPr lang="hu-HU" sz="1400" smtClean="0"/>
              <a:t> lapon nem megjeleníthetőként megjelölt</a:t>
            </a:r>
            <a:r>
              <a:rPr lang="hu-HU" sz="1400" i="1" smtClean="0"/>
              <a:t> Target</a:t>
            </a:r>
            <a:r>
              <a:rPr lang="hu-HU" sz="1400" smtClean="0"/>
              <a:t>-ek keresését;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State</a:t>
            </a:r>
            <a:r>
              <a:rPr lang="hu-HU" sz="1400" smtClean="0"/>
              <a:t> (állapot) – </a:t>
            </a:r>
            <a:r>
              <a:rPr lang="hu-HU" sz="1400" i="1" smtClean="0"/>
              <a:t>Pending, Reinstated, Nominated, Rejected, Approved, Cancelled, Completed</a:t>
            </a:r>
            <a:r>
              <a:rPr lang="hu-HU" sz="1400" smtClean="0"/>
              <a:t> állapot szerint;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 keresési kifejezések bármelyik vagy az összes szövegmezőbe vagy menübe beírhatók, és tetszőleges számú állapot kiválasztható (az összes szövegmező egyszerű karakterláncokat tartalmaz, kivéve a </a:t>
            </a:r>
            <a:r>
              <a:rPr lang="hu-HU" sz="1400" i="1" smtClean="0"/>
              <a:t>Seed URL</a:t>
            </a:r>
            <a:r>
              <a:rPr lang="hu-HU" sz="1400" smtClean="0"/>
              <a:t> és az </a:t>
            </a:r>
            <a:r>
              <a:rPr lang="hu-HU" sz="1400" i="1" smtClean="0"/>
              <a:t>ID</a:t>
            </a:r>
            <a:r>
              <a:rPr lang="hu-HU" sz="1400" smtClean="0"/>
              <a:t> mezők);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 keresési feltételek „és” lekérdezésként állnak össze és kérik le a megfelelő rekordokat, alapértelmezettként a saját tulajdonban lévő </a:t>
            </a:r>
            <a:r>
              <a:rPr lang="hu-HU" sz="1400" i="1" smtClean="0"/>
              <a:t>Target</a:t>
            </a:r>
            <a:r>
              <a:rPr lang="hu-HU" sz="1400" smtClean="0"/>
              <a:t>-eknél;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Results</a:t>
            </a:r>
            <a:r>
              <a:rPr lang="hu-HU" sz="1600" smtClean="0"/>
              <a:t> (eredmények) – a meglévő </a:t>
            </a:r>
            <a:r>
              <a:rPr lang="hu-HU" sz="1600" i="1" smtClean="0"/>
              <a:t>Target</a:t>
            </a:r>
            <a:r>
              <a:rPr lang="hu-HU" sz="1600" smtClean="0"/>
              <a:t>-ek listája vagy a keresési találatok megjelenítése;</a:t>
            </a:r>
            <a:endParaRPr lang="hu-HU" sz="1600" b="1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Create New</a:t>
            </a:r>
            <a:r>
              <a:rPr lang="hu-HU" sz="1600" smtClean="0"/>
              <a:t> (új létrehozása) gomb – új </a:t>
            </a:r>
            <a:r>
              <a:rPr lang="hu-HU" sz="1600" i="1" smtClean="0"/>
              <a:t>Target</a:t>
            </a:r>
            <a:r>
              <a:rPr lang="hu-HU" sz="1600" smtClean="0"/>
              <a:t> definiálása;</a:t>
            </a:r>
          </a:p>
        </p:txBody>
      </p:sp>
      <p:sp>
        <p:nvSpPr>
          <p:cNvPr id="3379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DDC49-E42B-4C26-8563-B93CB14058BD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379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379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33798" name="Kép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763" y="536575"/>
            <a:ext cx="38147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Szövegdoboz 9"/>
          <p:cNvSpPr txBox="1">
            <a:spLocks noChangeArrowheads="1"/>
          </p:cNvSpPr>
          <p:nvPr/>
        </p:nvSpPr>
        <p:spPr bwMode="auto">
          <a:xfrm>
            <a:off x="5348288" y="1346200"/>
            <a:ext cx="2717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 megtekintése;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Edit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 szerkesztése;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Copy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 másolása és új létrehozása;</a:t>
            </a:r>
          </a:p>
          <a:p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-hez tartozó </a:t>
            </a:r>
            <a:r>
              <a:rPr lang="hu-HU" sz="1000" i="1">
                <a:latin typeface="Calibri" pitchFamily="34" charset="0"/>
              </a:rPr>
              <a:t>Target Instances</a:t>
            </a:r>
            <a:r>
              <a:rPr lang="hu-HU" sz="1000">
                <a:latin typeface="Calibri" pitchFamily="34" charset="0"/>
              </a:rPr>
              <a:t>-ek megtekintése;</a:t>
            </a:r>
          </a:p>
          <a:p>
            <a:r>
              <a:rPr lang="hu-HU" sz="1000" b="1">
                <a:latin typeface="Calibri" pitchFamily="34" charset="0"/>
              </a:rPr>
              <a:t>Delete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 törlése (csak akkor hajtható végre, ha a függő állapotban van);</a:t>
            </a:r>
          </a:p>
        </p:txBody>
      </p:sp>
      <p:pic>
        <p:nvPicPr>
          <p:cNvPr id="33800" name="Kép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1387475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Kép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7788" y="1622425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Kép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1425" y="1820863"/>
            <a:ext cx="342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2" descr="https://webcuratortool.readthedocs.io/en/latest/_images/image1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2032000"/>
            <a:ext cx="190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4" descr="https://webcuratortool.readthedocs.io/en/latest/_images/image2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7313" y="2281238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kerekített téglalap 15"/>
          <p:cNvSpPr/>
          <p:nvPr/>
        </p:nvSpPr>
        <p:spPr>
          <a:xfrm>
            <a:off x="4951413" y="1293813"/>
            <a:ext cx="3114675" cy="1376362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4951413" y="952500"/>
            <a:ext cx="3114675" cy="263525"/>
          </a:xfrm>
          <a:prstGeom prst="roundRect">
            <a:avLst/>
          </a:prstGeom>
          <a:solidFill>
            <a:schemeClr val="bg1"/>
          </a:solidFill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3807" name="Szövegdoboz 17"/>
          <p:cNvSpPr txBox="1">
            <a:spLocks noChangeArrowheads="1"/>
          </p:cNvSpPr>
          <p:nvPr/>
        </p:nvSpPr>
        <p:spPr bwMode="auto">
          <a:xfrm>
            <a:off x="5868988" y="960438"/>
            <a:ext cx="1277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hu-HU" sz="1000">
                <a:latin typeface="Calibri" pitchFamily="34" charset="0"/>
              </a:rPr>
              <a:t> Kötelező mező;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(4.)</a:t>
            </a:r>
            <a:endParaRPr lang="hu-HU" sz="3000" smtClean="0"/>
          </a:p>
        </p:txBody>
      </p:sp>
      <p:sp>
        <p:nvSpPr>
          <p:cNvPr id="3481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879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</a:t>
            </a:r>
            <a:r>
              <a:rPr lang="hu-HU" sz="2000" smtClean="0"/>
              <a:t> létrehozása és szerkesztése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Create/Edit</a:t>
            </a:r>
            <a:r>
              <a:rPr lang="hu-HU" sz="1600" smtClean="0"/>
              <a:t> oldal nyolc munkalapot tartalmaz a </a:t>
            </a:r>
            <a:r>
              <a:rPr lang="hu-HU" sz="1600" i="1" smtClean="0"/>
              <a:t>Target</a:t>
            </a:r>
            <a:r>
              <a:rPr lang="hu-HU" sz="1600" smtClean="0"/>
              <a:t>-hez kapcsolódó információk hozzáadására vagy szerkesztéséhez: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General</a:t>
            </a:r>
            <a:r>
              <a:rPr lang="hu-HU" sz="1400" smtClean="0"/>
              <a:t> (általános) – általános információk a </a:t>
            </a:r>
            <a:r>
              <a:rPr lang="hu-HU" sz="1400" i="1" smtClean="0"/>
              <a:t>Target</a:t>
            </a:r>
            <a:r>
              <a:rPr lang="hu-HU" sz="1400" smtClean="0"/>
              <a:t>-ről, például név, leírás, tulajdonos és állapot;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Seeds</a:t>
            </a:r>
            <a:r>
              <a:rPr lang="hu-HU" sz="1400" smtClean="0"/>
              <a:t> (kiinduló URL-ek) – webhelyek kiinduló URL-címei az aratáshoz;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</a:t>
            </a:r>
            <a:r>
              <a:rPr lang="hu-HU" sz="1400" smtClean="0"/>
              <a:t> (profil) – technikai utasítások a </a:t>
            </a:r>
            <a:r>
              <a:rPr lang="hu-HU" sz="1400" i="1" smtClean="0"/>
              <a:t>Target</a:t>
            </a:r>
            <a:r>
              <a:rPr lang="hu-HU" sz="1400" smtClean="0"/>
              <a:t> aratásához;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Schedule</a:t>
            </a:r>
            <a:r>
              <a:rPr lang="hu-HU" sz="1400" smtClean="0"/>
              <a:t> (ütemezés) – az aratás dátumai és időpontjai;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Annotations</a:t>
            </a:r>
            <a:r>
              <a:rPr lang="hu-HU" sz="1400" smtClean="0"/>
              <a:t> (jegyzetek) – megjegyzések a </a:t>
            </a:r>
            <a:r>
              <a:rPr lang="hu-HU" sz="1400" i="1" smtClean="0"/>
              <a:t>Target</a:t>
            </a:r>
            <a:r>
              <a:rPr lang="hu-HU" sz="1400" smtClean="0"/>
              <a:t>-ről;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a </a:t>
            </a:r>
            <a:r>
              <a:rPr lang="hu-HU" sz="1400" i="1" smtClean="0"/>
              <a:t>Target</a:t>
            </a:r>
            <a:r>
              <a:rPr lang="hu-HU" sz="1400" smtClean="0"/>
              <a:t>-ről szóló metaadatok;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Groups</a:t>
            </a:r>
            <a:r>
              <a:rPr lang="hu-HU" sz="1400" smtClean="0"/>
              <a:t> (csoportok) – a </a:t>
            </a:r>
            <a:r>
              <a:rPr lang="hu-HU" sz="1400" i="1" smtClean="0"/>
              <a:t>Target</a:t>
            </a:r>
            <a:r>
              <a:rPr lang="hu-HU" sz="1400" smtClean="0"/>
              <a:t> csoportjai;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Access</a:t>
            </a:r>
            <a:r>
              <a:rPr lang="hu-HU" sz="1400" smtClean="0"/>
              <a:t> (hozzáférés) – az aratott </a:t>
            </a:r>
            <a:r>
              <a:rPr lang="hu-HU" sz="1400" i="1" smtClean="0"/>
              <a:t>Target</a:t>
            </a:r>
            <a:r>
              <a:rPr lang="hu-HU" sz="1400" smtClean="0"/>
              <a:t>-hez való hozzáféréssel kapcsolatos </a:t>
            </a:r>
            <a:br>
              <a:rPr lang="hu-HU" sz="1400" smtClean="0"/>
            </a:br>
            <a:r>
              <a:rPr lang="hu-HU" sz="1400" smtClean="0"/>
              <a:t>beállítások;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Egy új </a:t>
            </a:r>
            <a:r>
              <a:rPr lang="hu-HU" sz="1600" i="1" smtClean="0"/>
              <a:t>Target</a:t>
            </a:r>
            <a:r>
              <a:rPr lang="hu-HU" sz="1600" smtClean="0"/>
              <a:t> létrehozásakor </a:t>
            </a:r>
            <a:r>
              <a:rPr lang="hu-HU" sz="1600" i="1" smtClean="0"/>
              <a:t>Pending</a:t>
            </a:r>
            <a:r>
              <a:rPr lang="hu-HU" sz="1600" smtClean="0"/>
              <a:t> állapotban lesz elmentve;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Egy meglévő </a:t>
            </a:r>
            <a:r>
              <a:rPr lang="hu-HU" sz="1600" i="1" smtClean="0"/>
              <a:t>Target</a:t>
            </a:r>
            <a:r>
              <a:rPr lang="hu-HU" sz="1600" smtClean="0"/>
              <a:t> szerkesztése hasonló az új rekord létrehozásának </a:t>
            </a:r>
            <a:br>
              <a:rPr lang="hu-HU" sz="1600" smtClean="0"/>
            </a:br>
            <a:r>
              <a:rPr lang="hu-HU" sz="1600" smtClean="0"/>
              <a:t>folyamatához;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Egyes felhasználók nem szerkeszthetnek bizonyos (vagy semmilyen) </a:t>
            </a:r>
            <a:br>
              <a:rPr lang="hu-HU" sz="1600" smtClean="0"/>
            </a:br>
            <a:r>
              <a:rPr lang="hu-HU" sz="1600" i="1" smtClean="0"/>
              <a:t>Target</a:t>
            </a:r>
            <a:r>
              <a:rPr lang="hu-HU" sz="1600" smtClean="0"/>
              <a:t>-et (jogosultsághoz kötött);</a:t>
            </a:r>
          </a:p>
        </p:txBody>
      </p:sp>
      <p:sp>
        <p:nvSpPr>
          <p:cNvPr id="3481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3241E-AB74-4289-B3C2-5BCA94592286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482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482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34822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17512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(5.)</a:t>
            </a:r>
            <a:endParaRPr lang="hu-HU" sz="3000" smtClean="0"/>
          </a:p>
        </p:txBody>
      </p:sp>
      <p:sp>
        <p:nvSpPr>
          <p:cNvPr id="3584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879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General</a:t>
            </a:r>
            <a:r>
              <a:rPr lang="hu-HU" sz="1600" smtClean="0"/>
              <a:t> munkalap – általános információk (név, leírás) a </a:t>
            </a:r>
            <a:r>
              <a:rPr lang="hu-HU" sz="1600" i="1" smtClean="0"/>
              <a:t>Target</a:t>
            </a:r>
            <a:r>
              <a:rPr lang="hu-HU" sz="1600" smtClean="0"/>
              <a:t>-ről: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(azonosítószám) – a </a:t>
            </a:r>
            <a:r>
              <a:rPr lang="hu-HU" sz="1400" i="1" smtClean="0"/>
              <a:t>Target</a:t>
            </a:r>
            <a:r>
              <a:rPr lang="hu-HU" sz="1400" smtClean="0"/>
              <a:t> azonosítószáma a WCT-ben;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 – a </a:t>
            </a:r>
            <a:r>
              <a:rPr lang="hu-HU" sz="1400" i="1" smtClean="0"/>
              <a:t>Target</a:t>
            </a:r>
            <a:r>
              <a:rPr lang="hu-HU" sz="1400" smtClean="0"/>
              <a:t> neve;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leírás a </a:t>
            </a:r>
            <a:r>
              <a:rPr lang="hu-HU" sz="1400" i="1" smtClean="0"/>
              <a:t>Target</a:t>
            </a:r>
            <a:r>
              <a:rPr lang="hu-HU" sz="1400" smtClean="0"/>
              <a:t>-ről;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Reference Number </a:t>
            </a:r>
            <a:r>
              <a:rPr lang="hu-HU" sz="1400" smtClean="0"/>
              <a:t>(referenciaszám) – opcionális (pl. katalógusrekord száma);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Run on Approval</a:t>
            </a:r>
            <a:r>
              <a:rPr lang="hu-HU" sz="1400" smtClean="0"/>
              <a:t> (futtatás jóváhagyáskor) – bejelölésével automatikusa elindul az aratás, amikor a </a:t>
            </a:r>
            <a:r>
              <a:rPr lang="hu-HU" sz="1400" i="1" smtClean="0"/>
              <a:t>Harvest Authorisation</a:t>
            </a:r>
            <a:r>
              <a:rPr lang="hu-HU" sz="1400" smtClean="0"/>
              <a:t>-t </a:t>
            </a:r>
            <a:r>
              <a:rPr lang="hu-HU" sz="1400" i="1" smtClean="0"/>
              <a:t>Approved</a:t>
            </a:r>
            <a:r>
              <a:rPr lang="hu-HU" sz="1400" smtClean="0"/>
              <a:t> státuszra állítják;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Use Automated QA</a:t>
            </a:r>
            <a:r>
              <a:rPr lang="hu-HU" sz="1400" b="1" smtClean="0"/>
              <a:t> </a:t>
            </a:r>
            <a:r>
              <a:rPr lang="hu-HU" sz="1400" smtClean="0"/>
              <a:t>(használjon automatikus minőségbiztosítást) – automatikusan ellenőrzésre kerül az aratás eredménye;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Owner</a:t>
            </a:r>
            <a:r>
              <a:rPr lang="hu-HU" sz="1400" smtClean="0"/>
              <a:t> (tulajdonos) – a </a:t>
            </a:r>
            <a:r>
              <a:rPr lang="hu-HU" sz="1400" i="1" smtClean="0"/>
              <a:t>Target</a:t>
            </a:r>
            <a:r>
              <a:rPr lang="hu-HU" sz="1400" smtClean="0"/>
              <a:t> tulajdonosa;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State</a:t>
            </a:r>
            <a:r>
              <a:rPr lang="hu-HU" sz="1400" smtClean="0"/>
              <a:t> (állapot) – a </a:t>
            </a:r>
            <a:r>
              <a:rPr lang="hu-HU" sz="1400" i="1" smtClean="0"/>
              <a:t>Target</a:t>
            </a:r>
            <a:r>
              <a:rPr lang="hu-HU" sz="1400" smtClean="0"/>
              <a:t> állapota;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Auto-prune</a:t>
            </a:r>
            <a:r>
              <a:rPr lang="hu-HU" sz="1400" smtClean="0"/>
              <a:t> (automatikus metszés) – bejelölésével a WCT azonosítja a legutóbbi archivált aratásból kimetszett elemeket, és a későbbi aratásokból eltávolítja ezeket az elemeket;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Reference Crawl</a:t>
            </a:r>
            <a:r>
              <a:rPr lang="hu-HU" sz="1400" smtClean="0"/>
              <a:t> (referencia aratás) – ehhez hasonlítja a WCT a későbbi aratások eredményét;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Request to Archivists</a:t>
            </a:r>
            <a:r>
              <a:rPr lang="hu-HU" sz="1400" b="1" smtClean="0"/>
              <a:t> </a:t>
            </a:r>
            <a:r>
              <a:rPr lang="hu-HU" sz="1400" smtClean="0"/>
              <a:t>(kérelem az archiválóknak) – opcionális megjegyzés;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View Target Instances </a:t>
            </a:r>
            <a:r>
              <a:rPr lang="hu-HU" sz="1400" smtClean="0"/>
              <a:t>(</a:t>
            </a:r>
            <a:r>
              <a:rPr lang="hu-HU" sz="1400" i="1" smtClean="0"/>
              <a:t>Target Instance</a:t>
            </a:r>
            <a:r>
              <a:rPr lang="hu-HU" sz="1400" smtClean="0"/>
              <a:t>-ok megtekintése) hivatkozás – meglévő </a:t>
            </a:r>
            <a:r>
              <a:rPr lang="hu-HU" sz="1400" i="1" smtClean="0"/>
              <a:t>Target</a:t>
            </a:r>
            <a:r>
              <a:rPr lang="hu-HU" sz="1400" smtClean="0"/>
              <a:t> szerkesztésekor a </a:t>
            </a:r>
            <a:r>
              <a:rPr lang="hu-HU" sz="1400" i="1" smtClean="0"/>
              <a:t>Name</a:t>
            </a:r>
            <a:r>
              <a:rPr lang="hu-HU" sz="1400" smtClean="0"/>
              <a:t> mezőtől jobbra megjelenik a </a:t>
            </a:r>
            <a:r>
              <a:rPr lang="hu-HU" sz="1400" i="1" smtClean="0"/>
              <a:t>View Target Instances</a:t>
            </a:r>
            <a:r>
              <a:rPr lang="hu-HU" sz="1400" smtClean="0"/>
              <a:t> hivatkozás, amire kattintva megjelenik a </a:t>
            </a:r>
            <a:r>
              <a:rPr lang="hu-HU" sz="1400" i="1" smtClean="0"/>
              <a:t>Target Instances</a:t>
            </a:r>
            <a:r>
              <a:rPr lang="hu-HU" sz="1400" smtClean="0"/>
              <a:t> modul, ahol a </a:t>
            </a:r>
            <a:r>
              <a:rPr lang="hu-HU" sz="1400" i="1" smtClean="0"/>
              <a:t>Target</a:t>
            </a:r>
            <a:r>
              <a:rPr lang="hu-HU" sz="1400" smtClean="0"/>
              <a:t>-hez kapcsolódó összes </a:t>
            </a:r>
            <a:r>
              <a:rPr lang="hu-HU" sz="1400" i="1" smtClean="0"/>
              <a:t>Target Instance</a:t>
            </a:r>
            <a:r>
              <a:rPr lang="hu-HU" sz="1400" smtClean="0"/>
              <a:t> látható;</a:t>
            </a:r>
          </a:p>
        </p:txBody>
      </p:sp>
      <p:sp>
        <p:nvSpPr>
          <p:cNvPr id="3584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F665F-D5FA-4998-B0F1-74D8B0F7B14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584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584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35846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12763"/>
            <a:ext cx="38100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(6.)</a:t>
            </a:r>
            <a:endParaRPr lang="hu-HU" sz="3000" smtClean="0"/>
          </a:p>
        </p:txBody>
      </p:sp>
      <p:sp>
        <p:nvSpPr>
          <p:cNvPr id="3686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879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Seeds</a:t>
            </a:r>
            <a:r>
              <a:rPr lang="hu-HU" sz="1600" smtClean="0"/>
              <a:t> munkalap – URL hozzáadása a </a:t>
            </a:r>
            <a:r>
              <a:rPr lang="hu-HU" sz="1600" i="1" smtClean="0"/>
              <a:t>Target</a:t>
            </a:r>
            <a:r>
              <a:rPr lang="hu-HU" sz="1600" smtClean="0"/>
              <a:t>-hez és a már felvettek listája: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Seed</a:t>
            </a:r>
            <a:r>
              <a:rPr lang="hu-HU" sz="1400" smtClean="0"/>
              <a:t> (kiinduló URL) – a </a:t>
            </a:r>
            <a:r>
              <a:rPr lang="hu-HU" sz="1400" i="1" smtClean="0"/>
              <a:t>Target</a:t>
            </a:r>
            <a:r>
              <a:rPr lang="hu-HU" sz="1400" smtClean="0"/>
              <a:t> aratásához szükséges URL-ek felvétele;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Authorisation</a:t>
            </a:r>
            <a:r>
              <a:rPr lang="hu-HU" sz="1400" smtClean="0"/>
              <a:t> (engedély) – az aratás jogosultságának kiválasztása;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Auto</a:t>
            </a:r>
            <a:r>
              <a:rPr lang="hu-HU" sz="1400" smtClean="0"/>
              <a:t> (automatikus) – automatikusan megtalálja az összes </a:t>
            </a:r>
            <a:r>
              <a:rPr lang="hu-HU" sz="1400" i="1" smtClean="0"/>
              <a:t>Permission Record</a:t>
            </a:r>
            <a:r>
              <a:rPr lang="hu-HU" sz="1400" smtClean="0"/>
              <a:t>-ot, </a:t>
            </a:r>
            <a:br>
              <a:rPr lang="hu-HU" sz="1400" smtClean="0"/>
            </a:br>
            <a:r>
              <a:rPr lang="hu-HU" sz="1400" smtClean="0"/>
              <a:t>amelynek az </a:t>
            </a:r>
            <a:r>
              <a:rPr lang="hu-HU" sz="1400" i="1" smtClean="0"/>
              <a:t>URL Pattern</a:t>
            </a:r>
            <a:r>
              <a:rPr lang="hu-HU" sz="1400" smtClean="0"/>
              <a:t>-jei megegyeznek a megadottal;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Add Later</a:t>
            </a:r>
            <a:r>
              <a:rPr lang="hu-HU" sz="1400" smtClean="0"/>
              <a:t> (későbbi hozzáadás) – engedély nélküli felvétel (a </a:t>
            </a:r>
            <a:r>
              <a:rPr lang="hu-HU" sz="1400" i="1" smtClean="0"/>
              <a:t>Target</a:t>
            </a:r>
            <a:r>
              <a:rPr lang="hu-HU" sz="1400" smtClean="0"/>
              <a:t> nem hagyható jóvá, amíg engedélyt nem adnak hozzá);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Quick Picks </a:t>
            </a:r>
            <a:r>
              <a:rPr lang="hu-HU" sz="1400" smtClean="0"/>
              <a:t>(gyors választás) – a </a:t>
            </a:r>
            <a:r>
              <a:rPr lang="hu-HU" sz="1400" i="1" smtClean="0"/>
              <a:t>Harvest Authorisation Display Name-</a:t>
            </a:r>
            <a:r>
              <a:rPr lang="hu-HU" sz="1400" smtClean="0"/>
              <a:t>ben használt név (pl. „kötelespéldány-jogszabály”) fog megjelenni a legördülő menüben;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Link</a:t>
            </a:r>
            <a:r>
              <a:rPr lang="hu-HU" sz="1400" smtClean="0"/>
              <a:t> (összekapcsolás) gomb – a </a:t>
            </a:r>
            <a:r>
              <a:rPr lang="hu-HU" sz="1400" i="1" smtClean="0"/>
              <a:t>Seed</a:t>
            </a:r>
            <a:r>
              <a:rPr lang="hu-HU" sz="1400" smtClean="0"/>
              <a:t> mezőbe másolt URL felvétele a listába;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Import</a:t>
            </a:r>
            <a:r>
              <a:rPr lang="hu-HU" sz="1400" smtClean="0"/>
              <a:t> (importálás) gomb – előre összeállított </a:t>
            </a:r>
            <a:r>
              <a:rPr lang="hu-HU" sz="1400" i="1" smtClean="0"/>
              <a:t>Seed</a:t>
            </a:r>
            <a:r>
              <a:rPr lang="hu-HU" sz="1400" smtClean="0"/>
              <a:t>-listát lehet importálni egy szövegfájlból;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 </a:t>
            </a:r>
            <a:r>
              <a:rPr lang="hu-HU" sz="1400" i="1" smtClean="0"/>
              <a:t>Seed</a:t>
            </a:r>
            <a:r>
              <a:rPr lang="hu-HU" sz="1400" smtClean="0"/>
              <a:t>-lista alján található többszörös kijelölési sáv lehetővé teszi több kiválasztott </a:t>
            </a:r>
            <a:br>
              <a:rPr lang="hu-HU" sz="1400" smtClean="0"/>
            </a:br>
            <a:r>
              <a:rPr lang="hu-HU" sz="1400" smtClean="0"/>
              <a:t>URL összekapcsolását, leválasztását és törlését;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 </a:t>
            </a:r>
            <a:r>
              <a:rPr lang="hu-HU" sz="1400" i="1" smtClean="0"/>
              <a:t>Seed URL</a:t>
            </a:r>
            <a:r>
              <a:rPr lang="hu-HU" sz="1400" smtClean="0"/>
              <a:t> a csatolás után is szerkeszthető, ahogy a </a:t>
            </a:r>
            <a:r>
              <a:rPr lang="hu-HU" sz="1400" i="1" smtClean="0"/>
              <a:t>Harvest Authorisation</a:t>
            </a:r>
            <a:r>
              <a:rPr lang="hu-HU" sz="1400" smtClean="0"/>
              <a:t> </a:t>
            </a:r>
            <a:br>
              <a:rPr lang="hu-HU" sz="1400" smtClean="0"/>
            </a:br>
            <a:r>
              <a:rPr lang="hu-HU" sz="1400" smtClean="0"/>
              <a:t>is módosítható;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Profile</a:t>
            </a:r>
            <a:r>
              <a:rPr lang="hu-HU" sz="1600" smtClean="0"/>
              <a:t> munkalap: aratási profil (előre definiált beállításokkal) rendelhető </a:t>
            </a:r>
            <a:br>
              <a:rPr lang="hu-HU" sz="1600" smtClean="0"/>
            </a:br>
            <a:r>
              <a:rPr lang="hu-HU" sz="1600" smtClean="0"/>
              <a:t>a </a:t>
            </a:r>
            <a:r>
              <a:rPr lang="hu-HU" sz="1600" i="1" smtClean="0"/>
              <a:t>Target</a:t>
            </a:r>
            <a:r>
              <a:rPr lang="hu-HU" sz="1600" smtClean="0"/>
              <a:t>-hez, számos paraméter felülírható;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Base Profile</a:t>
            </a:r>
            <a:r>
              <a:rPr lang="hu-HU" sz="1400" smtClean="0"/>
              <a:t> (alapprofil) – eszköz és profil kiválasztása (</a:t>
            </a:r>
            <a:r>
              <a:rPr lang="hu-HU" sz="1400" i="1" smtClean="0"/>
              <a:t>Harvester Type, Base Profile</a:t>
            </a:r>
            <a:r>
              <a:rPr lang="hu-HU" sz="1400" smtClean="0"/>
              <a:t>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 Overrides </a:t>
            </a:r>
            <a:r>
              <a:rPr lang="hu-HU" sz="1400" smtClean="0"/>
              <a:t>(profil felülírások) – egyes aratási paraméterek megváltoztatása</a:t>
            </a:r>
            <a:br>
              <a:rPr lang="hu-HU" sz="1400" smtClean="0"/>
            </a:br>
            <a:r>
              <a:rPr lang="hu-HU" sz="1400" smtClean="0"/>
              <a:t> (</a:t>
            </a:r>
            <a:r>
              <a:rPr lang="hu-HU" sz="1400" i="1" smtClean="0"/>
              <a:t>Profile Element, Override Value, Enable Override</a:t>
            </a:r>
            <a:r>
              <a:rPr lang="hu-HU" sz="1400" smtClean="0"/>
              <a:t>);	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endParaRPr lang="hu-HU" sz="1400" smtClean="0"/>
          </a:p>
        </p:txBody>
      </p:sp>
      <p:sp>
        <p:nvSpPr>
          <p:cNvPr id="3686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5DABA-5EC3-4237-8146-16D64A8FE99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686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686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36870" name="Kép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52387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3713" y="419417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(7.)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37890" name="Tartalom helye 2"/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90061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hu-HU" sz="1600" i="1" smtClean="0"/>
              <a:t>Schedule</a:t>
            </a:r>
            <a:r>
              <a:rPr lang="hu-HU" sz="1600" smtClean="0"/>
              <a:t> munkalap – új ütemezés létrehozása, és az aratás ütemezések listája;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Harvest now</a:t>
            </a:r>
            <a:r>
              <a:rPr lang="hu-HU" sz="1400" smtClean="0"/>
              <a:t> (aratás most) – a rendszer egyszeri aratást ütemez be a rekord mentése után 5 perccel;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Harvest optimization</a:t>
            </a:r>
            <a:r>
              <a:rPr lang="hu-HU" sz="1400" smtClean="0"/>
              <a:t> (aratás optimalizálás) – lásd a </a:t>
            </a:r>
            <a:r>
              <a:rPr lang="hu-HU" sz="1400" i="1" smtClean="0"/>
              <a:t>Management</a:t>
            </a:r>
            <a:r>
              <a:rPr lang="hu-HU" sz="1400" smtClean="0"/>
              <a:t> részt;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Create New</a:t>
            </a:r>
            <a:r>
              <a:rPr lang="hu-HU" sz="1400" smtClean="0"/>
              <a:t> (új létrehozása) gomb – új ütemezés paraméterezése a </a:t>
            </a:r>
            <a:r>
              <a:rPr lang="hu-HU" sz="1400" i="1" smtClean="0"/>
              <a:t>Target</a:t>
            </a:r>
            <a:r>
              <a:rPr lang="hu-HU" sz="1400" smtClean="0"/>
              <a:t> automatikus aratására;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From Date </a:t>
            </a:r>
            <a:r>
              <a:rPr lang="hu-HU" sz="1400" smtClean="0"/>
              <a:t>és</a:t>
            </a:r>
            <a:r>
              <a:rPr lang="hu-HU" sz="1400" b="1" smtClean="0"/>
              <a:t> To Date</a:t>
            </a:r>
            <a:r>
              <a:rPr lang="hu-HU" sz="1400" smtClean="0"/>
              <a:t> (-tól -ig dátum) – az aratás kezdetének és végének dátuma;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Type</a:t>
            </a:r>
            <a:r>
              <a:rPr lang="hu-HU" sz="1400" smtClean="0"/>
              <a:t> of schedule (ütemezés típusa) – előre definiált intervallum kiválasztása vagy </a:t>
            </a:r>
            <a:r>
              <a:rPr lang="hu-HU" sz="1400" i="1" smtClean="0"/>
              <a:t>Custom</a:t>
            </a:r>
            <a:r>
              <a:rPr lang="hu-HU" sz="1400" smtClean="0"/>
              <a:t> (egyéni) beállítás;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Time</a:t>
            </a:r>
            <a:r>
              <a:rPr lang="hu-HU" sz="1400" smtClean="0"/>
              <a:t>, </a:t>
            </a:r>
            <a:r>
              <a:rPr lang="hu-HU" sz="1400" b="1" smtClean="0"/>
              <a:t>Day of Month</a:t>
            </a:r>
            <a:r>
              <a:rPr lang="hu-HU" sz="1400" smtClean="0"/>
              <a:t>, </a:t>
            </a:r>
            <a:r>
              <a:rPr lang="hu-HU" sz="1400" b="1" smtClean="0"/>
              <a:t>Month</a:t>
            </a:r>
            <a:r>
              <a:rPr lang="hu-HU" sz="1400" smtClean="0"/>
              <a:t>, illetve</a:t>
            </a:r>
            <a:r>
              <a:rPr lang="hu-HU" sz="1400" i="1" smtClean="0"/>
              <a:t> Custom</a:t>
            </a:r>
            <a:r>
              <a:rPr lang="hu-HU" sz="1400" smtClean="0"/>
              <a:t> beállításnál </a:t>
            </a:r>
            <a:r>
              <a:rPr lang="hu-HU" sz="1400" b="1" smtClean="0"/>
              <a:t>Minutes</a:t>
            </a:r>
            <a:r>
              <a:rPr lang="hu-HU" sz="1400" smtClean="0"/>
              <a:t>, </a:t>
            </a:r>
            <a:r>
              <a:rPr lang="hu-HU" sz="1400" b="1" smtClean="0"/>
              <a:t>Hours</a:t>
            </a:r>
            <a:r>
              <a:rPr lang="hu-HU" sz="1400" smtClean="0"/>
              <a:t>, </a:t>
            </a:r>
            <a:r>
              <a:rPr lang="hu-HU" sz="1400" b="1" smtClean="0"/>
              <a:t>Days of Week</a:t>
            </a:r>
            <a:r>
              <a:rPr lang="hu-HU" sz="1400" smtClean="0"/>
              <a:t>, </a:t>
            </a:r>
            <a:r>
              <a:rPr lang="hu-HU" sz="1400" b="1" smtClean="0"/>
              <a:t>Days of Month</a:t>
            </a:r>
            <a:r>
              <a:rPr lang="hu-HU" sz="1400" smtClean="0"/>
              <a:t>, </a:t>
            </a:r>
            <a:r>
              <a:rPr lang="hu-HU" sz="1400" b="1" smtClean="0"/>
              <a:t>Month</a:t>
            </a:r>
            <a:r>
              <a:rPr lang="hu-HU" sz="1400" smtClean="0"/>
              <a:t>, </a:t>
            </a:r>
            <a:r>
              <a:rPr lang="hu-HU" sz="1400" b="1" smtClean="0"/>
              <a:t>Years</a:t>
            </a:r>
            <a:r>
              <a:rPr lang="hu-HU" sz="1400" smtClean="0"/>
              <a:t> – az ütemezés idejének részletes paraméterei;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Heat Map </a:t>
            </a:r>
            <a:r>
              <a:rPr lang="hu-HU" sz="1400" smtClean="0"/>
              <a:t>(hőtérkép) – egy naptárat megjelenítő felugró ablak, amely az egyes napokra ütemezett aratások eloszlását mutatja </a:t>
            </a:r>
            <a:br>
              <a:rPr lang="hu-HU" sz="1400" smtClean="0"/>
            </a:br>
            <a:r>
              <a:rPr lang="hu-HU" sz="1400" smtClean="0"/>
              <a:t>(a küszöbértékek és a színkódolás, ezek megváltoztatását lásd a </a:t>
            </a:r>
            <a:r>
              <a:rPr lang="hu-HU" sz="1400" i="1" smtClean="0"/>
              <a:t>Management/Harvester Configuration</a:t>
            </a:r>
            <a:r>
              <a:rPr lang="hu-HU" sz="1400" smtClean="0"/>
              <a:t> részben);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endParaRPr lang="hu-HU" sz="1400" smtClean="0"/>
          </a:p>
        </p:txBody>
      </p:sp>
      <p:sp>
        <p:nvSpPr>
          <p:cNvPr id="3789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3789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789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04354-8F52-48D7-BFB7-1D7A9821052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7894" name="Kép 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798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Kép 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798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Kép 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798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(8.)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900613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 err="1"/>
              <a:t>Annotations</a:t>
            </a:r>
            <a:r>
              <a:rPr lang="hu-HU" sz="1600" dirty="0"/>
              <a:t> munkalap – lehetővé teszi a </a:t>
            </a:r>
            <a:r>
              <a:rPr lang="hu-HU" sz="1600" i="1" dirty="0" err="1"/>
              <a:t>Target</a:t>
            </a:r>
            <a:r>
              <a:rPr lang="hu-HU" sz="1600" dirty="0"/>
              <a:t>-tel kapcsolatos belső és </a:t>
            </a:r>
            <a:br>
              <a:rPr lang="hu-HU" sz="1600" dirty="0"/>
            </a:br>
            <a:r>
              <a:rPr lang="hu-HU" sz="1600" dirty="0"/>
              <a:t>kiválasztási információk rögzítését;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</a:t>
            </a:r>
            <a:r>
              <a:rPr lang="hu-HU" sz="1400" i="1" dirty="0" err="1"/>
              <a:t>Annotation</a:t>
            </a:r>
            <a:r>
              <a:rPr lang="hu-HU" sz="1400" dirty="0" err="1"/>
              <a:t>-ök</a:t>
            </a:r>
            <a:r>
              <a:rPr lang="hu-HU" sz="1400" dirty="0"/>
              <a:t> belső használatra szolgálnak, de az archívumba beküldött </a:t>
            </a:r>
            <a:br>
              <a:rPr lang="hu-HU" sz="1400" dirty="0"/>
            </a:br>
            <a:r>
              <a:rPr lang="hu-HU" sz="1400" dirty="0"/>
              <a:t>anyag tartalmazza őket;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</a:t>
            </a:r>
            <a:r>
              <a:rPr lang="hu-HU" sz="1400" i="1" dirty="0" err="1"/>
              <a:t>Annotation</a:t>
            </a:r>
            <a:r>
              <a:rPr lang="hu-HU" sz="1400" dirty="0" err="1"/>
              <a:t>-öket</a:t>
            </a:r>
            <a:r>
              <a:rPr lang="hu-HU" sz="1400" dirty="0"/>
              <a:t> a létrehozásukat követően a létrehozó felhasználó módosíthatja vagy törölheti;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Selection</a:t>
            </a:r>
            <a:r>
              <a:rPr lang="hu-HU" sz="1400" dirty="0"/>
              <a:t> (kiválasztás);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Selection</a:t>
            </a:r>
            <a:r>
              <a:rPr lang="hu-HU" sz="1400" b="1" dirty="0"/>
              <a:t> </a:t>
            </a:r>
            <a:r>
              <a:rPr lang="hu-HU" sz="1400" b="1" dirty="0" err="1"/>
              <a:t>Date</a:t>
            </a:r>
            <a:r>
              <a:rPr lang="hu-HU" sz="1400" dirty="0"/>
              <a:t> (kiválasztási dátum);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Selection</a:t>
            </a:r>
            <a:r>
              <a:rPr lang="hu-HU" sz="1400" b="1" dirty="0"/>
              <a:t> </a:t>
            </a:r>
            <a:r>
              <a:rPr lang="hu-HU" sz="1400" b="1" dirty="0" err="1"/>
              <a:t>Type</a:t>
            </a:r>
            <a:r>
              <a:rPr lang="hu-HU" sz="1400" b="1" dirty="0"/>
              <a:t> </a:t>
            </a:r>
            <a:r>
              <a:rPr lang="hu-HU" sz="1400" dirty="0"/>
              <a:t>(kiválasztási típus) – </a:t>
            </a:r>
            <a:r>
              <a:rPr lang="hu-HU" sz="1400" i="1" dirty="0" err="1"/>
              <a:t>Area</a:t>
            </a:r>
            <a:r>
              <a:rPr lang="hu-HU" sz="1400" i="1" dirty="0"/>
              <a:t>, </a:t>
            </a:r>
            <a:r>
              <a:rPr lang="hu-HU" sz="1400" i="1" dirty="0" err="1"/>
              <a:t>Collection</a:t>
            </a:r>
            <a:r>
              <a:rPr lang="hu-HU" sz="1400" i="1" dirty="0"/>
              <a:t>, </a:t>
            </a:r>
            <a:r>
              <a:rPr lang="hu-HU" sz="1400" i="1" dirty="0" err="1"/>
              <a:t>Other</a:t>
            </a:r>
            <a:r>
              <a:rPr lang="hu-HU" sz="1400" i="1" dirty="0"/>
              <a:t> </a:t>
            </a:r>
            <a:r>
              <a:rPr lang="hu-HU" sz="1400" i="1" dirty="0" err="1"/>
              <a:t>Collection</a:t>
            </a:r>
            <a:r>
              <a:rPr lang="hu-HU" sz="1400" i="1" dirty="0"/>
              <a:t>, Producer </a:t>
            </a:r>
            <a:r>
              <a:rPr lang="hu-HU" sz="1400" i="1" dirty="0" err="1"/>
              <a:t>Type</a:t>
            </a:r>
            <a:r>
              <a:rPr lang="hu-HU" sz="1400" i="1" dirty="0"/>
              <a:t>, </a:t>
            </a:r>
            <a:r>
              <a:rPr lang="hu-HU" sz="1400" i="1" dirty="0" err="1"/>
              <a:t>Publication</a:t>
            </a:r>
            <a:r>
              <a:rPr lang="hu-HU" sz="1400" i="1" dirty="0"/>
              <a:t> </a:t>
            </a:r>
            <a:r>
              <a:rPr lang="hu-HU" sz="1400" i="1" dirty="0" err="1"/>
              <a:t>Type</a:t>
            </a:r>
            <a:r>
              <a:rPr lang="hu-HU" sz="1400" i="1" dirty="0"/>
              <a:t>;</a:t>
            </a:r>
            <a:endParaRPr lang="hu-HU" sz="1400" i="1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Selection</a:t>
            </a:r>
            <a:r>
              <a:rPr lang="hu-HU" sz="1400" b="1" dirty="0"/>
              <a:t> </a:t>
            </a:r>
            <a:r>
              <a:rPr lang="hu-HU" sz="1400" b="1" dirty="0" err="1"/>
              <a:t>Note</a:t>
            </a:r>
            <a:r>
              <a:rPr lang="hu-HU" sz="1400" b="1" dirty="0"/>
              <a:t> </a:t>
            </a:r>
            <a:r>
              <a:rPr lang="hu-HU" sz="1400" dirty="0"/>
              <a:t>(kiválasztási megjegyzés);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Evaluation</a:t>
            </a:r>
            <a:r>
              <a:rPr lang="hu-HU" sz="1400" b="1" dirty="0"/>
              <a:t> </a:t>
            </a:r>
            <a:r>
              <a:rPr lang="hu-HU" sz="1400" b="1" dirty="0" err="1"/>
              <a:t>Note</a:t>
            </a:r>
            <a:r>
              <a:rPr lang="hu-HU" sz="1400" b="1" dirty="0"/>
              <a:t> </a:t>
            </a:r>
            <a:r>
              <a:rPr lang="hu-HU" sz="1400" dirty="0"/>
              <a:t>(értékelési megjegyzés);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Harvest</a:t>
            </a:r>
            <a:r>
              <a:rPr lang="hu-HU" sz="1400" b="1" dirty="0"/>
              <a:t> </a:t>
            </a:r>
            <a:r>
              <a:rPr lang="hu-HU" sz="1400" b="1" dirty="0" err="1"/>
              <a:t>Type</a:t>
            </a:r>
            <a:r>
              <a:rPr lang="hu-HU" sz="1400" b="1" dirty="0"/>
              <a:t> </a:t>
            </a:r>
            <a:r>
              <a:rPr lang="hu-HU" sz="1400" dirty="0"/>
              <a:t>(aratási típus) – </a:t>
            </a:r>
            <a:r>
              <a:rPr lang="hu-HU" sz="1400" i="1" dirty="0" err="1"/>
              <a:t>Event</a:t>
            </a:r>
            <a:r>
              <a:rPr lang="hu-HU" sz="1400" i="1" dirty="0"/>
              <a:t>, </a:t>
            </a:r>
            <a:r>
              <a:rPr lang="hu-HU" sz="1400" i="1" dirty="0" err="1"/>
              <a:t>Subject</a:t>
            </a:r>
            <a:r>
              <a:rPr lang="hu-HU" sz="1400" i="1" dirty="0"/>
              <a:t>, </a:t>
            </a:r>
            <a:r>
              <a:rPr lang="hu-HU" sz="1400" i="1" dirty="0" err="1"/>
              <a:t>Theme</a:t>
            </a:r>
            <a:r>
              <a:rPr lang="hu-HU" sz="1400" i="1" dirty="0"/>
              <a:t>;</a:t>
            </a:r>
            <a:endParaRPr lang="hu-HU" sz="14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 err="1"/>
              <a:t>Description</a:t>
            </a:r>
            <a:r>
              <a:rPr lang="hu-HU" sz="1600" dirty="0"/>
              <a:t> munkalap – mezőkészletet tartalmaz a Dublin </a:t>
            </a:r>
            <a:r>
              <a:rPr lang="hu-HU" sz="1600" dirty="0" err="1"/>
              <a:t>Core</a:t>
            </a:r>
            <a:r>
              <a:rPr lang="hu-HU" sz="1600" dirty="0"/>
              <a:t> metaadatok tárolására;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Nem használja a WCT, de a digitális archívumba beküldött anyag tartalmazza;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Title</a:t>
            </a:r>
            <a:r>
              <a:rPr lang="hu-HU" sz="1400" dirty="0"/>
              <a:t> (cím);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Identifier</a:t>
            </a:r>
            <a:r>
              <a:rPr lang="hu-HU" sz="1400" dirty="0"/>
              <a:t> (azonosító);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Description</a:t>
            </a:r>
            <a:r>
              <a:rPr lang="hu-HU" sz="1400" dirty="0"/>
              <a:t> (leírás);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Subject</a:t>
            </a:r>
            <a:r>
              <a:rPr lang="hu-HU" sz="1400" dirty="0"/>
              <a:t> (téma);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Creator</a:t>
            </a:r>
            <a:r>
              <a:rPr lang="hu-HU" sz="1400" dirty="0"/>
              <a:t> (alkotó);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/>
              <a:t>Publisher</a:t>
            </a:r>
            <a:r>
              <a:rPr lang="hu-HU" sz="1400" dirty="0"/>
              <a:t> (kiadó);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Contributor</a:t>
            </a:r>
            <a:r>
              <a:rPr lang="hu-HU" sz="1400" dirty="0"/>
              <a:t> (közreműködő);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Type</a:t>
            </a:r>
            <a:r>
              <a:rPr lang="hu-HU" sz="1400" dirty="0"/>
              <a:t> (típus) – listából választható;</a:t>
            </a:r>
            <a:endParaRPr lang="hu-HU" sz="1400" dirty="0">
              <a:ea typeface="Calibri"/>
              <a:cs typeface="Calibri"/>
            </a:endParaRPr>
          </a:p>
        </p:txBody>
      </p:sp>
      <p:sp>
        <p:nvSpPr>
          <p:cNvPr id="3891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3891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891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37C3B-08E8-446F-86DD-3C958109992A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8918" name="Kép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-36513"/>
            <a:ext cx="3816350" cy="22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Kép 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1751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Szövegdoboz 6"/>
          <p:cNvSpPr txBox="1">
            <a:spLocks noChangeArrowheads="1"/>
          </p:cNvSpPr>
          <p:nvPr/>
        </p:nvSpPr>
        <p:spPr bwMode="auto">
          <a:xfrm>
            <a:off x="5045075" y="4314825"/>
            <a:ext cx="25654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Format</a:t>
            </a:r>
            <a:r>
              <a:rPr lang="hu-HU" sz="1400">
                <a:latin typeface="Calibri" pitchFamily="34" charset="0"/>
              </a:rPr>
              <a:t> (formátum);</a:t>
            </a: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Source</a:t>
            </a:r>
            <a:r>
              <a:rPr lang="hu-HU" sz="1400">
                <a:latin typeface="Calibri" pitchFamily="34" charset="0"/>
              </a:rPr>
              <a:t> (forrás);</a:t>
            </a: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Language</a:t>
            </a:r>
            <a:r>
              <a:rPr lang="hu-HU" sz="1400">
                <a:latin typeface="Calibri" pitchFamily="34" charset="0"/>
              </a:rPr>
              <a:t> (nyelv);</a:t>
            </a: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Relation</a:t>
            </a:r>
            <a:r>
              <a:rPr lang="hu-HU" sz="1400">
                <a:latin typeface="Calibri" pitchFamily="34" charset="0"/>
              </a:rPr>
              <a:t> (kapcsolat);</a:t>
            </a: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Coverage</a:t>
            </a:r>
            <a:r>
              <a:rPr lang="hu-HU" sz="1400">
                <a:latin typeface="Calibri" pitchFamily="34" charset="0"/>
              </a:rPr>
              <a:t> (lefedettség);</a:t>
            </a: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ISSN </a:t>
            </a:r>
            <a:r>
              <a:rPr lang="hu-HU" sz="1400">
                <a:latin typeface="Calibri" pitchFamily="34" charset="0"/>
              </a:rPr>
              <a:t>(ISSN-szám);</a:t>
            </a:r>
            <a:endParaRPr lang="hu-HU" sz="1400" b="1">
              <a:latin typeface="Calibri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ISBN </a:t>
            </a:r>
            <a:r>
              <a:rPr lang="hu-HU" sz="1400">
                <a:latin typeface="Calibri" pitchFamily="34" charset="0"/>
              </a:rPr>
              <a:t>(ISBN-szám);</a:t>
            </a:r>
          </a:p>
        </p:txBody>
      </p:sp>
      <p:sp>
        <p:nvSpPr>
          <p:cNvPr id="38921" name="Szövegdoboz 7"/>
          <p:cNvSpPr txBox="1">
            <a:spLocks noChangeArrowheads="1"/>
          </p:cNvSpPr>
          <p:nvPr/>
        </p:nvSpPr>
        <p:spPr bwMode="auto">
          <a:xfrm>
            <a:off x="5045075" y="2347913"/>
            <a:ext cx="3565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Annotations</a:t>
            </a:r>
            <a:r>
              <a:rPr lang="hu-HU" sz="1400">
                <a:latin typeface="Calibri" pitchFamily="34" charset="0"/>
              </a:rPr>
              <a:t> (jegyzetek);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Generate Alert? </a:t>
            </a:r>
            <a:r>
              <a:rPr lang="hu-HU" sz="1400">
                <a:latin typeface="Calibri" pitchFamily="34" charset="0"/>
              </a:rPr>
              <a:t>(riasztás generálása);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(9.)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900613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hu-HU" sz="1600" i="1" smtClean="0"/>
              <a:t>Groups</a:t>
            </a:r>
            <a:r>
              <a:rPr lang="hu-HU" sz="1600" smtClean="0"/>
              <a:t> munkalap – lehetővé teszi a </a:t>
            </a:r>
            <a:r>
              <a:rPr lang="hu-HU" sz="1600" i="1" smtClean="0"/>
              <a:t>Target</a:t>
            </a:r>
            <a:r>
              <a:rPr lang="hu-HU" sz="1600" smtClean="0"/>
              <a:t> hozzáadását a WCT csoportjaihoz, például gyűjteményekhez, eseményekhez vagy témákhoz (részletesen lásd a </a:t>
            </a:r>
            <a:r>
              <a:rPr lang="hu-HU" sz="1600" i="1" smtClean="0"/>
              <a:t>Groups</a:t>
            </a:r>
            <a:r>
              <a:rPr lang="hu-HU" sz="1600" smtClean="0"/>
              <a:t> fejezetet);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600" i="1" smtClean="0"/>
              <a:t>Access</a:t>
            </a:r>
            <a:r>
              <a:rPr lang="hu-HU" sz="1600" smtClean="0"/>
              <a:t> munkalap – megjelenítési és hozzáférési információk megadása;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Display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megjelenítése) jelző – a </a:t>
            </a:r>
            <a:r>
              <a:rPr lang="hu-HU" sz="1400" i="1" smtClean="0"/>
              <a:t>Target</a:t>
            </a:r>
            <a:r>
              <a:rPr lang="hu-HU" sz="1400" smtClean="0"/>
              <a:t> megjeleníthetőségének jelzése;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Reason for Display Change</a:t>
            </a:r>
            <a:r>
              <a:rPr lang="hu-HU" sz="1400" smtClean="0"/>
              <a:t> (megjelenítés megváltoztatásának oka) – a szövegmező annak rögzítését teszi lehetővé, hogy miért lett beállítva vagy kikapcsolva a </a:t>
            </a:r>
            <a:r>
              <a:rPr lang="hu-HU" sz="1400" i="1" smtClean="0"/>
              <a:t>Display Target</a:t>
            </a:r>
            <a:r>
              <a:rPr lang="hu-HU" sz="1400" smtClean="0"/>
              <a:t> jelző;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Access Zone</a:t>
            </a:r>
            <a:r>
              <a:rPr lang="hu-HU" sz="1400" smtClean="0"/>
              <a:t> (hozzáférési terület)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Public</a:t>
            </a:r>
            <a:r>
              <a:rPr lang="hu-HU" sz="1400" smtClean="0"/>
              <a:t> (nyilvános) – alapértelmezett;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Onsite</a:t>
            </a:r>
            <a:r>
              <a:rPr lang="hu-HU" sz="1400" smtClean="0"/>
              <a:t> (helyszíni);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Restricted</a:t>
            </a:r>
            <a:r>
              <a:rPr lang="hu-HU" sz="1400" smtClean="0"/>
              <a:t> (korlátozott);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Display Notes</a:t>
            </a:r>
            <a:r>
              <a:rPr lang="hu-HU" sz="1400" smtClean="0"/>
              <a:t> (megjelenítés megjegyzés) – a megjelenítéssel kapcsolatos információk rögzítése;</a:t>
            </a:r>
          </a:p>
        </p:txBody>
      </p:sp>
      <p:sp>
        <p:nvSpPr>
          <p:cNvPr id="3993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3994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3994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871EF-8CE0-4D39-9034-72D788A63826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9942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3" y="417512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17512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Kép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63" y="41751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4.3.8. Targets (10.)</a:t>
            </a:r>
            <a:endParaRPr lang="hu-HU" sz="3000" smtClean="0"/>
          </a:p>
        </p:txBody>
      </p:sp>
      <p:sp>
        <p:nvSpPr>
          <p:cNvPr id="4096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23538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</a:t>
            </a:r>
            <a:r>
              <a:rPr lang="hu-HU" sz="2000" smtClean="0"/>
              <a:t> jelölése és jóváhagyása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Egy új rekord </a:t>
            </a:r>
            <a:r>
              <a:rPr lang="hu-HU" sz="1600" i="1" smtClean="0"/>
              <a:t>Pending</a:t>
            </a:r>
            <a:r>
              <a:rPr lang="hu-HU" sz="1600" smtClean="0"/>
              <a:t> állapotban kerül mentésre (folyamatban lévő munka, nem áll készen aratásra);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kész rekord </a:t>
            </a:r>
            <a:r>
              <a:rPr lang="hu-HU" sz="1600" i="1" smtClean="0"/>
              <a:t>Nominated</a:t>
            </a:r>
            <a:r>
              <a:rPr lang="hu-HU" sz="1600" smtClean="0"/>
              <a:t> státuszra állítása jelzi a többi szerkesztőnek, hogy készen áll a jóváhagyásra;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jóváhagyására jogosult szerkesztő felülvizsgálja a </a:t>
            </a:r>
            <a:r>
              <a:rPr lang="hu-HU" sz="1600" i="1" smtClean="0"/>
              <a:t>Target</a:t>
            </a:r>
            <a:r>
              <a:rPr lang="hu-HU" sz="1600" smtClean="0"/>
              <a:t>-et (megfelelő </a:t>
            </a:r>
            <a:r>
              <a:rPr lang="hu-HU" sz="1600" i="1" smtClean="0"/>
              <a:t>Seed URL</a:t>
            </a:r>
            <a:r>
              <a:rPr lang="hu-HU" sz="1600" smtClean="0"/>
              <a:t>-ekkel rendelkezik, az engedélyei megvannak és helyesek, az ütemezése megfelelően van konfigurálva) és jóváhagyja – az </a:t>
            </a:r>
            <a:r>
              <a:rPr lang="hu-HU" sz="1600" i="1" smtClean="0"/>
              <a:t>Approved</a:t>
            </a:r>
            <a:r>
              <a:rPr lang="hu-HU" sz="1600" smtClean="0"/>
              <a:t> státuszra állítással létrejön a </a:t>
            </a:r>
            <a:r>
              <a:rPr lang="hu-HU" sz="1600" i="1" smtClean="0"/>
              <a:t>Target Instance</a:t>
            </a:r>
            <a:r>
              <a:rPr lang="hu-HU" sz="1600" smtClean="0"/>
              <a:t> és feladatba kerül az aratás;</a:t>
            </a:r>
            <a:endParaRPr lang="hu-HU" sz="16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</a:t>
            </a:r>
            <a:r>
              <a:rPr lang="hu-HU" sz="2000" smtClean="0"/>
              <a:t> törlése és a </a:t>
            </a:r>
            <a:r>
              <a:rPr lang="hu-HU" sz="2000" i="1" smtClean="0"/>
              <a:t>Cancelled</a:t>
            </a:r>
            <a:r>
              <a:rPr lang="hu-HU" sz="2000" smtClean="0"/>
              <a:t> állapot</a:t>
            </a:r>
            <a:endParaRPr lang="hu-HU" sz="20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</a:t>
            </a:r>
            <a:r>
              <a:rPr lang="hu-HU" sz="1600" smtClean="0"/>
              <a:t> csak akkor törölhető, ha nincs hozzá csatolt </a:t>
            </a:r>
            <a:r>
              <a:rPr lang="hu-HU" sz="1600" i="1" smtClean="0"/>
              <a:t>Target Instance</a:t>
            </a:r>
            <a:r>
              <a:rPr lang="hu-HU" sz="1600" smtClean="0"/>
              <a:t>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Ha egy </a:t>
            </a:r>
            <a:r>
              <a:rPr lang="hu-HU" sz="1600" i="1" smtClean="0"/>
              <a:t>Target Instance</a:t>
            </a:r>
            <a:r>
              <a:rPr lang="hu-HU" sz="1600" smtClean="0"/>
              <a:t> </a:t>
            </a:r>
            <a:r>
              <a:rPr lang="hu-HU" sz="1600" i="1" smtClean="0"/>
              <a:t>Running</a:t>
            </a:r>
            <a:r>
              <a:rPr lang="hu-HU" sz="1600" smtClean="0"/>
              <a:t> vagy </a:t>
            </a:r>
            <a:r>
              <a:rPr lang="hu-HU" sz="1600" i="1" smtClean="0"/>
              <a:t>Queued</a:t>
            </a:r>
            <a:r>
              <a:rPr lang="hu-HU" sz="1600" smtClean="0"/>
              <a:t> állapotba kerül, többé nem lehet törölni a rendszerből (még akkor sem, ha sikertelen aratás volt), ami azért szükséges, hogy megőrződjön a rendszerben megkísérelt összes aratás;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már nem szükséges </a:t>
            </a:r>
            <a:r>
              <a:rPr lang="hu-HU" sz="1600" i="1" smtClean="0"/>
              <a:t>Target</a:t>
            </a:r>
            <a:r>
              <a:rPr lang="hu-HU" sz="1600" smtClean="0"/>
              <a:t>-eket</a:t>
            </a:r>
            <a:r>
              <a:rPr lang="hu-HU" sz="1600" i="1" smtClean="0"/>
              <a:t> Cancelled</a:t>
            </a:r>
            <a:r>
              <a:rPr lang="hu-HU" sz="1600" smtClean="0"/>
              <a:t> állapotban kell hagyni; 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befejezett ütemezett aratás után </a:t>
            </a:r>
            <a:r>
              <a:rPr lang="hu-HU" sz="1600" i="1" smtClean="0"/>
              <a:t>Completed</a:t>
            </a:r>
            <a:r>
              <a:rPr lang="hu-HU" sz="1600" smtClean="0"/>
              <a:t> státuszba kerül a </a:t>
            </a:r>
            <a:r>
              <a:rPr lang="hu-HU" sz="1600" i="1" smtClean="0"/>
              <a:t>Target</a:t>
            </a:r>
            <a:r>
              <a:rPr lang="hu-HU" sz="1600" smtClean="0"/>
              <a:t>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Cancelled</a:t>
            </a:r>
            <a:r>
              <a:rPr lang="hu-HU" sz="1600" smtClean="0"/>
              <a:t> és a </a:t>
            </a:r>
            <a:r>
              <a:rPr lang="hu-HU" sz="1600" i="1" smtClean="0"/>
              <a:t>Completed</a:t>
            </a:r>
            <a:r>
              <a:rPr lang="hu-HU" sz="1600" smtClean="0"/>
              <a:t> státuszú </a:t>
            </a:r>
            <a:r>
              <a:rPr lang="hu-HU" sz="1600" i="1" smtClean="0"/>
              <a:t>Target</a:t>
            </a:r>
            <a:r>
              <a:rPr lang="hu-HU" sz="1600" smtClean="0"/>
              <a:t>-eket vissza lehet állítani, és újra felhasználni;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</a:t>
            </a:r>
            <a:r>
              <a:rPr lang="hu-HU" sz="1600" smtClean="0"/>
              <a:t>-ek </a:t>
            </a:r>
            <a:r>
              <a:rPr lang="hu-HU" sz="1600" i="1" smtClean="0"/>
              <a:t>Rejected</a:t>
            </a:r>
            <a:r>
              <a:rPr lang="hu-HU" sz="1600" smtClean="0"/>
              <a:t> állapotba állíthatók, és egy legördülő listából kiválasztva megjelölhető az elutasítás oka (ezeket a rendszergazdák határozzák meg a </a:t>
            </a:r>
            <a:r>
              <a:rPr lang="hu-HU" sz="1600" i="1" smtClean="0"/>
              <a:t>Rejection Reasons</a:t>
            </a:r>
            <a:r>
              <a:rPr lang="hu-HU" sz="1600" smtClean="0"/>
              <a:t> adminisztrációs felületén);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4096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2623D-5AA5-4F9A-907D-4556479E122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096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096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196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A </a:t>
            </a:r>
            <a:r>
              <a:rPr lang="hu-HU" sz="2000" i="1" dirty="0" err="1"/>
              <a:t>Target</a:t>
            </a:r>
            <a:r>
              <a:rPr lang="hu-HU" sz="2000" i="1" dirty="0"/>
              <a:t> </a:t>
            </a:r>
            <a:r>
              <a:rPr lang="hu-HU" sz="2000" i="1" dirty="0" err="1"/>
              <a:t>Instance</a:t>
            </a:r>
            <a:r>
              <a:rPr lang="hu-HU" sz="2000" dirty="0"/>
              <a:t>-ok (megcélzott tartalom mentése, </a:t>
            </a:r>
            <a:br>
              <a:rPr lang="hu-HU" sz="2000" dirty="0"/>
            </a:br>
            <a:r>
              <a:rPr lang="hu-HU" sz="2000" dirty="0"/>
              <a:t>mentési esetek) automatikusan létrejönnek, amikor egy </a:t>
            </a:r>
            <a:br>
              <a:rPr lang="hu-HU" sz="2000" dirty="0"/>
            </a:br>
            <a:r>
              <a:rPr lang="hu-HU" sz="2000" i="1" dirty="0" err="1"/>
              <a:t>Target</a:t>
            </a:r>
            <a:r>
              <a:rPr lang="hu-HU" sz="2000" dirty="0" err="1"/>
              <a:t>-et</a:t>
            </a:r>
            <a:r>
              <a:rPr lang="hu-HU" sz="2000" dirty="0"/>
              <a:t> jóváhagynak: olyan egyedi aratások, amelyek </a:t>
            </a:r>
            <a:br>
              <a:rPr lang="hu-HU" sz="2000" dirty="0"/>
            </a:br>
            <a:r>
              <a:rPr lang="hu-HU" sz="2000" dirty="0"/>
              <a:t>az ütemezés szerint elindulnak, folyamatban vannak vagy </a:t>
            </a:r>
            <a:br>
              <a:rPr lang="hu-HU" sz="2000" dirty="0"/>
            </a:br>
            <a:r>
              <a:rPr lang="hu-HU" sz="2000" dirty="0"/>
              <a:t>már befejeződtek;</a:t>
            </a:r>
          </a:p>
          <a:p>
            <a:pPr marL="229870" indent="-22987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A </a:t>
            </a:r>
            <a:r>
              <a:rPr lang="hu-HU" sz="2000" i="1" dirty="0" err="1"/>
              <a:t>Target</a:t>
            </a:r>
            <a:r>
              <a:rPr lang="hu-HU" sz="2000" i="1" dirty="0"/>
              <a:t> </a:t>
            </a:r>
            <a:r>
              <a:rPr lang="hu-HU" sz="2000" i="1" dirty="0" err="1"/>
              <a:t>Instances</a:t>
            </a:r>
            <a:r>
              <a:rPr lang="pt-BR" sz="2000" dirty="0"/>
              <a:t> </a:t>
            </a:r>
            <a:r>
              <a:rPr lang="pt-BR" sz="2000" dirty="0" err="1"/>
              <a:t>modul</a:t>
            </a:r>
            <a:r>
              <a:rPr lang="pt-BR" sz="2000" dirty="0"/>
              <a:t> </a:t>
            </a:r>
            <a:r>
              <a:rPr lang="pt-BR" sz="2000" dirty="0" err="1"/>
              <a:t>fontos</a:t>
            </a:r>
            <a:r>
              <a:rPr lang="pt-BR" sz="2000" dirty="0"/>
              <a:t> </a:t>
            </a:r>
            <a:r>
              <a:rPr lang="pt-BR" sz="2000" dirty="0" err="1"/>
              <a:t>kifejezései</a:t>
            </a:r>
            <a:r>
              <a:rPr lang="pt-BR" sz="2000" dirty="0"/>
              <a:t>:</a:t>
            </a:r>
            <a:endParaRPr lang="hu-HU" sz="2000" dirty="0">
              <a:ea typeface="Calibri" panose="020F0502020204030204"/>
              <a:cs typeface="Calibri" panose="020F0502020204030204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Target</a:t>
            </a:r>
            <a:r>
              <a:rPr lang="hu-HU" sz="1600" b="1" dirty="0"/>
              <a:t> </a:t>
            </a:r>
            <a:r>
              <a:rPr lang="hu-HU" sz="1600" b="1" dirty="0" err="1"/>
              <a:t>Instance</a:t>
            </a:r>
            <a:r>
              <a:rPr lang="hu-HU" sz="1600" b="1" dirty="0"/>
              <a:t> </a:t>
            </a:r>
            <a:r>
              <a:rPr lang="hu-HU" sz="1600" dirty="0"/>
              <a:t>(megcélzott tartalom mentése) – egy </a:t>
            </a:r>
            <a:r>
              <a:rPr lang="hu-HU" sz="1600" i="1" dirty="0" err="1"/>
              <a:t>Target</a:t>
            </a:r>
            <a:r>
              <a:rPr lang="hu-HU" sz="1600" dirty="0"/>
              <a:t> egyszeri aratása, amely egy adott napon és időpontban történik (vagy már megtörtént);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Queue</a:t>
            </a:r>
            <a:r>
              <a:rPr lang="hu-HU" sz="1600" dirty="0"/>
              <a:t> vagy </a:t>
            </a:r>
            <a:r>
              <a:rPr lang="hu-HU" sz="1600" b="1" dirty="0" err="1"/>
              <a:t>Harvest</a:t>
            </a:r>
            <a:r>
              <a:rPr lang="hu-HU" sz="1600" b="1" dirty="0"/>
              <a:t> </a:t>
            </a:r>
            <a:r>
              <a:rPr lang="hu-HU" sz="1600" b="1" dirty="0" err="1"/>
              <a:t>Queue</a:t>
            </a:r>
            <a:r>
              <a:rPr lang="hu-HU" sz="1600" b="1" dirty="0"/>
              <a:t> </a:t>
            </a:r>
            <a:r>
              <a:rPr lang="hu-HU" sz="1600" dirty="0"/>
              <a:t>(várakozó vagy aratási sor) – a jövőbeli aratások sorrendje, amelyeket a tervek szerint végre kell hajtani;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Harvest</a:t>
            </a:r>
            <a:r>
              <a:rPr lang="hu-HU" sz="1600" dirty="0"/>
              <a:t> (aratás) – a </a:t>
            </a:r>
            <a:r>
              <a:rPr lang="hu-HU" sz="1600" i="1" dirty="0" err="1"/>
              <a:t>Target</a:t>
            </a:r>
            <a:r>
              <a:rPr lang="hu-HU" sz="1600" dirty="0"/>
              <a:t> mentése, a web </a:t>
            </a:r>
            <a:r>
              <a:rPr lang="hu-HU" sz="1600" dirty="0">
                <a:ea typeface="+mn-lt"/>
                <a:cs typeface="+mn-lt"/>
              </a:rPr>
              <a:t>feltérképezésének </a:t>
            </a:r>
            <a:r>
              <a:rPr lang="hu-HU" sz="1600" dirty="0"/>
              <a:t>és bizonyos weboldalak letöltésének folyamata;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Harvest</a:t>
            </a:r>
            <a:r>
              <a:rPr lang="hu-HU" sz="1600" b="1" dirty="0"/>
              <a:t> </a:t>
            </a:r>
            <a:r>
              <a:rPr lang="hu-HU" sz="1600" b="1" dirty="0" err="1"/>
              <a:t>Result</a:t>
            </a:r>
            <a:r>
              <a:rPr lang="hu-HU" sz="1600" dirty="0"/>
              <a:t> (aratás eredménye) – az aratás során lekért (letöltött) fájlok;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Quality</a:t>
            </a:r>
            <a:r>
              <a:rPr lang="hu-HU" sz="1600" b="1" dirty="0"/>
              <a:t> </a:t>
            </a:r>
            <a:r>
              <a:rPr lang="hu-HU" sz="1600" b="1" dirty="0" err="1"/>
              <a:t>Review</a:t>
            </a:r>
            <a:r>
              <a:rPr lang="hu-HU" sz="1600" dirty="0"/>
              <a:t> (minőség-ellenőrzés) – egy aratási eredmény manuális ellenőrzésének folyamata (megfelelő minőségű-e az archiváláshoz);</a:t>
            </a:r>
            <a:endParaRPr lang="pt-BR" sz="1600" dirty="0"/>
          </a:p>
        </p:txBody>
      </p:sp>
      <p:sp>
        <p:nvSpPr>
          <p:cNvPr id="4198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24D3AB-72B4-4237-8611-E50F52F8535C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198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198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41990" name="Szövegdoboz 6"/>
          <p:cNvSpPr txBox="1">
            <a:spLocks noChangeArrowheads="1"/>
          </p:cNvSpPr>
          <p:nvPr/>
        </p:nvSpPr>
        <p:spPr bwMode="auto">
          <a:xfrm>
            <a:off x="838200" y="3114675"/>
            <a:ext cx="10453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buFont typeface="Wingdings" pitchFamily="2" charset="2"/>
              <a:buChar char="§"/>
            </a:pPr>
            <a:endParaRPr lang="pt-BR" sz="1600">
              <a:latin typeface="Calibri" pitchFamily="34" charset="0"/>
            </a:endParaRPr>
          </a:p>
        </p:txBody>
      </p:sp>
      <p:sp>
        <p:nvSpPr>
          <p:cNvPr id="41991" name="Rectangle 11"/>
          <p:cNvSpPr>
            <a:spLocks noChangeArrowheads="1"/>
          </p:cNvSpPr>
          <p:nvPr/>
        </p:nvSpPr>
        <p:spPr bwMode="auto">
          <a:xfrm>
            <a:off x="0" y="90488"/>
            <a:ext cx="184150" cy="276225"/>
          </a:xfrm>
          <a:prstGeom prst="rect">
            <a:avLst/>
          </a:prstGeom>
          <a:solidFill>
            <a:srgbClr val="FCFCFC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hu-HU" altLang="hu-HU" sz="1200">
              <a:solidFill>
                <a:srgbClr val="2980B9"/>
              </a:solidFill>
              <a:latin typeface="Lato"/>
            </a:endParaRPr>
          </a:p>
        </p:txBody>
      </p:sp>
      <p:pic>
        <p:nvPicPr>
          <p:cNvPr id="41992" name="Kép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11271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(2.)</a:t>
            </a:r>
            <a:endParaRPr lang="hu-HU" sz="3000" smtClean="0"/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Minden </a:t>
            </a:r>
            <a:r>
              <a:rPr lang="hu-HU" sz="2000" i="1" smtClean="0"/>
              <a:t>Target Instance</a:t>
            </a:r>
            <a:r>
              <a:rPr lang="hu-HU" sz="2000" smtClean="0"/>
              <a:t>-nak van állapota: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Scheduled</a:t>
            </a:r>
            <a:r>
              <a:rPr lang="hu-HU" sz="1600" smtClean="0"/>
              <a:t> (ütemezett) – várja a betervezett aratási dátumot és időpontot;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Queued</a:t>
            </a:r>
            <a:r>
              <a:rPr lang="hu-HU" sz="1600" smtClean="0"/>
              <a:t> (várakozó) – az ütemezett kezdési időpont lejárt, de az aratást nem lehet még lefuttatni, mert nincs szabad hely a </a:t>
            </a:r>
            <a:r>
              <a:rPr lang="hu-HU" sz="1600" i="1" smtClean="0"/>
              <a:t>Harvest Agents</a:t>
            </a:r>
            <a:r>
              <a:rPr lang="hu-HU" sz="1600" smtClean="0"/>
              <a:t>-ben;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Running</a:t>
            </a:r>
            <a:r>
              <a:rPr lang="hu-HU" sz="1600" smtClean="0"/>
              <a:t> (futó) – az aratás folyamatban;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Stopping</a:t>
            </a:r>
            <a:r>
              <a:rPr lang="hu-HU" sz="1600" smtClean="0"/>
              <a:t> (megálló) – az aratás befejeződött és az eredménye a digitális eszköztárba másolásra került (a </a:t>
            </a:r>
            <a:r>
              <a:rPr lang="hu-HU" sz="1600" i="1" smtClean="0"/>
              <a:t>Running</a:t>
            </a:r>
            <a:r>
              <a:rPr lang="hu-HU" sz="1600" smtClean="0"/>
              <a:t> alállapota);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Paused</a:t>
            </a:r>
            <a:r>
              <a:rPr lang="hu-HU" sz="1600" smtClean="0"/>
              <a:t> (megállított) – aratás közben megállított;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Aborted</a:t>
            </a:r>
            <a:r>
              <a:rPr lang="hu-HU" sz="1600" smtClean="0"/>
              <a:t> (megszakított)  – az aratás manuálisan megszakított, a lementett adatok törlésével;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Harvested</a:t>
            </a:r>
            <a:r>
              <a:rPr lang="hu-HU" sz="1600" smtClean="0"/>
              <a:t> (aratott) – </a:t>
            </a:r>
            <a:r>
              <a:rPr lang="hu-HU" sz="1600" i="1" smtClean="0"/>
              <a:t>Completed</a:t>
            </a:r>
            <a:r>
              <a:rPr lang="hu-HU" sz="1600" smtClean="0"/>
              <a:t> vagy </a:t>
            </a:r>
            <a:r>
              <a:rPr lang="hu-HU" sz="1600" i="1" smtClean="0"/>
              <a:t>Stopped</a:t>
            </a:r>
            <a:r>
              <a:rPr lang="hu-HU" sz="1600" smtClean="0"/>
              <a:t>, a begyűjtött adatok rendelkezésre állnak;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Endorsed</a:t>
            </a:r>
            <a:r>
              <a:rPr lang="hu-HU" sz="1600" smtClean="0"/>
              <a:t> (jóváhagyott) – az aratás eredményét ellenőrizték és archiválásra alkalmasnak ítélték;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Rejected</a:t>
            </a:r>
            <a:r>
              <a:rPr lang="hu-HU" sz="1600" smtClean="0"/>
              <a:t> (elutasított) – az aratás eredményét ellenőrizték és archiválásra alkalmatlannak találták (azaz a tartalom hiányos vagy nem kívánt);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Archiving</a:t>
            </a:r>
            <a:r>
              <a:rPr lang="hu-HU" sz="1600" smtClean="0"/>
              <a:t> (archiválás) – az aratásnak az archívumba való beküldésének folyamata (az </a:t>
            </a:r>
            <a:r>
              <a:rPr lang="hu-HU" sz="1600" i="1" smtClean="0"/>
              <a:t>Archived</a:t>
            </a:r>
            <a:r>
              <a:rPr lang="hu-HU" sz="1600" smtClean="0"/>
              <a:t> alállapota);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Archived</a:t>
            </a:r>
            <a:r>
              <a:rPr lang="hu-HU" sz="1600" smtClean="0"/>
              <a:t> (archivált) – az archívumba beküldött aratott tartalom;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4301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7EE9C-7630-4915-AE47-44723352D68A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301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301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4.3.1. A Web Curator Tool bemutatása</a:t>
            </a:r>
            <a:r>
              <a:rPr lang="hu-HU" sz="300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/>
              <a:t>A </a:t>
            </a:r>
            <a:r>
              <a:rPr lang="hu-HU" sz="2000">
                <a:hlinkClick r:id="rId2"/>
              </a:rPr>
              <a:t>Web Curator Tool (WCT)</a:t>
            </a:r>
            <a:r>
              <a:rPr lang="hu-HU" sz="2000"/>
              <a:t> böngészőből használható adminisztrátori és munkafolyamat-nyilvántartó </a:t>
            </a:r>
            <a:r>
              <a:rPr lang="hu-HU" sz="2000" err="1"/>
              <a:t>open</a:t>
            </a:r>
            <a:r>
              <a:rPr lang="hu-HU" sz="2000"/>
              <a:t> </a:t>
            </a:r>
            <a:r>
              <a:rPr lang="hu-HU" sz="2000" err="1"/>
              <a:t>source</a:t>
            </a:r>
            <a:r>
              <a:rPr lang="hu-HU" sz="2000"/>
              <a:t> keretrendszer, mely a </a:t>
            </a:r>
            <a:r>
              <a:rPr lang="hu-HU" sz="2000">
                <a:hlinkClick r:id="rId3"/>
              </a:rPr>
              <a:t>Heritrix</a:t>
            </a:r>
            <a:r>
              <a:rPr lang="hu-HU" sz="2000"/>
              <a:t> archiváló eszközt is kezeli;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Fejlesztése 2006-ban indult el az új-zélandi nemzeti könyvtárban a British </a:t>
            </a:r>
            <a:r>
              <a:rPr lang="hu-HU" sz="1600" err="1"/>
              <a:t>Library-val</a:t>
            </a:r>
            <a:r>
              <a:rPr lang="hu-HU" sz="1600"/>
              <a:t> való együttműködés keretében, 2018-ban </a:t>
            </a:r>
            <a:r>
              <a:rPr lang="hu-HU" sz="1600" err="1"/>
              <a:t>újraindult</a:t>
            </a:r>
            <a:r>
              <a:rPr lang="hu-HU" sz="1600"/>
              <a:t> a projekt a britek helyére lépő holland királyi könyvtárral együtt, de több nemzeti webarchívumnál is ezt a keretrendszert használják;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Főbb funkciói: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Nyilvántarthatjuk vele a megőrzésre kiválasztott webhelyeket (</a:t>
            </a:r>
            <a:r>
              <a:rPr lang="hu-HU" sz="1400">
                <a:hlinkClick r:id="rId4"/>
              </a:rPr>
              <a:t>Target</a:t>
            </a:r>
            <a:r>
              <a:rPr lang="hu-HU" sz="1400"/>
              <a:t>); 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Alapszintű leíró </a:t>
            </a:r>
            <a:r>
              <a:rPr lang="hu-HU" sz="1400" err="1"/>
              <a:t>metaadatokat</a:t>
            </a:r>
            <a:r>
              <a:rPr lang="hu-HU" sz="1400"/>
              <a:t> adhatunk hozzájuk és tematikus vagy egyéb csoportokba is besorolhatjuk őket; 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Kezelhetjük az archiválásra és a szolgáltatásra vonatkozó engedélykéréseket;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err="1"/>
              <a:t>Paraméterezhetjük</a:t>
            </a:r>
            <a:r>
              <a:rPr lang="hu-HU" sz="1400"/>
              <a:t> az egyes aratásokat és azok ütemezését is beállíthatjuk (</a:t>
            </a:r>
            <a:r>
              <a:rPr lang="hu-HU" sz="1400">
                <a:hlinkClick r:id="rId5"/>
              </a:rPr>
              <a:t>Harvest Optimisation</a:t>
            </a:r>
            <a:r>
              <a:rPr lang="hu-HU" sz="1400"/>
              <a:t>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Ellenőrizhetjük a lementett verziókat (</a:t>
            </a:r>
            <a:r>
              <a:rPr lang="hu-HU" sz="1400">
                <a:hlinkClick r:id="rId6"/>
              </a:rPr>
              <a:t>Instance</a:t>
            </a:r>
            <a:r>
              <a:rPr lang="hu-HU" sz="1400"/>
              <a:t>) saját vagy hozzá kapcsolt megjelenítőn keresztül; </a:t>
            </a:r>
            <a:endParaRPr lang="hu-HU" sz="140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Minden művelet jogosultsághoz kötött és a regisztrált felhasználók különböző jogosultságokkal rendelkező csoportokba sorolhatók, így különösen alkalmas olyan gyűjtemények építésére, ahol több intézmény vagy szervezeti egység munkamegosztásban végzi az archiválást; 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Nyilvános szolgáltatófelület nincs hozzá és nem segíti a WARC fájlok hosszú távú digitális raktározását sem, ezért ezekhez a részfeladatokhoz valamilyen más megoldás, fejlesztés kell;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2021 elején megjelent a WCT 3.0-ás verziója, amelyhez egy előre bekonfigurált virtuális gép is tartozik; ezt a Windows alatt is használható Oracle VM </a:t>
            </a:r>
            <a:r>
              <a:rPr lang="hu-HU" sz="1600" err="1"/>
              <a:t>VirtualBox</a:t>
            </a:r>
            <a:r>
              <a:rPr lang="hu-HU" sz="1600"/>
              <a:t>-ban lehet futtatni;</a:t>
            </a:r>
          </a:p>
        </p:txBody>
      </p:sp>
      <p:sp>
        <p:nvSpPr>
          <p:cNvPr id="1638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FF792-E288-4EEF-B5FC-8F366DD17CB2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638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1638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16390" name="Szövegdoboz 6"/>
          <p:cNvSpPr txBox="1">
            <a:spLocks noChangeArrowheads="1"/>
          </p:cNvSpPr>
          <p:nvPr/>
        </p:nvSpPr>
        <p:spPr bwMode="auto">
          <a:xfrm>
            <a:off x="9101138" y="285750"/>
            <a:ext cx="2252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3.0.3 verzió alapján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(3.)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A </a:t>
            </a:r>
            <a:r>
              <a:rPr lang="hu-HU" sz="2000" i="1" dirty="0" err="1"/>
              <a:t>Target</a:t>
            </a:r>
            <a:r>
              <a:rPr lang="hu-HU" sz="2000" i="1" dirty="0"/>
              <a:t> </a:t>
            </a:r>
            <a:r>
              <a:rPr lang="hu-HU" sz="2000" i="1" dirty="0" err="1"/>
              <a:t>Instances</a:t>
            </a:r>
            <a:r>
              <a:rPr lang="hu-HU" sz="2000" dirty="0"/>
              <a:t> modul működése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 err="1"/>
              <a:t>Scheduling</a:t>
            </a:r>
            <a:r>
              <a:rPr lang="hu-HU" sz="1600" dirty="0"/>
              <a:t> és </a:t>
            </a:r>
            <a:r>
              <a:rPr lang="hu-HU" sz="1600" i="1" dirty="0" err="1"/>
              <a:t>Harvesting</a:t>
            </a:r>
            <a:r>
              <a:rPr lang="hu-HU" sz="1600" dirty="0"/>
              <a:t>: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-ok mindig </a:t>
            </a:r>
            <a:r>
              <a:rPr lang="hu-HU" sz="1400" i="1" dirty="0" err="1"/>
              <a:t>Scheduled</a:t>
            </a:r>
            <a:r>
              <a:rPr lang="hu-HU" sz="1400" dirty="0"/>
              <a:t> állapotban jönnek létre, és mindig van ütemezett aratási dátumuk;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ütemezett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-ok a </a:t>
            </a:r>
            <a:r>
              <a:rPr lang="hu-HU" sz="1400" i="1" dirty="0" err="1"/>
              <a:t>Harvest</a:t>
            </a:r>
            <a:r>
              <a:rPr lang="hu-HU" sz="1400" i="1" dirty="0"/>
              <a:t> </a:t>
            </a:r>
            <a:r>
              <a:rPr lang="hu-HU" sz="1400" i="1" dirty="0" err="1"/>
              <a:t>Queue</a:t>
            </a:r>
            <a:r>
              <a:rPr lang="hu-HU" sz="1400" dirty="0"/>
              <a:t>-ban vannak tárolva, ami áttekintést nyújt a rendszer aktuális állapotáról és a következő ütemezett aratásokról;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ütemezett kezdési időpontjakor a WCT ellenőrzi, hogy az adott aratáshoz tartozó </a:t>
            </a:r>
            <a:r>
              <a:rPr lang="hu-HU" sz="1400" i="1" dirty="0" err="1"/>
              <a:t>Permission</a:t>
            </a:r>
            <a:r>
              <a:rPr lang="hu-HU" sz="1400" i="1" dirty="0"/>
              <a:t> </a:t>
            </a:r>
            <a:r>
              <a:rPr lang="hu-HU" sz="1400" i="1" dirty="0" err="1"/>
              <a:t>Record</a:t>
            </a:r>
            <a:r>
              <a:rPr lang="hu-HU" sz="1400" dirty="0"/>
              <a:t>-ok érvényesek-e, és ha megfelelően engedélyezett, elindul az aratás, és a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állapota </a:t>
            </a:r>
            <a:r>
              <a:rPr lang="hu-HU" sz="1400" i="1" dirty="0" err="1"/>
              <a:t>Running</a:t>
            </a:r>
            <a:r>
              <a:rPr lang="hu-HU" sz="1400" dirty="0"/>
              <a:t> értékre változik;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aratás végén a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állapota </a:t>
            </a:r>
            <a:r>
              <a:rPr lang="hu-HU" sz="1400" i="1" dirty="0" err="1"/>
              <a:t>Harvested</a:t>
            </a:r>
            <a:r>
              <a:rPr lang="hu-HU" sz="1400" dirty="0" err="1"/>
              <a:t>-ra</a:t>
            </a:r>
            <a:r>
              <a:rPr lang="hu-HU" sz="1400" dirty="0"/>
              <a:t> változik és az eredmény készen áll a minőségellenőrzésre;</a:t>
            </a:r>
            <a:endParaRPr lang="hu-HU" sz="14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 err="1"/>
              <a:t>Quality</a:t>
            </a:r>
            <a:r>
              <a:rPr lang="hu-HU" sz="1600" i="1" dirty="0"/>
              <a:t> </a:t>
            </a:r>
            <a:r>
              <a:rPr lang="hu-HU" sz="1600" i="1" dirty="0" err="1"/>
              <a:t>Review</a:t>
            </a:r>
            <a:r>
              <a:rPr lang="hu-HU" sz="1600" dirty="0"/>
              <a:t>: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Aratás után a WCT értesíti a tulajdonost, akinek ellenőriznie kell az eredményt (mennyire sikerült letölteni a szükséges részeket);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 </a:t>
            </a:r>
            <a:r>
              <a:rPr lang="hu-HU" sz="1400" i="1" dirty="0" err="1"/>
              <a:t>Quality</a:t>
            </a:r>
            <a:r>
              <a:rPr lang="hu-HU" sz="1400" i="1" dirty="0"/>
              <a:t> </a:t>
            </a:r>
            <a:r>
              <a:rPr lang="hu-HU" sz="1400" i="1" dirty="0" err="1"/>
              <a:t>Review</a:t>
            </a:r>
            <a:r>
              <a:rPr lang="hu-HU" sz="1400" dirty="0"/>
              <a:t> támogatására számos eszköz áll rendelkezésre </a:t>
            </a:r>
            <a:r>
              <a:rPr lang="hu-HU" sz="1400" i="1" dirty="0"/>
              <a:t>(lásd később)</a:t>
            </a:r>
            <a:r>
              <a:rPr lang="hu-HU" sz="1400" dirty="0"/>
              <a:t>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 minőség-ellenőrzés során el kell dönteni, hogy az eredmény megfelelő minőségű-e a digitális archívum számára: ha nem megfelelő, a felhasználó </a:t>
            </a:r>
            <a:r>
              <a:rPr lang="hu-HU" sz="1400" i="1" dirty="0" err="1"/>
              <a:t>Rejected</a:t>
            </a:r>
            <a:r>
              <a:rPr lang="hu-HU" sz="1400" dirty="0"/>
              <a:t> státusszal jelzi ezt, az eredmény törlődik és további művelet nem hajtható végre (de a felhasználó megpróbálhatja módosítani a </a:t>
            </a:r>
            <a:r>
              <a:rPr lang="hu-HU" sz="1400" i="1" dirty="0" err="1"/>
              <a:t>Target</a:t>
            </a:r>
            <a:r>
              <a:rPr lang="hu-HU" sz="1400" dirty="0" err="1"/>
              <a:t>-et</a:t>
            </a:r>
            <a:r>
              <a:rPr lang="hu-HU" sz="1400" dirty="0"/>
              <a:t>, hogy a következő aratásnál jobb eredmény </a:t>
            </a:r>
            <a:r>
              <a:rPr lang="hu-HU" sz="1400" dirty="0" err="1"/>
              <a:t>szülessen</a:t>
            </a:r>
            <a:r>
              <a:rPr lang="hu-HU" sz="1400" dirty="0"/>
              <a:t>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Sikeres aratásnál az </a:t>
            </a:r>
            <a:r>
              <a:rPr lang="hu-HU" sz="1400" i="1" dirty="0" err="1"/>
              <a:t>Endorse</a:t>
            </a:r>
            <a:r>
              <a:rPr lang="hu-HU" sz="1400" dirty="0"/>
              <a:t> állapotra állítás jelzi, hogy az készen áll a digitális archívumba való felvételre;</a:t>
            </a:r>
            <a:endParaRPr lang="hu-HU" sz="14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1600" dirty="0" err="1"/>
              <a:t>Aratás</a:t>
            </a:r>
            <a:r>
              <a:rPr lang="pt-BR" sz="1600" dirty="0"/>
              <a:t> </a:t>
            </a:r>
            <a:r>
              <a:rPr lang="pt-BR" sz="1600" dirty="0" err="1"/>
              <a:t>beküldése</a:t>
            </a:r>
            <a:r>
              <a:rPr lang="pt-BR" sz="1600" dirty="0"/>
              <a:t> a </a:t>
            </a:r>
            <a:r>
              <a:rPr lang="pt-BR" sz="1600" dirty="0" err="1"/>
              <a:t>digitális</a:t>
            </a:r>
            <a:r>
              <a:rPr lang="pt-BR" sz="1600" dirty="0"/>
              <a:t> </a:t>
            </a:r>
            <a:r>
              <a:rPr lang="pt-BR" sz="1600" dirty="0" err="1"/>
              <a:t>archívumba</a:t>
            </a:r>
            <a:r>
              <a:rPr lang="hu-HU" sz="1600" dirty="0"/>
              <a:t>: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 jóváhagyott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beküldhető az archívumba hosszú távú tárolás és a felhasználók általi későbbi hozzáférés céljából; az aratás eredménye törlődik a WCT-</a:t>
            </a:r>
            <a:r>
              <a:rPr lang="hu-HU" sz="1400" dirty="0" err="1"/>
              <a:t>ből</a:t>
            </a:r>
            <a:r>
              <a:rPr lang="hu-HU" sz="1400" dirty="0"/>
              <a:t>, de a metaadatai véglegesen megmaradnak, és az archívum felelősségi körébe kerül;</a:t>
            </a:r>
            <a:endParaRPr lang="hu-HU" sz="1400" dirty="0">
              <a:ea typeface="Calibri"/>
              <a:cs typeface="Calibri"/>
            </a:endParaRPr>
          </a:p>
        </p:txBody>
      </p:sp>
      <p:sp>
        <p:nvSpPr>
          <p:cNvPr id="4403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E1164-C205-4F71-BED1-7E8E798257D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403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403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(4.)</a:t>
            </a:r>
          </a:p>
        </p:txBody>
      </p:sp>
      <p:sp>
        <p:nvSpPr>
          <p:cNvPr id="4505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117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 Instances/Summary </a:t>
            </a:r>
            <a:r>
              <a:rPr lang="hu-HU" sz="2000" smtClean="0"/>
              <a:t>kezelőfelület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Search</a:t>
            </a:r>
            <a:r>
              <a:rPr lang="hu-HU" sz="1600" smtClean="0"/>
              <a:t> (keresés) – mezők a </a:t>
            </a:r>
            <a:r>
              <a:rPr lang="hu-HU" sz="1600" i="1" smtClean="0"/>
              <a:t>Target Instance</a:t>
            </a:r>
            <a:r>
              <a:rPr lang="hu-HU" sz="1600" smtClean="0"/>
              <a:t>-ekben kereséshez: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Date From/To </a:t>
            </a:r>
            <a:r>
              <a:rPr lang="hu-HU" sz="1400" smtClean="0"/>
              <a:t>(dátum -tól , -ig);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(archiváló intézmény);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Owner</a:t>
            </a:r>
            <a:r>
              <a:rPr lang="hu-HU" sz="1400" smtClean="0"/>
              <a:t> (tulajdonos);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</a:p>
        </p:txBody>
      </p:sp>
      <p:sp>
        <p:nvSpPr>
          <p:cNvPr id="4505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F9E9A-E431-4A67-9066-2F295FE61672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506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506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45062" name="Kép 2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1941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Szövegdoboz 26"/>
          <p:cNvSpPr txBox="1">
            <a:spLocks noChangeArrowheads="1"/>
          </p:cNvSpPr>
          <p:nvPr/>
        </p:nvSpPr>
        <p:spPr bwMode="auto">
          <a:xfrm>
            <a:off x="9982200" y="3919538"/>
            <a:ext cx="1855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179388" algn="l"/>
              </a:tabLst>
            </a:pPr>
            <a:r>
              <a:rPr lang="hu-HU" sz="1000" i="1">
                <a:latin typeface="Calibri" pitchFamily="34" charset="0"/>
              </a:rPr>
              <a:t>H3 Script Console</a:t>
            </a:r>
            <a:endParaRPr lang="hu-HU" sz="1000">
              <a:latin typeface="Calibri" pitchFamily="34" charset="0"/>
            </a:endParaRPr>
          </a:p>
        </p:txBody>
      </p:sp>
      <p:pic>
        <p:nvPicPr>
          <p:cNvPr id="45064" name="Picture 19" descr="kép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1325" y="3960813"/>
            <a:ext cx="209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Kép 2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0688" y="4187825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Szövegdoboz 29"/>
          <p:cNvSpPr txBox="1">
            <a:spLocks noChangeArrowheads="1"/>
          </p:cNvSpPr>
          <p:nvPr/>
        </p:nvSpPr>
        <p:spPr bwMode="auto">
          <a:xfrm>
            <a:off x="4241800" y="3719513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>
                <a:latin typeface="Calibri" pitchFamily="34" charset="0"/>
              </a:rPr>
              <a:t>A Thumbnail képei az élő webhelyre mutatnak, de ez kikapcsolható, ha lassítja a rendszer teljesítményét;</a:t>
            </a:r>
            <a:endParaRPr lang="hu-HU" sz="1000" i="1">
              <a:latin typeface="Calibri" pitchFamily="34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4267200" y="3713163"/>
            <a:ext cx="3660775" cy="411162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5068" name="Szövegdoboz 31"/>
          <p:cNvSpPr txBox="1">
            <a:spLocks noChangeArrowheads="1"/>
          </p:cNvSpPr>
          <p:nvPr/>
        </p:nvSpPr>
        <p:spPr bwMode="auto">
          <a:xfrm>
            <a:off x="682625" y="3868738"/>
            <a:ext cx="34702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500"/>
              </a:spcAft>
            </a:pPr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megtekintése;</a:t>
            </a:r>
          </a:p>
          <a:p>
            <a:pPr>
              <a:spcAft>
                <a:spcPts val="500"/>
              </a:spcAft>
            </a:pPr>
            <a:r>
              <a:rPr lang="hu-HU" sz="1000" b="1">
                <a:latin typeface="Calibri" pitchFamily="34" charset="0"/>
              </a:rPr>
              <a:t>Edit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szerkesztése;</a:t>
            </a:r>
          </a:p>
          <a:p>
            <a:pPr>
              <a:spcAft>
                <a:spcPts val="500"/>
              </a:spcAft>
            </a:pPr>
            <a:r>
              <a:rPr lang="hu-HU" sz="1000" b="1">
                <a:latin typeface="Calibri" pitchFamily="34" charset="0"/>
              </a:rPr>
              <a:t>Delete</a:t>
            </a:r>
            <a:r>
              <a:rPr lang="hu-HU" sz="1000">
                <a:latin typeface="Calibri" pitchFamily="34" charset="0"/>
              </a:rPr>
              <a:t> – az ütemezett vagy várakozó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törlése;</a:t>
            </a:r>
          </a:p>
          <a:p>
            <a:pPr>
              <a:spcAft>
                <a:spcPts val="500"/>
              </a:spcAft>
            </a:pPr>
            <a:r>
              <a:rPr lang="hu-HU" sz="1000" b="1">
                <a:latin typeface="Calibri" pitchFamily="34" charset="0"/>
              </a:rPr>
              <a:t>Harvest</a:t>
            </a:r>
            <a:r>
              <a:rPr lang="hu-HU" sz="1000">
                <a:latin typeface="Calibri" pitchFamily="34" charset="0"/>
              </a:rPr>
              <a:t> – az ütemezett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azonnali aratása;</a:t>
            </a:r>
          </a:p>
          <a:p>
            <a:pPr>
              <a:spcAft>
                <a:spcPts val="500"/>
              </a:spcAft>
            </a:pPr>
            <a:r>
              <a:rPr lang="hu-HU" sz="1000" b="1">
                <a:latin typeface="Calibri" pitchFamily="34" charset="0"/>
              </a:rPr>
              <a:t>Pause</a:t>
            </a:r>
            <a:r>
              <a:rPr lang="hu-HU" sz="1000">
                <a:latin typeface="Calibri" pitchFamily="34" charset="0"/>
              </a:rPr>
              <a:t> – a futó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megállítása;</a:t>
            </a:r>
          </a:p>
          <a:p>
            <a:r>
              <a:rPr lang="hu-HU" sz="1000" b="1">
                <a:latin typeface="Calibri" pitchFamily="34" charset="0"/>
              </a:rPr>
              <a:t>Stop</a:t>
            </a:r>
            <a:r>
              <a:rPr lang="hu-HU" sz="1000">
                <a:latin typeface="Calibri" pitchFamily="34" charset="0"/>
              </a:rPr>
              <a:t> – a futó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leállítása és a részleges aratási eredmény mentése;</a:t>
            </a:r>
          </a:p>
          <a:p>
            <a:r>
              <a:rPr lang="hu-HU" sz="1000" b="1">
                <a:latin typeface="Calibri" pitchFamily="34" charset="0"/>
              </a:rPr>
              <a:t>Abort</a:t>
            </a:r>
            <a:r>
              <a:rPr lang="hu-HU" sz="1000">
                <a:latin typeface="Calibri" pitchFamily="34" charset="0"/>
              </a:rPr>
              <a:t> – a futó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megszakítása és  a részleges aratási eredmény törlése;</a:t>
            </a:r>
          </a:p>
          <a:p>
            <a:r>
              <a:rPr lang="hu-HU" sz="1000" b="1">
                <a:latin typeface="Calibri" pitchFamily="34" charset="0"/>
              </a:rPr>
              <a:t>H3 Script Console</a:t>
            </a:r>
            <a:r>
              <a:rPr lang="hu-HU" sz="1000">
                <a:latin typeface="Calibri" pitchFamily="34" charset="0"/>
              </a:rPr>
              <a:t> – </a:t>
            </a:r>
            <a:r>
              <a:rPr lang="hu-HU" sz="1000" i="1">
                <a:latin typeface="Calibri" pitchFamily="34" charset="0"/>
              </a:rPr>
              <a:t>H3 Script Console</a:t>
            </a:r>
            <a:r>
              <a:rPr lang="hu-HU" sz="1000">
                <a:latin typeface="Calibri" pitchFamily="34" charset="0"/>
              </a:rPr>
              <a:t> a futó </a:t>
            </a:r>
            <a:r>
              <a:rPr lang="hu-HU" sz="1000" i="1">
                <a:latin typeface="Calibri" pitchFamily="34" charset="0"/>
              </a:rPr>
              <a:t>Target Instance</a:t>
            </a:r>
            <a:r>
              <a:rPr lang="hu-HU" sz="1000">
                <a:latin typeface="Calibri" pitchFamily="34" charset="0"/>
              </a:rPr>
              <a:t> Heritrix 3 paramétereit módosító szkriptek végrehajtásához;</a:t>
            </a:r>
          </a:p>
          <a:p>
            <a:r>
              <a:rPr lang="hu-HU" sz="1000" b="1">
                <a:latin typeface="Calibri" pitchFamily="34" charset="0"/>
              </a:rPr>
              <a:t>Target Annotation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Target Annotation</a:t>
            </a:r>
            <a:r>
              <a:rPr lang="hu-HU" sz="1000">
                <a:latin typeface="Calibri" pitchFamily="34" charset="0"/>
              </a:rPr>
              <a:t> megjeleníti a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 aktuális feladatához megadott megjegyzéseket;</a:t>
            </a:r>
          </a:p>
        </p:txBody>
      </p:sp>
      <p:pic>
        <p:nvPicPr>
          <p:cNvPr id="45069" name="Picture 12" descr="kilátá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" y="3892550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3" descr="Szerkesztés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" y="4117975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4" descr="töröl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6738" y="4318000"/>
            <a:ext cx="123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5" descr="kép3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0700" y="4568825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6" descr="kép33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25463" y="4810125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7" descr="kép34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0225" y="5037138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8" descr="kép35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0225" y="5327650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19" descr="kép9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5634038"/>
            <a:ext cx="209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Picture 20" descr="kép36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2925" y="5913438"/>
            <a:ext cx="152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Lekerekített téglalap 41"/>
          <p:cNvSpPr/>
          <p:nvPr/>
        </p:nvSpPr>
        <p:spPr>
          <a:xfrm>
            <a:off x="376238" y="3794125"/>
            <a:ext cx="3735387" cy="2486025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5079" name="Szövegdoboz 15"/>
          <p:cNvSpPr txBox="1">
            <a:spLocks noChangeArrowheads="1"/>
          </p:cNvSpPr>
          <p:nvPr/>
        </p:nvSpPr>
        <p:spPr bwMode="auto">
          <a:xfrm>
            <a:off x="4673600" y="1951038"/>
            <a:ext cx="66802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230188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Flagged</a:t>
            </a:r>
            <a:r>
              <a:rPr lang="hu-HU" sz="1400">
                <a:latin typeface="Calibri" pitchFamily="34" charset="0"/>
              </a:rPr>
              <a:t> (megjelölt) – legördülő listával;</a:t>
            </a:r>
          </a:p>
          <a:p>
            <a:pPr marL="0" lvl="2" indent="-230188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State</a:t>
            </a:r>
            <a:r>
              <a:rPr lang="hu-HU" sz="1400">
                <a:latin typeface="Calibri" pitchFamily="34" charset="0"/>
              </a:rPr>
              <a:t> (állapot) – </a:t>
            </a:r>
            <a:r>
              <a:rPr lang="en-US" sz="1400" i="1">
                <a:latin typeface="Calibri" pitchFamily="34" charset="0"/>
              </a:rPr>
              <a:t>Scheduled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Queued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Running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Paused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Harvested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Aborted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Endorsed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Rejected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Archived</a:t>
            </a:r>
            <a:r>
              <a:rPr lang="hu-HU" sz="1400" i="1">
                <a:latin typeface="Calibri" pitchFamily="34" charset="0"/>
              </a:rPr>
              <a:t>,</a:t>
            </a:r>
            <a:r>
              <a:rPr lang="en-US" sz="1400" i="1">
                <a:latin typeface="Calibri" pitchFamily="34" charset="0"/>
              </a:rPr>
              <a:t> Archiving</a:t>
            </a:r>
            <a:r>
              <a:rPr lang="hu-HU" sz="1400">
                <a:latin typeface="Calibri" pitchFamily="34" charset="0"/>
              </a:rPr>
              <a:t> szerint;</a:t>
            </a:r>
          </a:p>
          <a:p>
            <a:pPr marL="0" lvl="2" indent="-230188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QA Recommendation </a:t>
            </a:r>
            <a:r>
              <a:rPr lang="hu-HU" sz="1400">
                <a:latin typeface="Calibri" pitchFamily="34" charset="0"/>
              </a:rPr>
              <a:t>(minőségbiztosítási ajánlás) – </a:t>
            </a:r>
            <a:r>
              <a:rPr lang="en-US" sz="1400" i="1">
                <a:latin typeface="Calibri" pitchFamily="34" charset="0"/>
              </a:rPr>
              <a:t>Archive</a:t>
            </a:r>
            <a:r>
              <a:rPr lang="hu-HU" sz="1400" i="1">
                <a:latin typeface="Calibri" pitchFamily="34" charset="0"/>
              </a:rPr>
              <a:t>, </a:t>
            </a:r>
            <a:r>
              <a:rPr lang="en-US" sz="1400" i="1">
                <a:latin typeface="Calibri" pitchFamily="34" charset="0"/>
              </a:rPr>
              <a:t>Reject</a:t>
            </a:r>
            <a:r>
              <a:rPr lang="hu-HU" sz="1400" i="1">
                <a:latin typeface="Calibri" pitchFamily="34" charset="0"/>
              </a:rPr>
              <a:t>, </a:t>
            </a:r>
            <a:r>
              <a:rPr lang="en-US" sz="1400" i="1">
                <a:latin typeface="Calibri" pitchFamily="34" charset="0"/>
              </a:rPr>
              <a:t>Investigate</a:t>
            </a:r>
            <a:r>
              <a:rPr lang="hu-HU" sz="1400" i="1">
                <a:latin typeface="Calibri" pitchFamily="34" charset="0"/>
              </a:rPr>
              <a:t>, </a:t>
            </a:r>
            <a:r>
              <a:rPr lang="en-US" sz="1400" i="1">
                <a:latin typeface="Calibri" pitchFamily="34" charset="0"/>
              </a:rPr>
              <a:t>Delist</a:t>
            </a:r>
            <a:r>
              <a:rPr lang="hu-HU" sz="1400" i="1">
                <a:latin typeface="Calibri" pitchFamily="34" charset="0"/>
              </a:rPr>
              <a:t>, </a:t>
            </a:r>
            <a:r>
              <a:rPr lang="en-US" sz="1400" i="1">
                <a:latin typeface="Calibri" pitchFamily="34" charset="0"/>
              </a:rPr>
              <a:t>Failed</a:t>
            </a:r>
            <a:r>
              <a:rPr lang="hu-HU" sz="1400">
                <a:latin typeface="Calibri" pitchFamily="34" charset="0"/>
              </a:rPr>
              <a:t> szerint;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(5.)</a:t>
            </a:r>
            <a:endParaRPr lang="hu-HU" sz="3000" smtClean="0"/>
          </a:p>
        </p:txBody>
      </p:sp>
      <p:sp>
        <p:nvSpPr>
          <p:cNvPr id="4608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Results</a:t>
            </a:r>
            <a:r>
              <a:rPr lang="hu-HU" sz="1600" smtClean="0"/>
              <a:t> (eredmények) – a </a:t>
            </a:r>
            <a:r>
              <a:rPr lang="hu-HU" sz="1600" i="1" smtClean="0"/>
              <a:t>Target Instance</a:t>
            </a:r>
            <a:r>
              <a:rPr lang="hu-HU" sz="1600" smtClean="0"/>
              <a:t>-ek listája vagy a keresési találatok megjelenítése;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Multi-select Action </a:t>
            </a:r>
            <a:r>
              <a:rPr lang="hu-HU" sz="1400" smtClean="0"/>
              <a:t>(többszörös kijelölésű művelet) választógomb – több </a:t>
            </a:r>
            <a:r>
              <a:rPr lang="hu-HU" sz="1400" i="1" smtClean="0"/>
              <a:t>Target Instance</a:t>
            </a:r>
            <a:r>
              <a:rPr lang="hu-HU" sz="1400" smtClean="0"/>
              <a:t>-on is végezhető műveletek: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Delist</a:t>
            </a:r>
            <a:r>
              <a:rPr lang="hu-HU" sz="1400" smtClean="0"/>
              <a:t> (megszüntetés): törli a kiválasztott </a:t>
            </a:r>
            <a:r>
              <a:rPr lang="hu-HU" sz="1400" i="1" smtClean="0"/>
              <a:t>Target Instance</a:t>
            </a:r>
            <a:r>
              <a:rPr lang="hu-HU" sz="1400" smtClean="0"/>
              <a:t>-ek összes jövőbeli ütemezését;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Endorse</a:t>
            </a:r>
            <a:r>
              <a:rPr lang="hu-HU" sz="1400" smtClean="0"/>
              <a:t> (jóváhagy): jóváhagyja a kiválasztott </a:t>
            </a:r>
            <a:r>
              <a:rPr lang="hu-HU" sz="1400" i="1" smtClean="0"/>
              <a:t>Target Instance</a:t>
            </a:r>
            <a:r>
              <a:rPr lang="hu-HU" sz="1400" smtClean="0"/>
              <a:t>-eket;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Archive</a:t>
            </a:r>
            <a:r>
              <a:rPr lang="hu-HU" sz="1400" smtClean="0"/>
              <a:t> (archiválás): archiválja a kiválasztott </a:t>
            </a:r>
            <a:r>
              <a:rPr lang="hu-HU" sz="1400" i="1" smtClean="0"/>
              <a:t>Target Instance</a:t>
            </a:r>
            <a:r>
              <a:rPr lang="hu-HU" sz="1400" smtClean="0"/>
              <a:t>-eket;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Delete</a:t>
            </a:r>
            <a:r>
              <a:rPr lang="hu-HU" sz="1400" smtClean="0"/>
              <a:t> (törlés): az összes kiválasztott (pl. ütemezett), érvényes állapotú </a:t>
            </a:r>
            <a:r>
              <a:rPr lang="hu-HU" sz="1400" i="1" smtClean="0"/>
              <a:t>Target Instance</a:t>
            </a:r>
            <a:r>
              <a:rPr lang="hu-HU" sz="1400" smtClean="0"/>
              <a:t>-ot törli;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Reject</a:t>
            </a:r>
            <a:r>
              <a:rPr lang="hu-HU" sz="1400" smtClean="0"/>
              <a:t> (elutasítás): ha ki van választva, megjelenik egy elutasítás oka legördülő menü, és a művelet gombra kattintva elutasítja a kiválasztott </a:t>
            </a:r>
            <a:r>
              <a:rPr lang="hu-HU" sz="1400" i="1" smtClean="0"/>
              <a:t>Target Instance</a:t>
            </a:r>
            <a:r>
              <a:rPr lang="hu-HU" sz="1400" smtClean="0"/>
              <a:t>-eket a kiválasztott elutasítási okkal;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Rendezhető mezők: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(Mezőnév)</a:t>
            </a:r>
            <a:r>
              <a:rPr lang="hu-HU" sz="1400" b="1" i="1" smtClean="0"/>
              <a:t>	</a:t>
            </a:r>
            <a:r>
              <a:rPr lang="hu-HU" sz="1400" smtClean="0"/>
              <a:t>– A </a:t>
            </a:r>
            <a:r>
              <a:rPr lang="en-US" sz="1400" i="1" smtClean="0"/>
              <a:t>Name</a:t>
            </a:r>
            <a:r>
              <a:rPr lang="en-US" sz="1400" smtClean="0"/>
              <a:t>, </a:t>
            </a:r>
            <a:r>
              <a:rPr lang="en-US" sz="1400" i="1" smtClean="0"/>
              <a:t>Harvest Date</a:t>
            </a:r>
            <a:r>
              <a:rPr lang="en-US" sz="1400" smtClean="0"/>
              <a:t>, </a:t>
            </a:r>
            <a:r>
              <a:rPr lang="en-US" sz="1400" i="1" smtClean="0"/>
              <a:t>State</a:t>
            </a:r>
            <a:r>
              <a:rPr lang="en-US" sz="1400" smtClean="0"/>
              <a:t>, </a:t>
            </a:r>
            <a:r>
              <a:rPr lang="en-US" sz="1400" i="1" smtClean="0"/>
              <a:t>Run Time</a:t>
            </a:r>
            <a:r>
              <a:rPr lang="en-US" sz="1400" smtClean="0"/>
              <a:t>, </a:t>
            </a:r>
            <a:r>
              <a:rPr lang="en-US" sz="1400" i="1" smtClean="0"/>
              <a:t>URLs</a:t>
            </a:r>
            <a:r>
              <a:rPr lang="en-US" sz="1400" smtClean="0"/>
              <a:t>, </a:t>
            </a:r>
            <a:r>
              <a:rPr lang="en-US" sz="1400" i="1" smtClean="0"/>
              <a:t>% Failed</a:t>
            </a:r>
            <a:r>
              <a:rPr lang="hu-HU" sz="1400" smtClean="0"/>
              <a:t> vagy</a:t>
            </a:r>
            <a:r>
              <a:rPr lang="en-US" sz="1400" b="1" smtClean="0"/>
              <a:t> </a:t>
            </a:r>
            <a:r>
              <a:rPr lang="en-US" sz="1400" i="1" smtClean="0"/>
              <a:t>Crawls</a:t>
            </a:r>
            <a:r>
              <a:rPr lang="hu-HU" sz="1400" smtClean="0"/>
              <a:t> oszlopokra kattintva a keresési eredmények az adott oszlop szerint rendezhetők;</a:t>
            </a:r>
            <a:endParaRPr lang="hu-HU" sz="1400" b="1" i="1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(Mezőnév)</a:t>
            </a:r>
            <a:r>
              <a:rPr lang="hu-HU" sz="1400" i="1" smtClean="0"/>
              <a:t>	</a:t>
            </a:r>
            <a:r>
              <a:rPr lang="hu-HU" sz="1400" smtClean="0"/>
              <a:t>– Ugyanarra az oszlopra kattintva fordított rendezést fog végrehajtani;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QA Recom</a:t>
            </a:r>
            <a:r>
              <a:rPr lang="hu-HU" sz="1400" smtClean="0"/>
              <a:t> (QA-javaslat) – A </a:t>
            </a:r>
            <a:r>
              <a:rPr lang="hu-HU" sz="1400" i="1" smtClean="0"/>
              <a:t>QA Recom</a:t>
            </a:r>
            <a:r>
              <a:rPr lang="hu-HU" sz="1400" smtClean="0"/>
              <a:t> fölé mutatva megjelenik a három legutóbbi aratási állapot listája és a </a:t>
            </a:r>
            <a:r>
              <a:rPr lang="hu-HU" sz="1400" i="1" smtClean="0"/>
              <a:t>Target Instance</a:t>
            </a:r>
            <a:r>
              <a:rPr lang="hu-HU" sz="1400" smtClean="0"/>
              <a:t>-hoz tartozó megjegyzések;</a:t>
            </a:r>
          </a:p>
        </p:txBody>
      </p:sp>
      <p:sp>
        <p:nvSpPr>
          <p:cNvPr id="4608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EAADC-5D92-477A-BD5D-FD5A9DFEF60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608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608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2878138" y="3808413"/>
            <a:ext cx="107950" cy="107950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Felfelé nyíl 8"/>
          <p:cNvSpPr/>
          <p:nvPr/>
        </p:nvSpPr>
        <p:spPr>
          <a:xfrm>
            <a:off x="2878138" y="4313238"/>
            <a:ext cx="107950" cy="107950"/>
          </a:xfrm>
          <a:prstGeom prst="up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(6.)</a:t>
            </a:r>
            <a:endParaRPr lang="hu-HU" sz="3000" smtClean="0"/>
          </a:p>
        </p:txBody>
      </p:sp>
      <p:sp>
        <p:nvSpPr>
          <p:cNvPr id="4710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i="1" smtClean="0"/>
              <a:t>Scheduling</a:t>
            </a:r>
            <a:r>
              <a:rPr lang="hu-HU" sz="2000" smtClean="0"/>
              <a:t> és a </a:t>
            </a:r>
            <a:r>
              <a:rPr lang="hu-HU" sz="2000" i="1" smtClean="0"/>
              <a:t>H</a:t>
            </a:r>
            <a:r>
              <a:rPr lang="en-US" sz="2000" i="1" smtClean="0"/>
              <a:t>arvest </a:t>
            </a:r>
            <a:r>
              <a:rPr lang="hu-HU" sz="2000" i="1" smtClean="0"/>
              <a:t>Q</a:t>
            </a:r>
            <a:r>
              <a:rPr lang="en-US" sz="2000" i="1" smtClean="0"/>
              <a:t>ueue</a:t>
            </a:r>
            <a:endParaRPr lang="hu-HU" sz="200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Target Instance </a:t>
            </a:r>
            <a:r>
              <a:rPr lang="hu-HU" sz="1600" smtClean="0"/>
              <a:t>létrehozása: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Target Instance</a:t>
            </a:r>
            <a:r>
              <a:rPr lang="hu-HU" sz="1400" smtClean="0"/>
              <a:t>-ok akkor jönnek létre, amikor egy </a:t>
            </a:r>
            <a:r>
              <a:rPr lang="hu-HU" sz="1400" i="1" smtClean="0"/>
              <a:t>Target</a:t>
            </a:r>
            <a:r>
              <a:rPr lang="hu-HU" sz="1400" smtClean="0"/>
              <a:t>-et</a:t>
            </a:r>
            <a:r>
              <a:rPr lang="hu-HU" sz="1400" i="1" smtClean="0"/>
              <a:t> </a:t>
            </a:r>
            <a:r>
              <a:rPr lang="hu-HU" sz="1400" smtClean="0"/>
              <a:t>jóváhagynak, </a:t>
            </a:r>
            <a:r>
              <a:rPr lang="hu-HU" sz="1400" i="1" smtClean="0"/>
              <a:t>Approved</a:t>
            </a:r>
            <a:r>
              <a:rPr lang="hu-HU" sz="1400" smtClean="0"/>
              <a:t> státuszra állítják, </a:t>
            </a:r>
            <a:r>
              <a:rPr lang="hu-HU" sz="1400" i="1" smtClean="0"/>
              <a:t>Scheduled</a:t>
            </a:r>
            <a:r>
              <a:rPr lang="hu-HU" sz="1400" smtClean="0"/>
              <a:t> állapotban és mindig van hozzájuk egy </a:t>
            </a:r>
            <a:r>
              <a:rPr lang="hu-HU" sz="1400" i="1" smtClean="0"/>
              <a:t>Scheduled Harvest Date</a:t>
            </a:r>
            <a:r>
              <a:rPr lang="hu-HU" sz="1400" smtClean="0"/>
              <a:t>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Target Instance</a:t>
            </a:r>
            <a:r>
              <a:rPr lang="hu-HU" sz="1400" smtClean="0"/>
              <a:t>-ok a </a:t>
            </a:r>
            <a:r>
              <a:rPr lang="hu-HU" sz="1400" i="1" smtClean="0"/>
              <a:t>Target</a:t>
            </a:r>
            <a:r>
              <a:rPr lang="hu-HU" sz="1400" smtClean="0"/>
              <a:t> ütemtervének megfelelően jönnek létre, három hónappal előre a </a:t>
            </a:r>
            <a:r>
              <a:rPr lang="hu-HU" sz="1400" i="1" smtClean="0"/>
              <a:t>Scheduled Harvest Date</a:t>
            </a:r>
            <a:r>
              <a:rPr lang="hu-HU" sz="1400" smtClean="0"/>
              <a:t>-hez képest (az első </a:t>
            </a:r>
            <a:r>
              <a:rPr lang="hu-HU" sz="1400" i="1" smtClean="0"/>
              <a:t>Target Instance</a:t>
            </a:r>
            <a:r>
              <a:rPr lang="hu-HU" sz="1400" smtClean="0"/>
              <a:t> mindig ütemezett);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Ha a </a:t>
            </a:r>
            <a:r>
              <a:rPr lang="hu-HU" sz="1400" i="1" smtClean="0"/>
              <a:t>Run on Approval</a:t>
            </a:r>
            <a:r>
              <a:rPr lang="hu-HU" sz="1400" smtClean="0"/>
              <a:t> jelölőnégyzet be van jelölve a </a:t>
            </a:r>
            <a:r>
              <a:rPr lang="hu-HU" sz="1400" i="1" smtClean="0"/>
              <a:t>Target</a:t>
            </a:r>
            <a:r>
              <a:rPr lang="hu-HU" sz="1400" smtClean="0"/>
              <a:t> általános munkalapján, akkor egy további </a:t>
            </a:r>
            <a:r>
              <a:rPr lang="hu-HU" sz="1400" i="1" smtClean="0"/>
              <a:t>Target Instance</a:t>
            </a:r>
            <a:r>
              <a:rPr lang="hu-HU" sz="1400" smtClean="0"/>
              <a:t> jön létre egy perccel későbbi </a:t>
            </a:r>
            <a:r>
              <a:rPr lang="hu-HU" sz="1400" i="1" smtClean="0"/>
              <a:t>Scheduled Harvest Date</a:t>
            </a:r>
            <a:r>
              <a:rPr lang="hu-HU" sz="1400" smtClean="0"/>
              <a:t>-tel;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Harvest Queue</a:t>
            </a:r>
            <a:r>
              <a:rPr lang="hu-HU" sz="1600" smtClean="0"/>
              <a:t> vizsgálata: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ütemezett </a:t>
            </a:r>
            <a:r>
              <a:rPr lang="hu-HU" sz="1400" i="1" smtClean="0"/>
              <a:t>Target Instance</a:t>
            </a:r>
            <a:r>
              <a:rPr lang="hu-HU" sz="1400" smtClean="0"/>
              <a:t>-ok a </a:t>
            </a:r>
            <a:r>
              <a:rPr lang="hu-HU" sz="1400" i="1" smtClean="0"/>
              <a:t>Harvest Queue</a:t>
            </a:r>
            <a:r>
              <a:rPr lang="hu-HU" sz="1400" smtClean="0"/>
              <a:t>-ban tárolódnak, ami áttekintést nyújt a rendszer aktuális állapotáról és a következő ütemezett aratásokról, a kezdőlapon található </a:t>
            </a:r>
            <a:r>
              <a:rPr lang="hu-HU" sz="1400" i="1" smtClean="0"/>
              <a:t>Target Instance</a:t>
            </a:r>
            <a:r>
              <a:rPr lang="hu-HU" sz="1400" smtClean="0"/>
              <a:t>/</a:t>
            </a:r>
            <a:r>
              <a:rPr lang="hu-HU" sz="1400" i="1" smtClean="0"/>
              <a:t>Queue</a:t>
            </a:r>
            <a:r>
              <a:rPr lang="hu-HU" sz="1400" smtClean="0"/>
              <a:t> gombra kattintva érhető el;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várólista nézet valójában csak egy előre definiált keresés az összes </a:t>
            </a:r>
            <a:r>
              <a:rPr lang="hu-HU" sz="1400" i="1" smtClean="0"/>
              <a:t>Running</a:t>
            </a:r>
            <a:r>
              <a:rPr lang="hu-HU" sz="1400" smtClean="0"/>
              <a:t>, </a:t>
            </a:r>
            <a:r>
              <a:rPr lang="hu-HU" sz="1400" i="1" smtClean="0"/>
              <a:t>Paused</a:t>
            </a:r>
            <a:r>
              <a:rPr lang="hu-HU" sz="1400" smtClean="0"/>
              <a:t>, </a:t>
            </a:r>
            <a:r>
              <a:rPr lang="hu-HU" sz="1400" i="1" smtClean="0"/>
              <a:t>Queued</a:t>
            </a:r>
            <a:r>
              <a:rPr lang="hu-HU" sz="1400" smtClean="0"/>
              <a:t> vagy </a:t>
            </a:r>
            <a:r>
              <a:rPr lang="hu-HU" sz="1400" i="1" smtClean="0"/>
              <a:t>Scheduled</a:t>
            </a:r>
            <a:r>
              <a:rPr lang="hu-HU" sz="1400" smtClean="0"/>
              <a:t> állapotú </a:t>
            </a:r>
            <a:r>
              <a:rPr lang="hu-HU" sz="1400" i="1" smtClean="0"/>
              <a:t>Target Instances</a:t>
            </a:r>
            <a:r>
              <a:rPr lang="hu-HU" sz="1400" smtClean="0"/>
              <a:t>-ról;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Aratás futása: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Egy ütemezett </a:t>
            </a:r>
            <a:r>
              <a:rPr lang="hu-HU" sz="1400" i="1" smtClean="0"/>
              <a:t>Target Instance</a:t>
            </a:r>
            <a:r>
              <a:rPr lang="hu-HU" sz="1400" smtClean="0"/>
              <a:t> kezdési időpontjánál a WCT ellenőrzi a jogosultságrekordot, ha megfelelően engedélyezett, akkor az egyik </a:t>
            </a:r>
            <a:r>
              <a:rPr lang="hu-HU" sz="1400" i="1" smtClean="0"/>
              <a:t>Harvest Agent</a:t>
            </a:r>
            <a:r>
              <a:rPr lang="hu-HU" sz="1400" smtClean="0"/>
              <a:t>-hez rendeli, amely elindítja a Heritrix robotot a webhely aratására a </a:t>
            </a:r>
            <a:r>
              <a:rPr lang="hu-HU" sz="1400" i="1" smtClean="0"/>
              <a:t>Target/Profil</a:t>
            </a:r>
            <a:r>
              <a:rPr lang="hu-HU" sz="1400" smtClean="0"/>
              <a:t> beállításai szerint, és a </a:t>
            </a:r>
            <a:r>
              <a:rPr lang="hu-HU" sz="1400" i="1" smtClean="0"/>
              <a:t>Target Instance</a:t>
            </a:r>
            <a:r>
              <a:rPr lang="hu-HU" sz="1400" smtClean="0"/>
              <a:t> állapota </a:t>
            </a:r>
            <a:r>
              <a:rPr lang="hu-HU" sz="1400" i="1" smtClean="0"/>
              <a:t>Running</a:t>
            </a:r>
            <a:r>
              <a:rPr lang="hu-HU" sz="1400" smtClean="0"/>
              <a:t> állapotra frissül;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Harvest</a:t>
            </a:r>
            <a:r>
              <a:rPr lang="hu-HU" sz="1400" smtClean="0"/>
              <a:t>	 ikon használatával a jogosult felhasználó elindíthatja az aratást az ütemezett kezdési dátum előtt;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4710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DBD1B-8824-44D5-914C-07E508476C84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710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710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47110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5761038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(7.)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92500" lnSpcReduction="10000"/>
          </a:bodyPr>
          <a:lstStyle/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dirty="0"/>
              <a:t>Várakozó </a:t>
            </a:r>
            <a:r>
              <a:rPr lang="hu-HU" sz="1700" i="1" dirty="0" err="1"/>
              <a:t>Target</a:t>
            </a:r>
            <a:r>
              <a:rPr lang="hu-HU" sz="1700" i="1" dirty="0"/>
              <a:t> </a:t>
            </a:r>
            <a:r>
              <a:rPr lang="hu-HU" sz="1700" i="1" dirty="0" err="1"/>
              <a:t>Instance</a:t>
            </a:r>
            <a:r>
              <a:rPr lang="hu-HU" sz="1700" dirty="0"/>
              <a:t>-ok: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Új aratás nem indítható, ha már a beállított maximális számú feladat fut és nincs szabad kapacitás a rendszerben;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Ilyenkor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nem küldhető el a </a:t>
            </a:r>
            <a:r>
              <a:rPr lang="hu-HU" sz="1500" i="1" dirty="0" err="1"/>
              <a:t>Harvest</a:t>
            </a:r>
            <a:r>
              <a:rPr lang="hu-HU" sz="1500" i="1" dirty="0"/>
              <a:t> </a:t>
            </a:r>
            <a:r>
              <a:rPr lang="hu-HU" sz="1500" i="1" dirty="0" err="1"/>
              <a:t>Agent</a:t>
            </a:r>
            <a:r>
              <a:rPr lang="hu-HU" sz="1500" dirty="0" err="1"/>
              <a:t>-nek</a:t>
            </a:r>
            <a:r>
              <a:rPr lang="hu-HU" sz="1500" dirty="0"/>
              <a:t>, az állapota </a:t>
            </a:r>
            <a:r>
              <a:rPr lang="hu-HU" sz="1500" i="1" dirty="0" err="1"/>
              <a:t>Queued</a:t>
            </a:r>
            <a:r>
              <a:rPr lang="hu-HU" sz="1500" dirty="0"/>
              <a:t> értékre frissül és a </a:t>
            </a:r>
            <a:r>
              <a:rPr lang="hu-HU" sz="1500" i="1" dirty="0" err="1"/>
              <a:t>Harvest</a:t>
            </a:r>
            <a:r>
              <a:rPr lang="hu-HU" sz="1500" i="1" dirty="0"/>
              <a:t> </a:t>
            </a:r>
            <a:r>
              <a:rPr lang="hu-HU" sz="1500" i="1" dirty="0" err="1"/>
              <a:t>Queue</a:t>
            </a:r>
            <a:r>
              <a:rPr lang="hu-HU" sz="1500" dirty="0"/>
              <a:t>-ban marad, majd az aratás azonnal megkezdődik, amint kapacitás szabadul fel egy </a:t>
            </a:r>
            <a:r>
              <a:rPr lang="hu-HU" sz="1500" i="1" dirty="0" err="1"/>
              <a:t>Harvest</a:t>
            </a:r>
            <a:r>
              <a:rPr lang="hu-HU" sz="1500" i="1" dirty="0"/>
              <a:t> </a:t>
            </a:r>
            <a:r>
              <a:rPr lang="hu-HU" sz="1500" i="1" dirty="0" err="1"/>
              <a:t>Agent</a:t>
            </a:r>
            <a:r>
              <a:rPr lang="hu-HU" sz="1500" dirty="0"/>
              <a:t>-en;</a:t>
            </a:r>
            <a:endParaRPr lang="hu-HU" sz="15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i="1" dirty="0" err="1"/>
              <a:t>Target</a:t>
            </a:r>
            <a:r>
              <a:rPr lang="hu-HU" sz="1700" i="1" dirty="0"/>
              <a:t> </a:t>
            </a:r>
            <a:r>
              <a:rPr lang="hu-HU" sz="1700" i="1" dirty="0" err="1"/>
              <a:t>Instance</a:t>
            </a:r>
            <a:r>
              <a:rPr lang="hu-HU" sz="1700" dirty="0"/>
              <a:t>-ok elhalasztása:</a:t>
            </a:r>
            <a:endParaRPr lang="hu-HU" sz="17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Előfordulhat, hogy egy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futása ütemezve van, de az alapjául szolgáló </a:t>
            </a:r>
            <a:r>
              <a:rPr lang="hu-HU" sz="1500" i="1" dirty="0" err="1"/>
              <a:t>Target-</a:t>
            </a:r>
            <a:r>
              <a:rPr lang="hu-HU" sz="1500" dirty="0" err="1"/>
              <a:t>hez</a:t>
            </a:r>
            <a:r>
              <a:rPr lang="hu-HU" sz="1500" dirty="0"/>
              <a:t> függőben lévő </a:t>
            </a:r>
            <a:r>
              <a:rPr lang="hu-HU" sz="1500" i="1" dirty="0" err="1"/>
              <a:t>Permission</a:t>
            </a:r>
            <a:r>
              <a:rPr lang="hu-HU" sz="1500" i="1" dirty="0"/>
              <a:t> </a:t>
            </a:r>
            <a:r>
              <a:rPr lang="hu-HU" sz="1500" i="1" dirty="0" err="1"/>
              <a:t>Record</a:t>
            </a:r>
            <a:r>
              <a:rPr lang="hu-HU" sz="1500" dirty="0"/>
              <a:t> tartozik (még nem jóváhagyott);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Ilyenkor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ütemezett kezdési dátuma 24 órával előre kerül (az állapota továbbra is </a:t>
            </a:r>
            <a:r>
              <a:rPr lang="hu-HU" sz="1500" i="1" dirty="0" err="1"/>
              <a:t>Scheduled</a:t>
            </a:r>
            <a:r>
              <a:rPr lang="hu-HU" sz="1500" dirty="0"/>
              <a:t> marad), egyidejűleg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tulajdonosa értesítést kap az aratás elhalasztásáról;</a:t>
            </a:r>
            <a:endParaRPr lang="hu-HU" sz="15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i="1" dirty="0" err="1"/>
              <a:t>Target</a:t>
            </a:r>
            <a:r>
              <a:rPr lang="hu-HU" sz="1700" i="1" dirty="0"/>
              <a:t> </a:t>
            </a:r>
            <a:r>
              <a:rPr lang="hu-HU" sz="1700" i="1" dirty="0" err="1"/>
              <a:t>Instance</a:t>
            </a:r>
            <a:r>
              <a:rPr lang="hu-HU" sz="1700" dirty="0"/>
              <a:t>-ok törlése:</a:t>
            </a:r>
            <a:endParaRPr lang="hu-HU" sz="17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Csak a </a:t>
            </a:r>
            <a:r>
              <a:rPr lang="hu-HU" sz="1500" i="1" dirty="0" err="1"/>
              <a:t>Scheduled</a:t>
            </a:r>
            <a:r>
              <a:rPr lang="hu-HU" sz="1500" dirty="0"/>
              <a:t> vagy </a:t>
            </a:r>
            <a:r>
              <a:rPr lang="hu-HU" sz="1500" i="1" dirty="0" err="1"/>
              <a:t>Queued</a:t>
            </a:r>
            <a:r>
              <a:rPr lang="hu-HU" sz="1500" dirty="0"/>
              <a:t> állapotban lévő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-ok törölhetők: a </a:t>
            </a:r>
            <a:r>
              <a:rPr lang="hu-HU" sz="1500" i="1" dirty="0" err="1"/>
              <a:t>Queued</a:t>
            </a:r>
            <a:r>
              <a:rPr lang="hu-HU" sz="1500" dirty="0"/>
              <a:t> állapotban lévő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csak akkor törölhető, ha még nem kezdődött meg az aratás, és azok a sorban álló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-ok, amelyek korábban már elkezdték az aratást, de visszatértek a </a:t>
            </a:r>
            <a:r>
              <a:rPr lang="hu-HU" sz="1500" i="1" dirty="0" err="1"/>
              <a:t>Queued</a:t>
            </a:r>
            <a:r>
              <a:rPr lang="hu-HU" sz="1500" dirty="0"/>
              <a:t> állapotba, nem törölhetők;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Miután egy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i="1" dirty="0"/>
              <a:t> </a:t>
            </a:r>
            <a:r>
              <a:rPr lang="hu-HU" sz="1500" i="1" dirty="0" err="1"/>
              <a:t>Running</a:t>
            </a:r>
            <a:r>
              <a:rPr lang="hu-HU" sz="1500" dirty="0"/>
              <a:t> állapotba kerül, többé nem távolítható el a rendszerből (a WCT által megkísérelt minden aratásról megőrződnek az információk arra az esetre, ha ellenőrzési célból később szükségünk lenne rájuk);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A </a:t>
            </a:r>
            <a:r>
              <a:rPr lang="hu-HU" sz="1500" dirty="0" err="1"/>
              <a:t>törölt</a:t>
            </a:r>
            <a:r>
              <a:rPr lang="hu-HU" sz="1500" dirty="0"/>
              <a:t> ütemezett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nem fog futni;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Amikor egy </a:t>
            </a:r>
            <a:r>
              <a:rPr lang="hu-HU" sz="1500" i="1" dirty="0" err="1"/>
              <a:t>Target</a:t>
            </a:r>
            <a:r>
              <a:rPr lang="hu-HU" sz="1500" dirty="0"/>
              <a:t> állapota </a:t>
            </a:r>
            <a:r>
              <a:rPr lang="hu-HU" sz="1500" i="1" dirty="0" err="1"/>
              <a:t>Approved</a:t>
            </a:r>
            <a:r>
              <a:rPr lang="hu-HU" sz="1500" dirty="0" err="1"/>
              <a:t>-ről</a:t>
            </a:r>
            <a:r>
              <a:rPr lang="hu-HU" sz="1500" dirty="0"/>
              <a:t> bármely más állapotra változik, akkor az összes ütemezett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azonnal törlődik;</a:t>
            </a:r>
            <a:endParaRPr lang="hu-HU" sz="15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dirty="0"/>
              <a:t>Aratott </a:t>
            </a:r>
            <a:r>
              <a:rPr lang="hu-HU" sz="1700" i="1" dirty="0" err="1"/>
              <a:t>Target</a:t>
            </a:r>
            <a:r>
              <a:rPr lang="hu-HU" sz="1700" i="1" dirty="0"/>
              <a:t> </a:t>
            </a:r>
            <a:r>
              <a:rPr lang="hu-HU" sz="1700" i="1" dirty="0" err="1"/>
              <a:t>Instance</a:t>
            </a:r>
            <a:r>
              <a:rPr lang="hu-HU" sz="1700" dirty="0"/>
              <a:t>-ok:</a:t>
            </a:r>
            <a:endParaRPr lang="hu-HU" sz="17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dirty="0"/>
              <a:t>Amikor az aratás befejeződött, a </a:t>
            </a:r>
            <a:r>
              <a:rPr lang="hu-HU" sz="1500" i="1" dirty="0" err="1"/>
              <a:t>Harvest</a:t>
            </a:r>
            <a:r>
              <a:rPr lang="hu-HU" sz="1500" i="1" dirty="0"/>
              <a:t> </a:t>
            </a:r>
            <a:r>
              <a:rPr lang="hu-HU" sz="1500" i="1" dirty="0" err="1"/>
              <a:t>Result</a:t>
            </a:r>
            <a:r>
              <a:rPr lang="hu-HU" sz="1500" dirty="0"/>
              <a:t> átkerül a </a:t>
            </a:r>
            <a:r>
              <a:rPr lang="hu-HU" sz="1500" i="1" dirty="0"/>
              <a:t>Digital </a:t>
            </a:r>
            <a:r>
              <a:rPr lang="hu-HU" sz="1500" i="1" dirty="0" err="1"/>
              <a:t>Asset</a:t>
            </a:r>
            <a:r>
              <a:rPr lang="hu-HU" sz="1500" i="1" dirty="0"/>
              <a:t> </a:t>
            </a:r>
            <a:r>
              <a:rPr lang="hu-HU" sz="1500" i="1" dirty="0" err="1"/>
              <a:t>Store</a:t>
            </a:r>
            <a:r>
              <a:rPr lang="hu-HU" sz="1500" dirty="0" err="1"/>
              <a:t>-ba</a:t>
            </a:r>
            <a:r>
              <a:rPr lang="hu-HU" sz="1500" dirty="0"/>
              <a:t>,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állapota </a:t>
            </a:r>
            <a:r>
              <a:rPr lang="hu-HU" sz="1500" i="1" dirty="0" err="1"/>
              <a:t>Harvested</a:t>
            </a:r>
            <a:r>
              <a:rPr lang="hu-HU" sz="1500" dirty="0"/>
              <a:t> értékre változik és már nem része a </a:t>
            </a:r>
            <a:r>
              <a:rPr lang="hu-HU" sz="1500" i="1" dirty="0" err="1"/>
              <a:t>Harvest</a:t>
            </a:r>
            <a:r>
              <a:rPr lang="hu-HU" sz="1500" i="1" dirty="0"/>
              <a:t> </a:t>
            </a:r>
            <a:r>
              <a:rPr lang="hu-HU" sz="1500" i="1" dirty="0" err="1"/>
              <a:t>Queue</a:t>
            </a:r>
            <a:r>
              <a:rPr lang="hu-HU" sz="1500" dirty="0" err="1"/>
              <a:t>-nak</a:t>
            </a:r>
            <a:r>
              <a:rPr lang="hu-HU" sz="1500" dirty="0"/>
              <a:t>;</a:t>
            </a:r>
            <a:endParaRPr lang="hu-HU" sz="1500" dirty="0">
              <a:ea typeface="Calibri"/>
              <a:cs typeface="Calibri"/>
            </a:endParaRPr>
          </a:p>
        </p:txBody>
      </p:sp>
      <p:sp>
        <p:nvSpPr>
          <p:cNvPr id="4813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3651E-236B-41DB-91C5-EB3DE97FFE1F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813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813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(8.)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400" i="1" dirty="0" err="1"/>
              <a:t>Target</a:t>
            </a:r>
            <a:r>
              <a:rPr lang="hu-HU" sz="2400" i="1" dirty="0"/>
              <a:t> </a:t>
            </a:r>
            <a:r>
              <a:rPr lang="hu-HU" sz="2400" i="1" dirty="0" err="1"/>
              <a:t>Instance</a:t>
            </a:r>
            <a:r>
              <a:rPr lang="hu-HU" sz="2400" i="1" dirty="0"/>
              <a:t> </a:t>
            </a:r>
            <a:r>
              <a:rPr lang="hu-HU" sz="2400" dirty="0"/>
              <a:t>áttekintése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900" dirty="0"/>
              <a:t>A </a:t>
            </a:r>
            <a:r>
              <a:rPr lang="hu-HU" sz="1900" i="1" dirty="0" err="1"/>
              <a:t>Target</a:t>
            </a:r>
            <a:r>
              <a:rPr lang="hu-HU" sz="1900" i="1" dirty="0"/>
              <a:t> </a:t>
            </a:r>
            <a:r>
              <a:rPr lang="hu-HU" sz="1900" i="1" dirty="0" err="1"/>
              <a:t>Instances</a:t>
            </a:r>
            <a:r>
              <a:rPr lang="hu-HU" sz="1900" i="1" dirty="0"/>
              <a:t>/</a:t>
            </a:r>
            <a:r>
              <a:rPr lang="hu-HU" sz="1900" i="1" dirty="0" err="1"/>
              <a:t>Summary</a:t>
            </a:r>
            <a:r>
              <a:rPr lang="hu-HU" sz="1900" i="1" dirty="0"/>
              <a:t> </a:t>
            </a:r>
            <a:r>
              <a:rPr lang="hu-HU" sz="1900" dirty="0"/>
              <a:t>modulban a </a:t>
            </a:r>
            <a:r>
              <a:rPr lang="hu-HU" sz="1900" i="1" dirty="0" err="1"/>
              <a:t>Target</a:t>
            </a:r>
            <a:r>
              <a:rPr lang="hu-HU" sz="1900" i="1" dirty="0"/>
              <a:t> </a:t>
            </a:r>
            <a:r>
              <a:rPr lang="hu-HU" sz="1900" i="1" dirty="0" err="1"/>
              <a:t>Instance</a:t>
            </a:r>
            <a:r>
              <a:rPr lang="hu-HU" sz="1900" dirty="0"/>
              <a:t> nevére kattintva láthatjuk</a:t>
            </a:r>
            <a:br>
              <a:rPr lang="hu-HU" sz="1900" dirty="0"/>
            </a:br>
            <a:r>
              <a:rPr lang="hu-HU" sz="1900" dirty="0"/>
              <a:t>annak összegző oldalát, a panelek hozzáférést biztosítanak a minőségbiztosítási </a:t>
            </a:r>
            <a:br>
              <a:rPr lang="hu-HU" sz="1900" dirty="0"/>
            </a:br>
            <a:r>
              <a:rPr lang="hu-HU" sz="1900" dirty="0"/>
              <a:t>mutatókhoz és ajánlásokhoz, és egyetlen helyre gyűjtik össze a meglévő funkciókat;</a:t>
            </a:r>
            <a:endParaRPr lang="hu-HU" sz="19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Harvest</a:t>
            </a:r>
            <a:r>
              <a:rPr lang="hu-HU" sz="1600" b="1" dirty="0"/>
              <a:t> </a:t>
            </a:r>
            <a:r>
              <a:rPr lang="hu-HU" sz="1600" b="1" dirty="0" err="1"/>
              <a:t>Results</a:t>
            </a:r>
            <a:r>
              <a:rPr lang="hu-HU" sz="1600" b="1" dirty="0"/>
              <a:t> </a:t>
            </a:r>
            <a:r>
              <a:rPr lang="hu-HU" sz="1600" dirty="0"/>
              <a:t>(aratási eredmények) –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 aratási eredményeinek megjelenítése, az eredményekre kattintva megjelenik a </a:t>
            </a:r>
            <a:r>
              <a:rPr lang="hu-HU" sz="1600" i="1" dirty="0" err="1"/>
              <a:t>Harvest</a:t>
            </a:r>
            <a:r>
              <a:rPr lang="hu-HU" sz="1600" i="1" dirty="0"/>
              <a:t> </a:t>
            </a:r>
            <a:r>
              <a:rPr lang="hu-HU" sz="1600" i="1" dirty="0" err="1"/>
              <a:t>Results</a:t>
            </a:r>
            <a:r>
              <a:rPr lang="hu-HU" sz="1600" i="1" dirty="0"/>
              <a:t> </a:t>
            </a:r>
            <a:r>
              <a:rPr lang="hu-HU" sz="1600" dirty="0"/>
              <a:t>munkalap;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Profile</a:t>
            </a:r>
            <a:r>
              <a:rPr lang="hu-HU" sz="1600" b="1" dirty="0"/>
              <a:t> </a:t>
            </a:r>
            <a:r>
              <a:rPr lang="hu-HU" sz="1600" b="1" dirty="0" err="1"/>
              <a:t>Overrides</a:t>
            </a:r>
            <a:r>
              <a:rPr lang="hu-HU" sz="1600" b="1" dirty="0"/>
              <a:t> </a:t>
            </a:r>
            <a:r>
              <a:rPr lang="hu-HU" sz="1600" dirty="0"/>
              <a:t>(profil felülírások) – hozzáférés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 alapprofiljához;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Resources</a:t>
            </a:r>
            <a:r>
              <a:rPr lang="hu-HU" sz="1600" dirty="0"/>
              <a:t> (források) – megjeleníti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 </a:t>
            </a:r>
            <a:r>
              <a:rPr lang="hu-HU" sz="1600" dirty="0" err="1"/>
              <a:t>S</a:t>
            </a:r>
            <a:r>
              <a:rPr lang="hu-HU" sz="1600" i="1" dirty="0" err="1"/>
              <a:t>eed</a:t>
            </a:r>
            <a:r>
              <a:rPr lang="hu-HU" sz="1600" i="1" dirty="0"/>
              <a:t> URL</a:t>
            </a:r>
            <a:r>
              <a:rPr lang="hu-HU" sz="1600" dirty="0"/>
              <a:t>-</a:t>
            </a:r>
            <a:r>
              <a:rPr lang="hu-HU" sz="1600" dirty="0" err="1"/>
              <a:t>jeit</a:t>
            </a:r>
            <a:r>
              <a:rPr lang="hu-HU" sz="1600" dirty="0"/>
              <a:t>; egy linkre kattintva megjelenik a </a:t>
            </a:r>
            <a:r>
              <a:rPr lang="hu-HU" sz="1600" i="1" dirty="0" err="1"/>
              <a:t>Target</a:t>
            </a:r>
            <a:r>
              <a:rPr lang="hu-HU" sz="1600" dirty="0"/>
              <a:t> </a:t>
            </a:r>
            <a:r>
              <a:rPr lang="hu-HU" sz="1600" i="1" dirty="0" err="1"/>
              <a:t>Seed</a:t>
            </a:r>
            <a:r>
              <a:rPr lang="hu-HU" sz="1600" dirty="0"/>
              <a:t> munkalapja;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/>
              <a:t>Schedule</a:t>
            </a:r>
            <a:r>
              <a:rPr lang="hu-HU" sz="1600" dirty="0"/>
              <a:t> (ütemezés) – lehetővé teszi a meglévő ütemezések módosítását;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/>
              <a:t>Key </a:t>
            </a:r>
            <a:r>
              <a:rPr lang="hu-HU" sz="1600" b="1" dirty="0" err="1"/>
              <a:t>Indicators</a:t>
            </a:r>
            <a:r>
              <a:rPr lang="hu-HU" sz="1600" dirty="0"/>
              <a:t> (kulcsmutatók) – a </a:t>
            </a:r>
            <a:r>
              <a:rPr lang="hu-HU" sz="1600" i="1" dirty="0"/>
              <a:t>System </a:t>
            </a:r>
            <a:r>
              <a:rPr lang="hu-HU" sz="1600" i="1" dirty="0" err="1"/>
              <a:t>Administration</a:t>
            </a:r>
            <a:r>
              <a:rPr lang="hu-HU" sz="1600" i="1" dirty="0"/>
              <a:t> Page</a:t>
            </a:r>
            <a:r>
              <a:rPr lang="hu-HU" sz="1600" dirty="0"/>
              <a:t>-en a </a:t>
            </a:r>
            <a:r>
              <a:rPr lang="hu-HU" sz="1600" i="1" dirty="0"/>
              <a:t>QA </a:t>
            </a:r>
            <a:r>
              <a:rPr lang="hu-HU" sz="1600" i="1" dirty="0" err="1"/>
              <a:t>Indicators</a:t>
            </a:r>
            <a:r>
              <a:rPr lang="hu-HU" sz="1600" dirty="0"/>
              <a:t>-hoz meghatározott mutatók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-hoz történő alkalmazásának eredményei (a hivatkozásra kattintva egy általános jelentés jelenik meg a megjelenített ábra magyarázatával), ha egy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-t manuálisan metszettek, a </a:t>
            </a:r>
            <a:r>
              <a:rPr lang="hu-HU" sz="1600" i="1" dirty="0" err="1"/>
              <a:t>runQA</a:t>
            </a:r>
            <a:r>
              <a:rPr lang="hu-HU" sz="1600" dirty="0"/>
              <a:t> gombbal újra kiszámíthatók a mutatók értékei és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 err="1"/>
              <a:t>-ra</a:t>
            </a:r>
            <a:r>
              <a:rPr lang="hu-HU" sz="1600" dirty="0"/>
              <a:t> vonatkozó ajánlások;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Annotations</a:t>
            </a:r>
            <a:r>
              <a:rPr lang="hu-HU" sz="1600" dirty="0"/>
              <a:t> (jegyzetek) – felsorolja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-hoz tartozó megjegyzéseket;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Recommendation</a:t>
            </a:r>
            <a:r>
              <a:rPr lang="hu-HU" sz="1600" dirty="0"/>
              <a:t> (javaslat) – az összes indikátorértéket figyelembe véve megjeleníti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-hoz jelölt utolsó tanácsot (az egérrel a javaslatra mutatva megjelennek az egyes indikátorokhoz tartozó tanácsok);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/>
              <a:t>Add </a:t>
            </a:r>
            <a:r>
              <a:rPr lang="hu-HU" sz="1600" b="1" dirty="0" err="1"/>
              <a:t>Annotation</a:t>
            </a:r>
            <a:r>
              <a:rPr lang="hu-HU" sz="1600" b="1" dirty="0"/>
              <a:t> </a:t>
            </a:r>
            <a:r>
              <a:rPr lang="hu-HU" sz="1600" dirty="0"/>
              <a:t>(jegyzet hozzáadása) – lehetővé teszi jegyzetek hozzáadását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-hoz;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600" b="1" dirty="0" err="1"/>
              <a:t>Harvest</a:t>
            </a:r>
            <a:r>
              <a:rPr lang="hu-HU" sz="1600" b="1" dirty="0"/>
              <a:t> </a:t>
            </a:r>
            <a:r>
              <a:rPr lang="hu-HU" sz="1600" b="1" dirty="0" err="1"/>
              <a:t>History</a:t>
            </a:r>
            <a:r>
              <a:rPr lang="hu-HU" sz="1600" dirty="0"/>
              <a:t> (aratási előzmények) – megjeleníti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i="1" dirty="0"/>
              <a:t> </a:t>
            </a:r>
            <a:r>
              <a:rPr lang="hu-HU" sz="1600" i="1" dirty="0" err="1"/>
              <a:t>Target</a:t>
            </a:r>
            <a:r>
              <a:rPr lang="hu-HU" sz="1600" dirty="0" err="1"/>
              <a:t>-jéhez</a:t>
            </a:r>
            <a:r>
              <a:rPr lang="hu-HU" sz="1600" dirty="0"/>
              <a:t> tartozó összes aratási előzményt (az aktuális aratás kékkel van kiemelve); 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dirty="0"/>
              <a:t>Egy archivált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 aratási előzményei választógombbal jelennek meg;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600" b="1" dirty="0" err="1"/>
              <a:t>Denote</a:t>
            </a:r>
            <a:r>
              <a:rPr lang="hu-HU" sz="1600" b="1" dirty="0"/>
              <a:t> </a:t>
            </a:r>
            <a:r>
              <a:rPr lang="hu-HU" sz="1600" b="1" dirty="0" err="1"/>
              <a:t>Ref</a:t>
            </a:r>
            <a:r>
              <a:rPr lang="hu-HU" sz="1600" b="1" dirty="0"/>
              <a:t> </a:t>
            </a:r>
            <a:r>
              <a:rPr lang="hu-HU" sz="1600" b="1" dirty="0" err="1"/>
              <a:t>Crawl</a:t>
            </a:r>
            <a:r>
              <a:rPr lang="hu-HU" sz="1600" b="1" dirty="0"/>
              <a:t> </a:t>
            </a:r>
            <a:r>
              <a:rPr lang="hu-HU" sz="1600" dirty="0"/>
              <a:t>(referencia aratásnak jelölés) gomb – a gombra kattintva a kiválasztott archivált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 referencia aratásként lesz megjelölve, azt a rendszer alapként használja a jövőbeli aratások indikátorainak összehasonlításához (pirossal van kiemelve);</a:t>
            </a:r>
            <a:endParaRPr lang="hu-HU" sz="1600" dirty="0">
              <a:ea typeface="Calibri"/>
              <a:cs typeface="Calibri"/>
            </a:endParaRPr>
          </a:p>
        </p:txBody>
      </p:sp>
      <p:sp>
        <p:nvSpPr>
          <p:cNvPr id="4915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45082-86D6-4413-8087-5D684BFF868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915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4915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4915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5188" y="-49213"/>
            <a:ext cx="381635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(9.)</a:t>
            </a:r>
            <a:endParaRPr lang="hu-HU" sz="3000" smtClean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 Instances </a:t>
            </a:r>
            <a:r>
              <a:rPr lang="hu-HU" sz="1600" smtClean="0"/>
              <a:t>modul hat munkalapot tartalmaz a </a:t>
            </a:r>
            <a:r>
              <a:rPr lang="hu-HU" sz="1600" i="1" smtClean="0"/>
              <a:t>Target Instance</a:t>
            </a:r>
            <a:r>
              <a:rPr lang="hu-HU" sz="1600" smtClean="0"/>
              <a:t> </a:t>
            </a:r>
            <a:br>
              <a:rPr lang="hu-HU" sz="1600" smtClean="0"/>
            </a:br>
            <a:r>
              <a:rPr lang="hu-HU" sz="1600" smtClean="0"/>
              <a:t>megtekintéséhez, futtatásához vagy információk szerkesztéséhez;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General</a:t>
            </a:r>
            <a:r>
              <a:rPr lang="hu-HU" sz="1400" smtClean="0"/>
              <a:t> (általános) – általános információk a </a:t>
            </a:r>
            <a:r>
              <a:rPr lang="hu-HU" sz="1400" i="1" smtClean="0"/>
              <a:t>Target Instance</a:t>
            </a:r>
            <a:r>
              <a:rPr lang="hu-HU" sz="1400" smtClean="0"/>
              <a:t>-ról, például a </a:t>
            </a:r>
            <a:br>
              <a:rPr lang="hu-HU" sz="1400" smtClean="0"/>
            </a:br>
            <a:r>
              <a:rPr lang="hu-HU" sz="1400" i="1" smtClean="0"/>
              <a:t>Target</a:t>
            </a:r>
            <a:r>
              <a:rPr lang="hu-HU" sz="1400" smtClean="0"/>
              <a:t>-ről, amelyhez tartozik, a </a:t>
            </a:r>
            <a:r>
              <a:rPr lang="hu-HU" sz="1400" i="1" smtClean="0"/>
              <a:t>Schedule</a:t>
            </a:r>
            <a:r>
              <a:rPr lang="hu-HU" sz="1400" smtClean="0"/>
              <a:t>, az </a:t>
            </a:r>
            <a:r>
              <a:rPr lang="hu-HU" sz="1400" i="1" smtClean="0"/>
              <a:t>Owner</a:t>
            </a:r>
            <a:r>
              <a:rPr lang="hu-HU" sz="1400" smtClean="0"/>
              <a:t>, az </a:t>
            </a:r>
            <a:r>
              <a:rPr lang="hu-HU" sz="1400" i="1" smtClean="0"/>
              <a:t>Agency</a:t>
            </a:r>
            <a:r>
              <a:rPr lang="hu-HU" sz="1400" smtClean="0"/>
              <a:t> stb.;</a:t>
            </a:r>
            <a:r>
              <a:rPr lang="hu-HU" sz="1400" smtClean="0">
                <a:solidFill>
                  <a:srgbClr val="FF0000"/>
                </a:solidFill>
              </a:rPr>
              <a:t>*</a:t>
            </a:r>
            <a:endParaRPr lang="hu-HU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</a:t>
            </a:r>
            <a:r>
              <a:rPr lang="hu-HU" sz="1400" smtClean="0"/>
              <a:t> (profil) – technikai utasítások a </a:t>
            </a:r>
            <a:r>
              <a:rPr lang="hu-HU" sz="1400" i="1" smtClean="0"/>
              <a:t>Target</a:t>
            </a:r>
            <a:r>
              <a:rPr lang="hu-HU" sz="1400" smtClean="0"/>
              <a:t> aratásához;</a:t>
            </a:r>
            <a:r>
              <a:rPr lang="hu-HU" sz="1400" smtClean="0">
                <a:solidFill>
                  <a:srgbClr val="FF0000"/>
                </a:solidFill>
              </a:rPr>
              <a:t>*</a:t>
            </a:r>
            <a:endParaRPr lang="hu-HU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Harvest State </a:t>
            </a:r>
            <a:r>
              <a:rPr lang="hu-HU" sz="1400" smtClean="0"/>
              <a:t>(aratás helyzete) – az aratás részletei, például a teljes sávszélesség </a:t>
            </a:r>
            <a:br>
              <a:rPr lang="hu-HU" sz="1400" smtClean="0"/>
            </a:br>
            <a:r>
              <a:rPr lang="hu-HU" sz="1400" smtClean="0"/>
              <a:t>és a letöltött adatmennyiség;</a:t>
            </a:r>
            <a:r>
              <a:rPr lang="hu-HU" sz="1400" smtClean="0">
                <a:solidFill>
                  <a:srgbClr val="FF0000"/>
                </a:solidFill>
              </a:rPr>
              <a:t>*</a:t>
            </a:r>
            <a:endParaRPr lang="hu-HU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Logs</a:t>
            </a:r>
            <a:r>
              <a:rPr lang="hu-HU" sz="1400" smtClean="0"/>
              <a:t> (naplók) – hozzáférés az aratás technikai részleteit rögzítő naplófájlokhoz;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Harvest Results </a:t>
            </a:r>
            <a:r>
              <a:rPr lang="hu-HU" sz="1400" smtClean="0"/>
              <a:t>(aratási eredmények) – hozzáférés a learatott tartalomhoz, az eredmények áttekintésének, jóváhagyásának, elutasításának és archiválásának lehetőségeivel;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Annotations</a:t>
            </a:r>
            <a:r>
              <a:rPr lang="hu-HU" sz="1400" smtClean="0"/>
              <a:t> (jegyzetek) – megjegyzések a </a:t>
            </a:r>
            <a:r>
              <a:rPr lang="hu-HU" sz="1400" i="1" smtClean="0"/>
              <a:t>Target Instance</a:t>
            </a:r>
            <a:r>
              <a:rPr lang="hu-HU" sz="1400" smtClean="0"/>
              <a:t>-ról;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Display</a:t>
            </a:r>
            <a:r>
              <a:rPr lang="hu-HU" sz="1400" smtClean="0"/>
              <a:t> (megjelenítés) – a </a:t>
            </a:r>
            <a:r>
              <a:rPr lang="hu-HU" sz="1400" i="1" smtClean="0"/>
              <a:t>Target Instance</a:t>
            </a:r>
            <a:r>
              <a:rPr lang="hu-HU" sz="1400" smtClean="0"/>
              <a:t> böngészőeszközben történő esetleges megjelenítésére vonatkozó beállítások;</a:t>
            </a:r>
            <a:endParaRPr lang="hu-HU" sz="16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endParaRPr lang="hu-HU" sz="1400" smtClean="0"/>
          </a:p>
        </p:txBody>
      </p:sp>
      <p:sp>
        <p:nvSpPr>
          <p:cNvPr id="5017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B03A1-B2C8-4478-BDE4-7E75D4687FA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018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018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" name="Kép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28" y="582457"/>
            <a:ext cx="3657143" cy="205714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50183" name="Szövegdoboz 6"/>
          <p:cNvSpPr txBox="1">
            <a:spLocks noChangeArrowheads="1"/>
          </p:cNvSpPr>
          <p:nvPr/>
        </p:nvSpPr>
        <p:spPr bwMode="auto">
          <a:xfrm>
            <a:off x="6530975" y="5721350"/>
            <a:ext cx="4822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Ezek a munkalapok a más modulban történt beállítás értékét mutatják, nincs adatbeviteli mező;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(10.)</a:t>
            </a:r>
            <a:endParaRPr lang="hu-HU" sz="3000" smtClean="0"/>
          </a:p>
        </p:txBody>
      </p:sp>
      <p:sp>
        <p:nvSpPr>
          <p:cNvPr id="5120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General</a:t>
            </a:r>
            <a:r>
              <a:rPr lang="hu-HU" sz="1600" smtClean="0"/>
              <a:t> munkalap – általános információk (név, leírás) a </a:t>
            </a:r>
            <a:r>
              <a:rPr lang="hu-HU" sz="1600" i="1" smtClean="0"/>
              <a:t>Target Instance</a:t>
            </a:r>
            <a:r>
              <a:rPr lang="hu-HU" sz="1600" smtClean="0"/>
              <a:t>-ról: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(azonosítószám) – a </a:t>
            </a:r>
            <a:r>
              <a:rPr lang="hu-HU" sz="1400" i="1" smtClean="0"/>
              <a:t>Target Instance</a:t>
            </a:r>
            <a:r>
              <a:rPr lang="hu-HU" sz="1400" smtClean="0"/>
              <a:t> azonosítószáma a WCT-ben;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Target Name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név) – a </a:t>
            </a:r>
            <a:r>
              <a:rPr lang="hu-HU" sz="1400" i="1" smtClean="0"/>
              <a:t>Target</a:t>
            </a:r>
            <a:r>
              <a:rPr lang="hu-HU" sz="1400" smtClean="0"/>
              <a:t> neve;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Schedule</a:t>
            </a:r>
            <a:r>
              <a:rPr lang="hu-HU" sz="1400" smtClean="0"/>
              <a:t> (ütemezés) – a </a:t>
            </a:r>
            <a:r>
              <a:rPr lang="hu-HU" sz="1400" i="1" smtClean="0"/>
              <a:t>Target</a:t>
            </a:r>
            <a:r>
              <a:rPr lang="hu-HU" sz="1400" smtClean="0"/>
              <a:t> aratásának ütemezése;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Actual Start </a:t>
            </a:r>
            <a:r>
              <a:rPr lang="hu-HU" sz="1400" smtClean="0"/>
              <a:t>(tényleges indulás) – a </a:t>
            </a:r>
            <a:r>
              <a:rPr lang="hu-HU" sz="1400" i="1" smtClean="0"/>
              <a:t>Target</a:t>
            </a:r>
            <a:r>
              <a:rPr lang="hu-HU" sz="1400" smtClean="0"/>
              <a:t> </a:t>
            </a:r>
            <a:r>
              <a:rPr lang="hu-HU" sz="1400" i="1" smtClean="0"/>
              <a:t>Instance</a:t>
            </a:r>
            <a:r>
              <a:rPr lang="hu-HU" sz="1400" smtClean="0"/>
              <a:t> elindulásának időpontja;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Priority</a:t>
            </a:r>
            <a:r>
              <a:rPr lang="hu-HU" sz="1400" smtClean="0"/>
              <a:t> (fontossági sorrend) – az archiválás sürgőssége;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Owner</a:t>
            </a:r>
            <a:r>
              <a:rPr lang="hu-HU" sz="1400" smtClean="0"/>
              <a:t> (tulajdonos) – a </a:t>
            </a:r>
            <a:r>
              <a:rPr lang="hu-HU" sz="1400" i="1" smtClean="0"/>
              <a:t>Target</a:t>
            </a:r>
            <a:r>
              <a:rPr lang="hu-HU" sz="1400" smtClean="0"/>
              <a:t> tulajdonosa;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Agency</a:t>
            </a:r>
            <a:r>
              <a:rPr lang="hu-HU" sz="1400" smtClean="0"/>
              <a:t> (archiváló intézmény) – archiváló intézmény;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State</a:t>
            </a:r>
            <a:r>
              <a:rPr lang="hu-HU" sz="1400" smtClean="0"/>
              <a:t> (állapot) – a </a:t>
            </a:r>
            <a:r>
              <a:rPr lang="hu-HU" sz="1400" i="1" smtClean="0"/>
              <a:t>Target</a:t>
            </a:r>
            <a:r>
              <a:rPr lang="hu-HU" sz="1400" smtClean="0"/>
              <a:t> állapota;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Use Automated QA</a:t>
            </a:r>
            <a:r>
              <a:rPr lang="hu-HU" sz="1400" b="1" smtClean="0"/>
              <a:t> </a:t>
            </a:r>
            <a:r>
              <a:rPr lang="hu-HU" sz="1400" smtClean="0"/>
              <a:t>(használjon automatikus minőségbiztosítást) – </a:t>
            </a:r>
            <a:br>
              <a:rPr lang="hu-HU" sz="1400" smtClean="0"/>
            </a:br>
            <a:r>
              <a:rPr lang="hu-HU" sz="1400" smtClean="0"/>
              <a:t>automatikusan ellenőrzésre kerül az aratás eredménye;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Bandwidth Percentage </a:t>
            </a:r>
            <a:r>
              <a:rPr lang="hu-HU" sz="1400" smtClean="0"/>
              <a:t>(sávszélesség százalék);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Allocated Bandwidth </a:t>
            </a:r>
            <a:r>
              <a:rPr lang="hu-HU" sz="1400" smtClean="0"/>
              <a:t>(lefoglalt sávszélesség);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Flagged</a:t>
            </a:r>
            <a:r>
              <a:rPr lang="hu-HU" sz="1400" smtClean="0"/>
              <a:t> (megjelölt) – legördülő listával;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Profile</a:t>
            </a:r>
            <a:r>
              <a:rPr lang="hu-HU" sz="1600" smtClean="0"/>
              <a:t> munkalap: a </a:t>
            </a:r>
            <a:r>
              <a:rPr lang="hu-HU" sz="1600" i="1" smtClean="0"/>
              <a:t>Target</a:t>
            </a:r>
            <a:r>
              <a:rPr lang="hu-HU" sz="1600" smtClean="0"/>
              <a:t>-hez rendelt aratási profil és az esetlegesen felülírt paraméterek;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Base Profile</a:t>
            </a:r>
            <a:r>
              <a:rPr lang="hu-HU" sz="1400" smtClean="0"/>
              <a:t> (alapprofil) – </a:t>
            </a:r>
            <a:r>
              <a:rPr lang="hu-HU" sz="1400" i="1" smtClean="0"/>
              <a:t>Harvester Type, Base Profile</a:t>
            </a:r>
            <a:r>
              <a:rPr lang="hu-HU" sz="1400" smtClean="0"/>
              <a:t>, </a:t>
            </a:r>
            <a:r>
              <a:rPr lang="hu-HU" sz="1400" i="1" smtClean="0"/>
              <a:t>Override Target Overrides</a:t>
            </a:r>
            <a:r>
              <a:rPr lang="hu-HU" sz="1400" smtClean="0"/>
              <a:t>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 Overrides </a:t>
            </a:r>
            <a:r>
              <a:rPr lang="hu-HU" sz="1400" smtClean="0"/>
              <a:t>(profil felülírások) – egyes megváltoztatható és megváltoztatott aratási paraméterek (</a:t>
            </a:r>
            <a:r>
              <a:rPr lang="hu-HU" sz="1400" i="1" smtClean="0"/>
              <a:t>Profile Element, Override Value, Enable Override</a:t>
            </a:r>
            <a:r>
              <a:rPr lang="hu-HU" sz="1400" smtClean="0"/>
              <a:t>);</a:t>
            </a:r>
            <a:endParaRPr lang="hu-HU" sz="1600" smtClean="0"/>
          </a:p>
        </p:txBody>
      </p:sp>
      <p:sp>
        <p:nvSpPr>
          <p:cNvPr id="5120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71454-C9F2-4E2C-AFAC-3D81F5FA2FB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120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120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" name="Kép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628" y="582457"/>
            <a:ext cx="3657143" cy="2057143"/>
          </a:xfrm>
          <a:prstGeom prst="rect">
            <a:avLst/>
          </a:prstGeom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63500"/>
          </a:sp3d>
        </p:spPr>
      </p:pic>
      <p:pic>
        <p:nvPicPr>
          <p:cNvPr id="51207" name="Kép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8225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(11.)</a:t>
            </a:r>
            <a:endParaRPr lang="hu-HU" sz="3000" smtClean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Harvest State</a:t>
            </a:r>
            <a:r>
              <a:rPr lang="hu-HU" sz="1600" smtClean="0"/>
              <a:t> munkalap – az aratás részletei, például a sávszélesség </a:t>
            </a:r>
            <a:br>
              <a:rPr lang="hu-HU" sz="1600" smtClean="0"/>
            </a:br>
            <a:r>
              <a:rPr lang="hu-HU" sz="1600" smtClean="0"/>
              <a:t>és a letöltött adatmennyiség;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WCT Application Version </a:t>
            </a:r>
            <a:r>
              <a:rPr lang="hu-HU" sz="1400" smtClean="0"/>
              <a:t>(WCT alkalmazás verziója);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Capture System </a:t>
            </a:r>
            <a:r>
              <a:rPr lang="hu-HU" sz="1400" smtClean="0"/>
              <a:t>(archiváló eszköz);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Harvest Server </a:t>
            </a:r>
            <a:r>
              <a:rPr lang="hu-HU" sz="1400" smtClean="0"/>
              <a:t>(arató szerver);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Job</a:t>
            </a:r>
            <a:r>
              <a:rPr lang="hu-HU" sz="1400" smtClean="0"/>
              <a:t> (munka) – az aratás azonosítószáma;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Status</a:t>
            </a:r>
            <a:r>
              <a:rPr lang="hu-HU" sz="1400" smtClean="0"/>
              <a:t> (állapot) – a </a:t>
            </a:r>
            <a:r>
              <a:rPr lang="hu-HU" sz="1400" i="1" smtClean="0"/>
              <a:t>Target Instance</a:t>
            </a:r>
            <a:r>
              <a:rPr lang="hu-HU" sz="1400" smtClean="0"/>
              <a:t> állapota;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Average KB/s </a:t>
            </a:r>
            <a:r>
              <a:rPr lang="hu-HU" sz="1400" smtClean="0"/>
              <a:t>(átlagos KB/s);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Average URI/s </a:t>
            </a:r>
            <a:r>
              <a:rPr lang="hu-HU" sz="1400" smtClean="0"/>
              <a:t>(átlagos URI/s);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URLs Downloaded </a:t>
            </a:r>
            <a:r>
              <a:rPr lang="hu-HU" sz="1400" smtClean="0"/>
              <a:t>(letöltött URL-ek);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URLs Failed </a:t>
            </a:r>
            <a:r>
              <a:rPr lang="hu-HU" sz="1400" smtClean="0"/>
              <a:t>(sikertelen URL-ek);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Data Downloaded </a:t>
            </a:r>
            <a:r>
              <a:rPr lang="hu-HU" sz="1400" smtClean="0"/>
              <a:t>(letöltött adatok);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Elapsed Time </a:t>
            </a:r>
            <a:r>
              <a:rPr lang="hu-HU" sz="1400" smtClean="0"/>
              <a:t>(futásidő);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5222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F722A-392C-4147-AB28-CE3FD855C8B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222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222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2230" name="Kép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7363" y="53022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(12.)</a:t>
            </a:r>
            <a:endParaRPr lang="hu-HU" sz="3000" smtClean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Logs</a:t>
            </a:r>
            <a:r>
              <a:rPr lang="hu-HU" sz="1600" smtClean="0"/>
              <a:t> munkalap – az aratás technikai részleteit rögzítő naplófájlok;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Megtekinthetők vagy letölthetők a </a:t>
            </a:r>
            <a:r>
              <a:rPr lang="hu-HU" sz="1400" i="1" smtClean="0"/>
              <a:t>Log</a:t>
            </a:r>
            <a:r>
              <a:rPr lang="hu-HU" sz="1400" smtClean="0"/>
              <a:t> (.log) és </a:t>
            </a:r>
            <a:r>
              <a:rPr lang="hu-HU" sz="1400" i="1" smtClean="0"/>
              <a:t>Report</a:t>
            </a:r>
            <a:r>
              <a:rPr lang="hu-HU" sz="1400" smtClean="0"/>
              <a:t> (.txt) fájlok;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sortedcrawl.log</a:t>
            </a:r>
            <a:r>
              <a:rPr lang="hu-HU" sz="1400" smtClean="0"/>
              <a:t> (rendezett aratás-statisztika naplófájl);</a:t>
            </a:r>
            <a:endParaRPr lang="hu-HU" sz="1400" b="1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progress-statistics.log </a:t>
            </a:r>
            <a:r>
              <a:rPr lang="hu-HU" sz="1400" smtClean="0"/>
              <a:t>(folyamat-statisztikák naplófájl);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uri-errors.log </a:t>
            </a:r>
            <a:r>
              <a:rPr lang="hu-HU" sz="1400" smtClean="0"/>
              <a:t>(URI hibák naplófájl);</a:t>
            </a:r>
            <a:endParaRPr lang="hu-HU" sz="1400" b="1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nonfatal-errors.log</a:t>
            </a:r>
            <a:r>
              <a:rPr lang="hu-HU" sz="1400" smtClean="0"/>
              <a:t> (nem végzetes hibák naplófájl);</a:t>
            </a:r>
            <a:endParaRPr lang="hu-HU" sz="1400" b="1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crawl.log </a:t>
            </a:r>
            <a:r>
              <a:rPr lang="hu-HU" sz="1400" smtClean="0"/>
              <a:t>(aratás naplófájl);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strippedcrawl.log</a:t>
            </a:r>
            <a:r>
              <a:rPr lang="hu-HU" sz="1400" smtClean="0"/>
              <a:t> (nem formázott aratás naplófájl);</a:t>
            </a:r>
            <a:endParaRPr lang="hu-HU" sz="1400" b="1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source-report.txt </a:t>
            </a:r>
            <a:r>
              <a:rPr lang="hu-HU" sz="1400" smtClean="0"/>
              <a:t>(forrás-jelentés szövegfájl);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threads-report.txt </a:t>
            </a:r>
            <a:r>
              <a:rPr lang="hu-HU" sz="1400" smtClean="0"/>
              <a:t>(szálak-jelentés szövegfájl) – szálhasználat statisztika;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mimetype-report.txt </a:t>
            </a:r>
            <a:r>
              <a:rPr lang="hu-HU" sz="1400" smtClean="0"/>
              <a:t>(</a:t>
            </a:r>
            <a:r>
              <a:rPr lang="hu-HU" sz="1400" i="1" smtClean="0"/>
              <a:t>Mime</a:t>
            </a:r>
            <a:r>
              <a:rPr lang="hu-HU" sz="1400" smtClean="0"/>
              <a:t> típus-jelentés szövegfájl) – letöltött fájltípusok statisztika;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crawl-report.txt </a:t>
            </a:r>
            <a:r>
              <a:rPr lang="hu-HU" sz="1400" smtClean="0"/>
              <a:t>(aratás-jelentés szövegfájl);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responsecode-report.txt </a:t>
            </a:r>
            <a:r>
              <a:rPr lang="hu-HU" sz="1400" smtClean="0"/>
              <a:t>(válaszkód-jelentés szövegfájl) – az URL-ek HTTP válaszkódjai statisztika;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frontier-summary-report.txt </a:t>
            </a:r>
            <a:r>
              <a:rPr lang="hu-HU" sz="1400" smtClean="0"/>
              <a:t>(felderítés összefoglaló-jelentés szövegfájl) – felderített és feladatba vett URL-ek statisztikája;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processors-report.txt </a:t>
            </a:r>
            <a:r>
              <a:rPr lang="hu-HU" sz="1400" smtClean="0"/>
              <a:t>(processzorok-jelentés szövegfájl);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seeds-report.txt </a:t>
            </a:r>
            <a:r>
              <a:rPr lang="hu-HU" sz="1400" smtClean="0"/>
              <a:t>(</a:t>
            </a:r>
            <a:r>
              <a:rPr lang="hu-HU" sz="1400" i="1" smtClean="0"/>
              <a:t>seed</a:t>
            </a:r>
            <a:r>
              <a:rPr lang="hu-HU" sz="1400" smtClean="0"/>
              <a:t>-jelentés szövegfájl);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hosts-report.txt </a:t>
            </a:r>
            <a:r>
              <a:rPr lang="hu-HU" sz="1400" smtClean="0"/>
              <a:t>(gazdagép-jelentés szövegfájl) – a letöltött fájlokat szolgáltató szerverek statisztikája;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5325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B9AFEA-7C97-4E5F-B524-ACD1C96E549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325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325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3254" name="Kép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238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4.3.2. Hatása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WCT hatása a meglévő szelektív webarchiválási programra Új-Zéland és Hollandia nemzeti könyvtáraiban: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webaratás a könyvtárosok és a téma szakértőinek feladata lett, akik böngészőjükön keresztül irányítják a webarchiválás részleteit kezelő szoftvert, és kevésbé támaszkodnak a technikai támogatást nyújtó szakemberekre;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Számos, korábban manuálisan végrehajtott tevékenység ma már automatizált, például az aratás ütemezése és a megőrzési metaadatok generálása;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Hatékonyabb és eredményesebb munkafolyamat alakult ki a weboldalak aratására, ami biztosítja az anyag biztonságos kezelését az aratástól egészen a digitális archívumba kerülésig;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Az aratott anyagot </a:t>
            </a:r>
            <a:r>
              <a:rPr lang="hu-HU" sz="1600" smtClean="0">
                <a:hlinkClick r:id="rId2"/>
              </a:rPr>
              <a:t>ARC</a:t>
            </a:r>
            <a:r>
              <a:rPr lang="hu-HU" sz="1600" smtClean="0"/>
              <a:t>/</a:t>
            </a:r>
            <a:r>
              <a:rPr lang="hu-HU" sz="1600" smtClean="0">
                <a:hlinkClick r:id="rId3"/>
              </a:rPr>
              <a:t>WARC</a:t>
            </a:r>
            <a:r>
              <a:rPr lang="hu-HU" sz="1600" smtClean="0"/>
              <a:t> formátumban rögzítik, amely fejlett tárolási és archiválási tulajdonságokkal rendelkezik;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rendszer a legjobb gyakorlatokat testesíti meg az auditálás, az engedélykezelés és a megőrzési metaadatok használatával;</a:t>
            </a:r>
          </a:p>
        </p:txBody>
      </p:sp>
      <p:sp>
        <p:nvSpPr>
          <p:cNvPr id="1741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66C029-9E2C-452B-8C76-B7BCBDBD2D6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741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1741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ím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10515600" cy="8493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(13.)</a:t>
            </a:r>
            <a:endParaRPr lang="hu-HU" sz="3000" smtClean="0"/>
          </a:p>
        </p:txBody>
      </p:sp>
      <p:sp>
        <p:nvSpPr>
          <p:cNvPr id="5427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Harvest Results</a:t>
            </a:r>
            <a:r>
              <a:rPr lang="hu-HU" sz="1600" smtClean="0"/>
              <a:t> munkalap – az aratás eredményének ellenőrzése, jóváhagyása </a:t>
            </a:r>
            <a:br>
              <a:rPr lang="hu-HU" sz="1600" smtClean="0"/>
            </a:br>
            <a:r>
              <a:rPr lang="hu-HU" sz="1600" smtClean="0"/>
              <a:t>vagy elutasítása, és archiválása;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Review</a:t>
            </a:r>
            <a:r>
              <a:rPr lang="hu-HU" sz="1400" smtClean="0"/>
              <a:t> (ellenőrzés) – a </a:t>
            </a:r>
            <a:r>
              <a:rPr lang="hu-HU" sz="1400" i="1" smtClean="0"/>
              <a:t>Target Instance</a:t>
            </a:r>
            <a:r>
              <a:rPr lang="hu-HU" sz="1400" smtClean="0"/>
              <a:t> eredményének ellenőrzése;</a:t>
            </a:r>
            <a:r>
              <a:rPr lang="hu-HU" sz="1400" smtClean="0">
                <a:solidFill>
                  <a:srgbClr val="FF0000"/>
                </a:solidFill>
              </a:rPr>
              <a:t>*</a:t>
            </a:r>
            <a:endParaRPr lang="hu-HU" sz="1400" b="1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Endorse</a:t>
            </a:r>
            <a:r>
              <a:rPr lang="hu-HU" sz="1400" smtClean="0"/>
              <a:t> (jóváhagyás) – az eredmények jóváhagyása;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Reject of Reason </a:t>
            </a:r>
            <a:r>
              <a:rPr lang="hu-HU" sz="1400" smtClean="0"/>
              <a:t>(elutasítás oka) – az eredmény elutasítása és okának megadása (szerkeszthető listából választható);</a:t>
            </a:r>
          </a:p>
        </p:txBody>
      </p:sp>
      <p:sp>
        <p:nvSpPr>
          <p:cNvPr id="5427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6491E-BF07-45C4-8402-076A7DECA1C4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427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4278" name="Kép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Kép 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Kép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Szövegdoboz 11"/>
          <p:cNvSpPr txBox="1">
            <a:spLocks noChangeArrowheads="1"/>
          </p:cNvSpPr>
          <p:nvPr/>
        </p:nvSpPr>
        <p:spPr bwMode="auto">
          <a:xfrm>
            <a:off x="7158038" y="3084513"/>
            <a:ext cx="4716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228600"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Tool</a:t>
            </a:r>
            <a:r>
              <a:rPr lang="hu-HU" sz="1400">
                <a:latin typeface="Calibri" pitchFamily="34" charset="0"/>
              </a:rPr>
              <a:t> (eszköz) – eszközök az ellenőrzéshez;</a:t>
            </a:r>
            <a:endParaRPr lang="hu-HU">
              <a:latin typeface="Calibri" pitchFamily="34" charset="0"/>
            </a:endParaRPr>
          </a:p>
          <a:p>
            <a:pPr marL="0" lvl="2" indent="-228600"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Harvest History </a:t>
            </a:r>
            <a:r>
              <a:rPr lang="hu-HU" sz="1400">
                <a:latin typeface="Calibri" pitchFamily="34" charset="0"/>
              </a:rPr>
              <a:t>(aratás történet) – az aratás eredményének összehasonlítása a korábbiakéval;</a:t>
            </a:r>
            <a:endParaRPr lang="hu-HU" sz="1400">
              <a:latin typeface="Calibri" pitchFamily="34" charset="0"/>
              <a:cs typeface="Calibri" pitchFamily="34" charset="0"/>
            </a:endParaRPr>
          </a:p>
          <a:p>
            <a:pPr marL="0" lvl="2" indent="-228600"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Tree View </a:t>
            </a:r>
            <a:r>
              <a:rPr lang="hu-HU" sz="1400">
                <a:latin typeface="Calibri" pitchFamily="34" charset="0"/>
              </a:rPr>
              <a:t>(fa nézet) – az aratott tartalom grafikus nézete;</a:t>
            </a:r>
            <a:endParaRPr lang="hu-HU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282" name="Szövegdoboz 12"/>
          <p:cNvSpPr txBox="1">
            <a:spLocks noChangeArrowheads="1"/>
          </p:cNvSpPr>
          <p:nvPr/>
        </p:nvSpPr>
        <p:spPr bwMode="auto">
          <a:xfrm>
            <a:off x="4427538" y="3319463"/>
            <a:ext cx="40132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ArchiveOne</a:t>
            </a:r>
            <a:r>
              <a:rPr lang="hu-HU" sz="1400">
                <a:latin typeface="Calibri" pitchFamily="34" charset="0"/>
              </a:rPr>
              <a:t> (archívum 1);</a:t>
            </a:r>
          </a:p>
          <a:p>
            <a:pPr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ArchiveTwo</a:t>
            </a:r>
            <a:r>
              <a:rPr lang="hu-HU" sz="1400">
                <a:latin typeface="Calibri" pitchFamily="34" charset="0"/>
              </a:rPr>
              <a:t> (archívum 2);</a:t>
            </a:r>
          </a:p>
          <a:p>
            <a:pPr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Web Archive </a:t>
            </a:r>
            <a:r>
              <a:rPr lang="hu-HU" sz="1400">
                <a:latin typeface="Calibri" pitchFamily="34" charset="0"/>
              </a:rPr>
              <a:t>(webarchívum);</a:t>
            </a:r>
          </a:p>
        </p:txBody>
      </p:sp>
      <p:sp>
        <p:nvSpPr>
          <p:cNvPr id="54283" name="Szövegdoboz 14"/>
          <p:cNvSpPr txBox="1">
            <a:spLocks noChangeArrowheads="1"/>
          </p:cNvSpPr>
          <p:nvPr/>
        </p:nvSpPr>
        <p:spPr bwMode="auto">
          <a:xfrm>
            <a:off x="65088" y="2774950"/>
            <a:ext cx="530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hu-HU" sz="1600" b="1">
                <a:latin typeface="Calibri" pitchFamily="34" charset="0"/>
              </a:rPr>
              <a:t>Quality Review Tools </a:t>
            </a:r>
            <a:r>
              <a:rPr lang="hu-HU" sz="1600">
                <a:latin typeface="Calibri" pitchFamily="34" charset="0"/>
              </a:rPr>
              <a:t>(minőségellenőrzési eszközök);</a:t>
            </a:r>
            <a:r>
              <a:rPr lang="hu-HU" sz="1600">
                <a:solidFill>
                  <a:srgbClr val="FF0000"/>
                </a:solidFill>
                <a:latin typeface="Calibri" pitchFamily="34" charset="0"/>
              </a:rPr>
              <a:t>*</a:t>
            </a:r>
            <a:endParaRPr lang="hu-HU" sz="1600">
              <a:latin typeface="Calibri" pitchFamily="34" charset="0"/>
            </a:endParaRPr>
          </a:p>
          <a:p>
            <a:pPr marL="539750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Browse</a:t>
            </a:r>
            <a:r>
              <a:rPr lang="hu-HU" sz="1400">
                <a:latin typeface="Calibri" pitchFamily="34" charset="0"/>
              </a:rPr>
              <a:t> (böngészés) – böngészőből elérhető eszközök;</a:t>
            </a:r>
          </a:p>
          <a:p>
            <a:pPr marL="539750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Review this Harvest </a:t>
            </a:r>
            <a:r>
              <a:rPr lang="hu-HU" sz="1400">
                <a:latin typeface="Calibri" pitchFamily="34" charset="0"/>
              </a:rPr>
              <a:t>(= WCT megjelenítő);</a:t>
            </a:r>
          </a:p>
          <a:p>
            <a:pPr marL="539750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Review in Access Tool </a:t>
            </a:r>
            <a:r>
              <a:rPr lang="hu-HU" sz="1400">
                <a:latin typeface="Calibri" pitchFamily="34" charset="0"/>
              </a:rPr>
              <a:t>(= ellenőrzés külső eszközzel);</a:t>
            </a:r>
          </a:p>
          <a:p>
            <a:pPr marL="539750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hu-HU" sz="1400" b="1">
                <a:latin typeface="Calibri" pitchFamily="34" charset="0"/>
              </a:rPr>
              <a:t>Live Site </a:t>
            </a:r>
            <a:r>
              <a:rPr lang="hu-HU" sz="1400">
                <a:latin typeface="Calibri" pitchFamily="34" charset="0"/>
              </a:rPr>
              <a:t>(élő webhely);</a:t>
            </a:r>
          </a:p>
        </p:txBody>
      </p:sp>
      <p:sp>
        <p:nvSpPr>
          <p:cNvPr id="54284" name="Szövegdoboz 15"/>
          <p:cNvSpPr txBox="1">
            <a:spLocks noChangeArrowheads="1"/>
          </p:cNvSpPr>
          <p:nvPr/>
        </p:nvSpPr>
        <p:spPr bwMode="auto">
          <a:xfrm>
            <a:off x="5092700" y="2774950"/>
            <a:ext cx="6750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Részletesen lásd a </a:t>
            </a:r>
            <a:r>
              <a:rPr lang="en-US" sz="1600" i="1">
                <a:solidFill>
                  <a:srgbClr val="FF0000"/>
                </a:solidFill>
                <a:latin typeface="Calibri" pitchFamily="34" charset="0"/>
              </a:rPr>
              <a:t>4.3.10. Target Instance Quality Review </a:t>
            </a:r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részben;</a:t>
            </a:r>
          </a:p>
        </p:txBody>
      </p:sp>
      <p:pic>
        <p:nvPicPr>
          <p:cNvPr id="54285" name="Kép 1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0225" y="152400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églalap 17"/>
          <p:cNvSpPr/>
          <p:nvPr/>
        </p:nvSpPr>
        <p:spPr>
          <a:xfrm>
            <a:off x="130175" y="2708275"/>
            <a:ext cx="11903075" cy="3709988"/>
          </a:xfrm>
          <a:prstGeom prst="rect">
            <a:avLst/>
          </a:prstGeom>
          <a:noFill/>
          <a:ln>
            <a:solidFill>
              <a:srgbClr val="371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(14.)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490855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 err="1"/>
              <a:t>Annotations</a:t>
            </a:r>
            <a:r>
              <a:rPr lang="hu-HU" sz="1600" dirty="0"/>
              <a:t> munkalap – megjegyzések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 err="1"/>
              <a:t>-ról</a:t>
            </a:r>
            <a:r>
              <a:rPr lang="hu-HU" sz="1600" dirty="0"/>
              <a:t>;</a:t>
            </a: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</a:t>
            </a:r>
            <a:r>
              <a:rPr lang="hu-HU" sz="1400" i="1" dirty="0" err="1"/>
              <a:t>Annotation</a:t>
            </a:r>
            <a:r>
              <a:rPr lang="hu-HU" sz="1400" dirty="0" err="1"/>
              <a:t>-ök</a:t>
            </a:r>
            <a:r>
              <a:rPr lang="hu-HU" sz="1400" dirty="0"/>
              <a:t> belső használatra szolgálnak, de az archívumba beküldött </a:t>
            </a:r>
            <a:br>
              <a:rPr lang="hu-HU" sz="1400" dirty="0"/>
            </a:br>
            <a:r>
              <a:rPr lang="hu-HU" sz="1400" dirty="0"/>
              <a:t>anyag tartalmazza őket; 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dirty="0"/>
              <a:t>Az </a:t>
            </a:r>
            <a:r>
              <a:rPr lang="hu-HU" sz="1400" i="1" dirty="0" err="1"/>
              <a:t>Annotation</a:t>
            </a:r>
            <a:r>
              <a:rPr lang="hu-HU" sz="1400" dirty="0" err="1"/>
              <a:t>-öket</a:t>
            </a:r>
            <a:r>
              <a:rPr lang="hu-HU" sz="1400" dirty="0"/>
              <a:t> a létrehozásukat követően a létrehozó felhasználó </a:t>
            </a:r>
            <a:br>
              <a:rPr lang="hu-HU" sz="1400" dirty="0"/>
            </a:br>
            <a:r>
              <a:rPr lang="hu-HU" sz="1400" dirty="0"/>
              <a:t>módosíthatja vagy törölheti;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Annotations</a:t>
            </a:r>
            <a:r>
              <a:rPr lang="hu-HU" sz="1400" dirty="0"/>
              <a:t> (jegyzetek);</a:t>
            </a:r>
            <a:endParaRPr lang="hu-HU" sz="1400" dirty="0">
              <a:ea typeface="Calibri"/>
              <a:cs typeface="Calibri"/>
            </a:endParaRPr>
          </a:p>
          <a:p>
            <a:pPr marL="1200150" lvl="2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Generate</a:t>
            </a:r>
            <a:r>
              <a:rPr lang="hu-HU" sz="1400" b="1" dirty="0"/>
              <a:t> </a:t>
            </a:r>
            <a:r>
              <a:rPr lang="hu-HU" sz="1400" b="1" dirty="0" err="1"/>
              <a:t>Alert</a:t>
            </a:r>
            <a:r>
              <a:rPr lang="hu-HU" sz="1400" b="1" dirty="0"/>
              <a:t>? </a:t>
            </a:r>
            <a:r>
              <a:rPr lang="hu-HU" sz="1400" dirty="0"/>
              <a:t>(riasztás generálása);</a:t>
            </a:r>
            <a:endParaRPr lang="hu-HU" sz="1400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i="1" dirty="0"/>
              <a:t>Display</a:t>
            </a:r>
            <a:r>
              <a:rPr lang="hu-HU" sz="1600" dirty="0"/>
              <a:t> munkalap –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i="1" dirty="0"/>
              <a:t> </a:t>
            </a:r>
            <a:r>
              <a:rPr lang="hu-HU" sz="1600" dirty="0"/>
              <a:t>böngészőeszközben történő esetleges </a:t>
            </a:r>
            <a:br>
              <a:rPr lang="hu-HU" sz="1600" dirty="0"/>
            </a:br>
            <a:r>
              <a:rPr lang="hu-HU" sz="1600" dirty="0"/>
              <a:t>megjelenítésére vonatkozó beállítások;</a:t>
            </a:r>
            <a:endParaRPr lang="hu-HU" sz="16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/>
              <a:t>Display </a:t>
            </a:r>
            <a:r>
              <a:rPr lang="hu-HU" sz="1400" b="1" dirty="0" err="1"/>
              <a:t>Target</a:t>
            </a:r>
            <a:r>
              <a:rPr lang="hu-HU" sz="1400" b="1" dirty="0"/>
              <a:t> </a:t>
            </a:r>
            <a:r>
              <a:rPr lang="hu-HU" sz="1400" b="1" dirty="0" err="1"/>
              <a:t>Instance</a:t>
            </a:r>
            <a:r>
              <a:rPr lang="hu-HU" sz="1400" dirty="0"/>
              <a:t> (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megjelenítése) jelző – </a:t>
            </a:r>
            <a:br>
              <a:rPr lang="hu-HU" sz="1400" dirty="0"/>
            </a:br>
            <a:r>
              <a:rPr lang="hu-HU" sz="1400" dirty="0"/>
              <a:t>megjeleníthetőségének jelzése;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Reason</a:t>
            </a:r>
            <a:r>
              <a:rPr lang="hu-HU" sz="1400" b="1" dirty="0"/>
              <a:t> </a:t>
            </a:r>
            <a:r>
              <a:rPr lang="hu-HU" sz="1400" b="1" dirty="0" err="1"/>
              <a:t>for</a:t>
            </a:r>
            <a:r>
              <a:rPr lang="hu-HU" sz="1400" b="1" dirty="0"/>
              <a:t> Display </a:t>
            </a:r>
            <a:r>
              <a:rPr lang="hu-HU" sz="1400" b="1" dirty="0" err="1"/>
              <a:t>Change</a:t>
            </a:r>
            <a:r>
              <a:rPr lang="hu-HU" sz="1400" dirty="0"/>
              <a:t> (megjelenítés megváltoztatásának oka) – a szövegmező </a:t>
            </a:r>
            <a:br>
              <a:rPr lang="hu-HU" sz="1400" dirty="0"/>
            </a:br>
            <a:r>
              <a:rPr lang="hu-HU" sz="1400" dirty="0"/>
              <a:t>annak rögzítését teszi lehetővé, hogy miért lett beállítva vagy kikapcsolva a </a:t>
            </a:r>
            <a:br>
              <a:rPr lang="hu-HU" sz="1400" dirty="0"/>
            </a:br>
            <a:r>
              <a:rPr lang="hu-HU" sz="1400" i="1" dirty="0"/>
              <a:t>Display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/>
              <a:t> jelző;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Target</a:t>
            </a:r>
            <a:r>
              <a:rPr lang="hu-HU" sz="1400" b="1" dirty="0"/>
              <a:t> </a:t>
            </a:r>
            <a:r>
              <a:rPr lang="hu-HU" sz="1400" b="1" dirty="0" err="1"/>
              <a:t>Instance</a:t>
            </a:r>
            <a:r>
              <a:rPr lang="hu-HU" sz="1400" b="1" dirty="0"/>
              <a:t> Display </a:t>
            </a:r>
            <a:r>
              <a:rPr lang="hu-HU" sz="1400" b="1" dirty="0" err="1"/>
              <a:t>Notes</a:t>
            </a:r>
            <a:r>
              <a:rPr lang="hu-HU" sz="1400" dirty="0"/>
              <a:t> (megjelenítés megjegyzés) – a megjelenítéssel </a:t>
            </a:r>
            <a:br>
              <a:rPr lang="hu-HU" sz="1400" dirty="0"/>
            </a:br>
            <a:r>
              <a:rPr lang="hu-HU" sz="1400" dirty="0"/>
              <a:t>kapcsolatos információk rögzítése;</a:t>
            </a:r>
            <a:endParaRPr lang="hu-HU" sz="1400" dirty="0">
              <a:ea typeface="Calibri"/>
              <a:cs typeface="Calibri"/>
            </a:endParaRPr>
          </a:p>
        </p:txBody>
      </p:sp>
      <p:sp>
        <p:nvSpPr>
          <p:cNvPr id="5529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5530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530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1A2C9-BAB1-4856-AC5C-57F97AC9F824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5302" name="Kép 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06413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Kép 1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736850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4.3.9. Target Instances és Scheduling (15.)</a:t>
            </a:r>
            <a:endParaRPr lang="hu-HU" sz="3000" smtClean="0"/>
          </a:p>
        </p:txBody>
      </p:sp>
      <p:sp>
        <p:nvSpPr>
          <p:cNvPr id="5632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hu-HU" sz="2000" i="1" smtClean="0"/>
              <a:t>Target Instance </a:t>
            </a:r>
            <a:r>
              <a:rPr lang="hu-HU" sz="2000" smtClean="0"/>
              <a:t>ellenőrzése, jóváhagyása és archívumba küldése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 Instance </a:t>
            </a:r>
            <a:r>
              <a:rPr lang="hu-HU" sz="1600" smtClean="0"/>
              <a:t>ellenőrzése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Target Instance</a:t>
            </a:r>
            <a:r>
              <a:rPr lang="hu-HU" sz="1400" smtClean="0"/>
              <a:t>-t szerkesztési módban megnyitva, a </a:t>
            </a:r>
            <a:r>
              <a:rPr lang="hu-HU" sz="1400" i="1" smtClean="0"/>
              <a:t>Harvest Results</a:t>
            </a:r>
            <a:r>
              <a:rPr lang="hu-HU" sz="1400" smtClean="0"/>
              <a:t> munkalapon </a:t>
            </a:r>
            <a:br>
              <a:rPr lang="hu-HU" sz="1400" smtClean="0"/>
            </a:br>
            <a:r>
              <a:rPr lang="hu-HU" sz="1400" smtClean="0"/>
              <a:t>a </a:t>
            </a:r>
            <a:r>
              <a:rPr lang="hu-HU" sz="1400" i="1" smtClean="0"/>
              <a:t>Review</a:t>
            </a:r>
            <a:r>
              <a:rPr lang="hu-HU" sz="1400" smtClean="0"/>
              <a:t> gombra kattintva lehet ellenőrizni;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 Instance</a:t>
            </a:r>
            <a:r>
              <a:rPr lang="hu-HU" sz="1600" smtClean="0"/>
              <a:t> jóváhagyása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Target Instance </a:t>
            </a:r>
            <a:r>
              <a:rPr lang="hu-HU" sz="1400" smtClean="0"/>
              <a:t>ellenőrzése után, a </a:t>
            </a:r>
            <a:r>
              <a:rPr lang="hu-HU" sz="1400" i="1" smtClean="0"/>
              <a:t>Done</a:t>
            </a:r>
            <a:r>
              <a:rPr lang="hu-HU" sz="1400" smtClean="0"/>
              <a:t> gombra kattintva lehet </a:t>
            </a:r>
            <a:br>
              <a:rPr lang="hu-HU" sz="1400" smtClean="0"/>
            </a:br>
            <a:r>
              <a:rPr lang="hu-HU" sz="1400" smtClean="0"/>
              <a:t>visszatérni a </a:t>
            </a:r>
            <a:r>
              <a:rPr lang="hu-HU" sz="1400" i="1" smtClean="0"/>
              <a:t>Harvest Results</a:t>
            </a:r>
            <a:r>
              <a:rPr lang="hu-HU" sz="1400" smtClean="0"/>
              <a:t> munkalapra, ha az aratás sikeres volt, </a:t>
            </a:r>
            <a:br>
              <a:rPr lang="hu-HU" sz="1400" smtClean="0"/>
            </a:br>
            <a:r>
              <a:rPr lang="hu-HU" sz="1400" i="1" smtClean="0"/>
              <a:t>Endorsed</a:t>
            </a:r>
            <a:r>
              <a:rPr lang="hu-HU" sz="1400" smtClean="0"/>
              <a:t>-ra kell állítani, ha sikertelen volt, </a:t>
            </a:r>
            <a:r>
              <a:rPr lang="hu-HU" sz="1400" i="1" smtClean="0"/>
              <a:t>Rejected</a:t>
            </a:r>
            <a:r>
              <a:rPr lang="hu-HU" sz="1400" smtClean="0"/>
              <a:t>-re kell váltani;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Az eredmények jóváhagyásához az </a:t>
            </a:r>
            <a:r>
              <a:rPr lang="hu-HU" sz="1400" i="1" smtClean="0"/>
              <a:t>Endorse</a:t>
            </a:r>
            <a:r>
              <a:rPr lang="hu-HU" sz="1400" smtClean="0"/>
              <a:t> gombra kell kattintani;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Az eredmények elutasításához a </a:t>
            </a:r>
            <a:r>
              <a:rPr lang="hu-HU" sz="1400" i="1" smtClean="0"/>
              <a:t>Reject</a:t>
            </a:r>
            <a:r>
              <a:rPr lang="hu-HU" sz="1400" smtClean="0"/>
              <a:t> gombra kell kattintani, majd meg kell </a:t>
            </a:r>
            <a:br>
              <a:rPr lang="hu-HU" sz="1400" smtClean="0"/>
            </a:br>
            <a:r>
              <a:rPr lang="hu-HU" sz="1400" smtClean="0"/>
              <a:t>adni az elutasítás okát;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Target Instance </a:t>
            </a:r>
            <a:r>
              <a:rPr lang="hu-HU" sz="1600" smtClean="0"/>
              <a:t>aratási eredményének archívumba küldése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Target Instance</a:t>
            </a:r>
            <a:r>
              <a:rPr lang="hu-HU" sz="1400" smtClean="0"/>
              <a:t> jóváhagyása után két új lehetőség jelenik meg: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Submit to Archive </a:t>
            </a:r>
            <a:r>
              <a:rPr lang="hu-HU" sz="1400" smtClean="0"/>
              <a:t>(archívumba küldés) – egy jóváhagyott eredmény archiválása;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Un-Endorse</a:t>
            </a:r>
            <a:r>
              <a:rPr lang="hu-HU" sz="1400" smtClean="0"/>
              <a:t> (jóváhagyás visszavonása) – egy téves jóváhagyás visszavonása, ami a </a:t>
            </a:r>
            <a:r>
              <a:rPr lang="hu-HU" sz="1400" i="1" smtClean="0"/>
              <a:t>Target Instance</a:t>
            </a:r>
            <a:r>
              <a:rPr lang="hu-HU" sz="1400" smtClean="0"/>
              <a:t>-t visszaállítja </a:t>
            </a:r>
            <a:r>
              <a:rPr lang="hu-HU" sz="1400" i="1" smtClean="0"/>
              <a:t>Harvested</a:t>
            </a:r>
            <a:r>
              <a:rPr lang="hu-HU" sz="1400" smtClean="0"/>
              <a:t> állapotba;</a:t>
            </a:r>
            <a:endParaRPr lang="hu-HU" sz="16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endParaRPr lang="hu-HU" sz="1600" smtClean="0"/>
          </a:p>
        </p:txBody>
      </p:sp>
      <p:sp>
        <p:nvSpPr>
          <p:cNvPr id="5632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7C74F-13F5-43A4-8768-38A3D3E20BA7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632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632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6326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02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786063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4.3.10. Target Instance Quality Review (1.)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A WCT-ben használt minőség-ellenőrzés fontos kifejezései: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Target</a:t>
            </a:r>
            <a:r>
              <a:rPr lang="hu-HU" sz="1600" b="1" dirty="0"/>
              <a:t> </a:t>
            </a:r>
            <a:r>
              <a:rPr lang="hu-HU" sz="1600" b="1" dirty="0" err="1"/>
              <a:t>Instance</a:t>
            </a:r>
            <a:r>
              <a:rPr lang="hu-HU" sz="1600" b="1" dirty="0"/>
              <a:t> </a:t>
            </a:r>
            <a:r>
              <a:rPr lang="hu-HU" sz="1600" dirty="0"/>
              <a:t>(megcélzott tartalom mentése) – egy </a:t>
            </a:r>
            <a:r>
              <a:rPr lang="hu-HU" sz="1600" i="1" dirty="0" err="1"/>
              <a:t>Target</a:t>
            </a:r>
            <a:r>
              <a:rPr lang="hu-HU" sz="1600" dirty="0"/>
              <a:t> egyetlen aratása,</a:t>
            </a:r>
            <a:br>
              <a:rPr lang="hu-HU" sz="1600" dirty="0"/>
            </a:br>
            <a:r>
              <a:rPr lang="hu-HU" sz="1600" dirty="0"/>
              <a:t> amelynek megtörténte egy adott napon és időpontban van ütemezve </a:t>
            </a:r>
            <a:br>
              <a:rPr lang="hu-HU" sz="1600" dirty="0"/>
            </a:br>
            <a:r>
              <a:rPr lang="hu-HU" sz="1600" dirty="0"/>
              <a:t>(vagy már megtörtént);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Harvest</a:t>
            </a:r>
            <a:r>
              <a:rPr lang="hu-HU" sz="1600" dirty="0"/>
              <a:t> (aratás) – a web feltérképezésének és meghatározott weboldalak </a:t>
            </a:r>
            <a:br>
              <a:rPr lang="hu-HU" sz="1600" dirty="0"/>
            </a:br>
            <a:r>
              <a:rPr lang="hu-HU" sz="1600" dirty="0"/>
              <a:t>lekérésének folyamata;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Harvest</a:t>
            </a:r>
            <a:r>
              <a:rPr lang="hu-HU" sz="1600" b="1" dirty="0"/>
              <a:t> </a:t>
            </a:r>
            <a:r>
              <a:rPr lang="hu-HU" sz="1600" b="1" dirty="0" err="1"/>
              <a:t>Result</a:t>
            </a:r>
            <a:r>
              <a:rPr lang="hu-HU" sz="1600" b="1" dirty="0"/>
              <a:t> </a:t>
            </a:r>
            <a:r>
              <a:rPr lang="hu-HU" sz="1600" dirty="0"/>
              <a:t>(aratási eredmény) – az aratás során letöltött fájlok;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Quality</a:t>
            </a:r>
            <a:r>
              <a:rPr lang="hu-HU" sz="1600" b="1" dirty="0"/>
              <a:t> </a:t>
            </a:r>
            <a:r>
              <a:rPr lang="hu-HU" sz="1600" b="1" dirty="0" err="1"/>
              <a:t>Review</a:t>
            </a:r>
            <a:r>
              <a:rPr lang="hu-HU" sz="1600" b="1" dirty="0"/>
              <a:t> </a:t>
            </a:r>
            <a:r>
              <a:rPr lang="hu-HU" sz="1600" dirty="0"/>
              <a:t>(minőség-ellenőrzés) – az aratási eredmények manuális ellenőrzésének folyamata annak megállapítására, hogy azok minősége megfelelő-e az archiváláshoz;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Live</a:t>
            </a:r>
            <a:r>
              <a:rPr lang="hu-HU" sz="1600" b="1" dirty="0"/>
              <a:t> URL </a:t>
            </a:r>
            <a:r>
              <a:rPr lang="hu-HU" sz="1600" dirty="0"/>
              <a:t>(élő URL) – az az URL, amelyen az eredeti weboldal érhető el az interneten;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Browse</a:t>
            </a:r>
            <a:r>
              <a:rPr lang="hu-HU" sz="1600" b="1" dirty="0"/>
              <a:t> </a:t>
            </a:r>
            <a:r>
              <a:rPr lang="hu-HU" sz="1600" b="1" dirty="0" err="1"/>
              <a:t>Tool</a:t>
            </a:r>
            <a:r>
              <a:rPr lang="hu-HU" sz="1600" b="1" dirty="0"/>
              <a:t> URL </a:t>
            </a:r>
            <a:r>
              <a:rPr lang="hu-HU" sz="1600" dirty="0"/>
              <a:t>(böngésző eszköz URL) – egy weboldal URL-címe a böngészőeszközben (a böngészőeszköz URL-címe a különböző aratási eredmények esetén eltérő);</a:t>
            </a:r>
            <a:endParaRPr lang="hu-HU" sz="1600" dirty="0">
              <a:ea typeface="Calibri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i="1" dirty="0" err="1"/>
              <a:t>Quality</a:t>
            </a:r>
            <a:r>
              <a:rPr lang="hu-HU" sz="2000" i="1" dirty="0"/>
              <a:t> </a:t>
            </a:r>
            <a:r>
              <a:rPr lang="hu-HU" sz="2000" i="1" dirty="0" err="1"/>
              <a:t>Review</a:t>
            </a:r>
            <a:r>
              <a:rPr lang="hu-HU" sz="2000" dirty="0"/>
              <a:t> eszközök megnyitása</a:t>
            </a:r>
            <a:endParaRPr lang="hu-HU" sz="20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Egy aratott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-t a szerkesztési módban megnyitva a </a:t>
            </a:r>
            <a:r>
              <a:rPr lang="hu-HU" sz="1600" i="1" dirty="0" err="1"/>
              <a:t>Harvest</a:t>
            </a:r>
            <a:r>
              <a:rPr lang="hu-HU" sz="1600" i="1" dirty="0"/>
              <a:t> </a:t>
            </a:r>
            <a:r>
              <a:rPr lang="hu-HU" sz="1600" i="1" dirty="0" err="1"/>
              <a:t>Result</a:t>
            </a:r>
            <a:r>
              <a:rPr lang="hu-HU" sz="1600" dirty="0"/>
              <a:t> munkalapon lehet ellenőrizni;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Megjelenik a </a:t>
            </a:r>
            <a:r>
              <a:rPr lang="hu-HU" sz="1600" i="1" dirty="0" err="1"/>
              <a:t>Target</a:t>
            </a:r>
            <a:r>
              <a:rPr lang="hu-HU" sz="1600" dirty="0"/>
              <a:t> eredményeinek listája, ha először ellenőrzi ezt 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-t, egyetlen </a:t>
            </a:r>
            <a:r>
              <a:rPr lang="hu-HU" sz="1600" i="1" dirty="0" err="1"/>
              <a:t>Harvest</a:t>
            </a:r>
            <a:r>
              <a:rPr lang="hu-HU" sz="1600" i="1" dirty="0"/>
              <a:t> </a:t>
            </a:r>
            <a:r>
              <a:rPr lang="hu-HU" sz="1600" i="1" dirty="0" err="1"/>
              <a:t>Result</a:t>
            </a:r>
            <a:r>
              <a:rPr lang="hu-HU" sz="1600" dirty="0"/>
              <a:t> jelenik meg;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Az áttekintéshez a </a:t>
            </a:r>
            <a:r>
              <a:rPr lang="hu-HU" sz="1600" i="1" dirty="0" err="1"/>
              <a:t>Review</a:t>
            </a:r>
            <a:r>
              <a:rPr lang="hu-HU" sz="1600" dirty="0"/>
              <a:t> gombra kell kattintani, ahol megjelennek az elérhető minőségellenőrzési eszközök;</a:t>
            </a:r>
            <a:endParaRPr lang="hu-HU" sz="1600" dirty="0">
              <a:ea typeface="Calibri"/>
              <a:cs typeface="Calibri"/>
            </a:endParaRPr>
          </a:p>
        </p:txBody>
      </p:sp>
      <p:sp>
        <p:nvSpPr>
          <p:cNvPr id="5734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09EF4-9F19-4B95-9BCA-3651ED76A1C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734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734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735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49275"/>
            <a:ext cx="38100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4.3.10. Target Instance Quality Review (2.)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900" dirty="0"/>
              <a:t>Minőség-ellenőrzés a </a:t>
            </a:r>
            <a:r>
              <a:rPr lang="hu-HU" sz="2900" i="1" dirty="0" err="1"/>
              <a:t>Browse</a:t>
            </a:r>
            <a:r>
              <a:rPr lang="hu-HU" sz="2900" i="1" dirty="0"/>
              <a:t> </a:t>
            </a:r>
            <a:r>
              <a:rPr lang="hu-HU" sz="2900" i="1" dirty="0" err="1"/>
              <a:t>Tool</a:t>
            </a:r>
            <a:r>
              <a:rPr lang="hu-HU" sz="2900" dirty="0" err="1"/>
              <a:t>-lal</a:t>
            </a:r>
            <a:endParaRPr lang="hu-HU" sz="2900" dirty="0"/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 </a:t>
            </a:r>
            <a:r>
              <a:rPr lang="hu-HU" sz="2300" i="1" dirty="0" err="1"/>
              <a:t>Browse</a:t>
            </a:r>
            <a:r>
              <a:rPr lang="hu-HU" sz="2300" i="1" dirty="0"/>
              <a:t> </a:t>
            </a:r>
            <a:r>
              <a:rPr lang="hu-HU" sz="2300" i="1" dirty="0" err="1"/>
              <a:t>Tool</a:t>
            </a:r>
            <a:r>
              <a:rPr lang="hu-HU" sz="2300" i="1" dirty="0"/>
              <a:t> </a:t>
            </a:r>
            <a:r>
              <a:rPr lang="hu-HU" sz="2300" dirty="0"/>
              <a:t>lehetővé teszi a felhasználó számára, hogy a webböngészőjében </a:t>
            </a:r>
            <a:br>
              <a:rPr lang="hu-HU" sz="2300" dirty="0"/>
            </a:br>
            <a:r>
              <a:rPr lang="hu-HU" sz="2300" dirty="0"/>
              <a:t>láthassa az aratási eredmény egy verzióját, mintha az eredetit nézné (ha az aratás </a:t>
            </a:r>
            <a:br>
              <a:rPr lang="hu-HU" sz="2300" dirty="0"/>
            </a:br>
            <a:r>
              <a:rPr lang="hu-HU" sz="2300" dirty="0"/>
              <a:t>sikeres, a begyűjtött anyag az eredetihez hasonló lesz);</a:t>
            </a:r>
            <a:endParaRPr lang="hu-HU" sz="23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Az eszközt a </a:t>
            </a:r>
            <a:r>
              <a:rPr lang="hu-HU" sz="2300" i="1" dirty="0" err="1"/>
              <a:t>Quality</a:t>
            </a:r>
            <a:r>
              <a:rPr lang="hu-HU" sz="2300" i="1" dirty="0"/>
              <a:t> </a:t>
            </a:r>
            <a:r>
              <a:rPr lang="hu-HU" sz="2300" i="1" dirty="0" err="1"/>
              <a:t>Review</a:t>
            </a:r>
            <a:r>
              <a:rPr lang="hu-HU" sz="2300" i="1" dirty="0"/>
              <a:t> </a:t>
            </a:r>
            <a:r>
              <a:rPr lang="hu-HU" sz="2300" i="1" dirty="0" err="1"/>
              <a:t>Tools</a:t>
            </a:r>
            <a:r>
              <a:rPr lang="hu-HU" sz="2300" i="1" dirty="0"/>
              <a:t> </a:t>
            </a:r>
            <a:r>
              <a:rPr lang="hu-HU" sz="2300" dirty="0"/>
              <a:t>lap </a:t>
            </a:r>
            <a:r>
              <a:rPr lang="hu-HU" sz="2300" i="1" dirty="0" err="1"/>
              <a:t>Browse</a:t>
            </a:r>
            <a:r>
              <a:rPr lang="hu-HU" sz="2300" dirty="0"/>
              <a:t> részében található beállításokkal lehet vezérelni, az aratáshoz szükséges </a:t>
            </a:r>
            <a:r>
              <a:rPr lang="hu-HU" sz="2300" i="1" dirty="0" err="1"/>
              <a:t>Seed</a:t>
            </a:r>
            <a:r>
              <a:rPr lang="hu-HU" sz="2300" i="1" dirty="0"/>
              <a:t> URL</a:t>
            </a:r>
            <a:r>
              <a:rPr lang="hu-HU" sz="2300" dirty="0"/>
              <a:t>-ek bal oldalon láthatók, jobb oldalon pedig három lehetséges művelet:</a:t>
            </a:r>
            <a:endParaRPr lang="hu-HU" sz="23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b="1" dirty="0" err="1"/>
              <a:t>Review</a:t>
            </a:r>
            <a:r>
              <a:rPr lang="hu-HU" b="1" dirty="0"/>
              <a:t> </a:t>
            </a:r>
            <a:r>
              <a:rPr lang="hu-HU" b="1" dirty="0" err="1"/>
              <a:t>this</a:t>
            </a:r>
            <a:r>
              <a:rPr lang="hu-HU" b="1" dirty="0"/>
              <a:t> </a:t>
            </a:r>
            <a:r>
              <a:rPr lang="hu-HU" b="1" dirty="0" err="1"/>
              <a:t>Harvest</a:t>
            </a:r>
            <a:r>
              <a:rPr lang="hu-HU" dirty="0"/>
              <a:t> (az aratás áttekintése) – megnyitja az aratott </a:t>
            </a:r>
            <a:r>
              <a:rPr lang="hu-HU" i="1" dirty="0" err="1"/>
              <a:t>Seed</a:t>
            </a:r>
            <a:r>
              <a:rPr lang="hu-HU" i="1" dirty="0"/>
              <a:t> URL-t </a:t>
            </a:r>
            <a:r>
              <a:rPr lang="hu-HU" dirty="0"/>
              <a:t>a webböngésző új ablakában, a </a:t>
            </a:r>
            <a:r>
              <a:rPr lang="hu-HU" i="1" dirty="0"/>
              <a:t>WCT</a:t>
            </a:r>
            <a:r>
              <a:rPr lang="hu-HU" dirty="0"/>
              <a:t> </a:t>
            </a:r>
            <a:r>
              <a:rPr lang="hu-HU" i="1" dirty="0" err="1"/>
              <a:t>Browse</a:t>
            </a:r>
            <a:r>
              <a:rPr lang="hu-HU" i="1" dirty="0"/>
              <a:t> </a:t>
            </a:r>
            <a:r>
              <a:rPr lang="hu-HU" i="1" dirty="0" err="1"/>
              <a:t>Tool</a:t>
            </a:r>
            <a:r>
              <a:rPr lang="hu-HU" dirty="0"/>
              <a:t>-t használja az oldal létrehozásához;</a:t>
            </a:r>
            <a:endParaRPr lang="hu-HU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b="1" dirty="0" err="1"/>
              <a:t>Review</a:t>
            </a:r>
            <a:r>
              <a:rPr lang="hu-HU" b="1" dirty="0"/>
              <a:t> in Access </a:t>
            </a:r>
            <a:r>
              <a:rPr lang="hu-HU" b="1" dirty="0" err="1"/>
              <a:t>Tool</a:t>
            </a:r>
            <a:r>
              <a:rPr lang="hu-HU" dirty="0"/>
              <a:t> (áttekintés hozzáférés eszközben) – megnyitja az aratott </a:t>
            </a:r>
            <a:r>
              <a:rPr lang="hu-HU" i="1" dirty="0" err="1"/>
              <a:t>Seed</a:t>
            </a:r>
            <a:r>
              <a:rPr lang="hu-HU" i="1" dirty="0"/>
              <a:t> URL-t </a:t>
            </a:r>
            <a:r>
              <a:rPr lang="hu-HU" dirty="0"/>
              <a:t>a webböngésző új ablakában, egy külső </a:t>
            </a:r>
            <a:r>
              <a:rPr lang="hu-HU" i="1" dirty="0"/>
              <a:t>Access </a:t>
            </a:r>
            <a:r>
              <a:rPr lang="hu-HU" i="1" dirty="0" err="1"/>
              <a:t>Tool</a:t>
            </a:r>
            <a:r>
              <a:rPr lang="hu-HU" dirty="0"/>
              <a:t>-t használ az oldal létrehozásához;</a:t>
            </a:r>
            <a:endParaRPr lang="hu-HU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b="1" dirty="0" err="1"/>
              <a:t>Live</a:t>
            </a:r>
            <a:r>
              <a:rPr lang="hu-HU" b="1" dirty="0"/>
              <a:t> Site </a:t>
            </a:r>
            <a:r>
              <a:rPr lang="hu-HU" dirty="0"/>
              <a:t>(élő webhely) – az eredeti weboldal megnyitása új ablakban;</a:t>
            </a:r>
            <a:endParaRPr lang="hu-HU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b="1" dirty="0" err="1"/>
              <a:t>Archives</a:t>
            </a:r>
            <a:r>
              <a:rPr lang="hu-HU" b="1" dirty="0"/>
              <a:t> </a:t>
            </a:r>
            <a:r>
              <a:rPr lang="hu-HU" b="1" dirty="0" err="1"/>
              <a:t>Harvested</a:t>
            </a:r>
            <a:r>
              <a:rPr lang="hu-HU" dirty="0"/>
              <a:t> (aratott archívumok) – új ablakban nyitja meg a webhely bármely ismert archivált verzióját;</a:t>
            </a:r>
            <a:endParaRPr lang="hu-HU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b="1" dirty="0"/>
              <a:t>Web </a:t>
            </a:r>
            <a:r>
              <a:rPr lang="hu-HU" b="1" dirty="0" err="1"/>
              <a:t>Archive</a:t>
            </a:r>
            <a:r>
              <a:rPr lang="hu-HU" b="1" dirty="0"/>
              <a:t> </a:t>
            </a:r>
            <a:r>
              <a:rPr lang="hu-HU" dirty="0"/>
              <a:t>(webarchívum) – megnyitja a webhely belépési oldalát a társított nyilvános archívumban (pl. http://archive.org/);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 </a:t>
            </a:r>
            <a:r>
              <a:rPr lang="hu-HU" sz="2300" i="1" dirty="0" err="1"/>
              <a:t>Review</a:t>
            </a:r>
            <a:r>
              <a:rPr lang="hu-HU" sz="2300" i="1" dirty="0"/>
              <a:t> </a:t>
            </a:r>
            <a:r>
              <a:rPr lang="hu-HU" sz="2300" i="1" dirty="0" err="1"/>
              <a:t>this</a:t>
            </a:r>
            <a:r>
              <a:rPr lang="hu-HU" sz="2300" i="1" dirty="0"/>
              <a:t> </a:t>
            </a:r>
            <a:r>
              <a:rPr lang="hu-HU" sz="2300" i="1" dirty="0" err="1"/>
              <a:t>Harvest</a:t>
            </a:r>
            <a:r>
              <a:rPr lang="hu-HU" sz="2300" i="1" dirty="0"/>
              <a:t> (WCT </a:t>
            </a:r>
            <a:r>
              <a:rPr lang="hu-HU" sz="2300" i="1" dirty="0" err="1"/>
              <a:t>Browse</a:t>
            </a:r>
            <a:r>
              <a:rPr lang="hu-HU" sz="2300" i="1" dirty="0"/>
              <a:t> </a:t>
            </a:r>
            <a:r>
              <a:rPr lang="hu-HU" sz="2300" i="1" dirty="0" err="1"/>
              <a:t>Tool</a:t>
            </a:r>
            <a:r>
              <a:rPr lang="hu-HU" sz="2300" i="1" dirty="0"/>
              <a:t>) </a:t>
            </a:r>
            <a:r>
              <a:rPr lang="hu-HU" sz="2300" dirty="0"/>
              <a:t>már nem frissül, ezért egyes oldalak nem jelennek meg megfelelően, de hasznos tartalék böngészőként, ha az </a:t>
            </a:r>
            <a:r>
              <a:rPr lang="hu-HU" sz="2300" i="1" dirty="0"/>
              <a:t>Access </a:t>
            </a:r>
            <a:r>
              <a:rPr lang="hu-HU" sz="2300" i="1" dirty="0" err="1"/>
              <a:t>Tool</a:t>
            </a:r>
            <a:r>
              <a:rPr lang="hu-HU" sz="2300" i="1" dirty="0"/>
              <a:t> </a:t>
            </a:r>
            <a:r>
              <a:rPr lang="hu-HU" sz="2300" dirty="0"/>
              <a:t>leáll vagy ha ugyanahhoz a webhelyhez több </a:t>
            </a:r>
            <a:r>
              <a:rPr lang="hu-HU" sz="2300" i="1" dirty="0" err="1"/>
              <a:t>Target</a:t>
            </a:r>
            <a:r>
              <a:rPr lang="hu-HU" sz="2300" i="1" dirty="0"/>
              <a:t> </a:t>
            </a:r>
            <a:r>
              <a:rPr lang="hu-HU" sz="2300" i="1" dirty="0" err="1"/>
              <a:t>Instance</a:t>
            </a:r>
            <a:r>
              <a:rPr lang="hu-HU" sz="2300" dirty="0"/>
              <a:t>-t is begyűjtött, mivel csak a kért változatot jeleníti meg;</a:t>
            </a:r>
            <a:endParaRPr lang="hu-HU" sz="23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 </a:t>
            </a:r>
            <a:r>
              <a:rPr lang="hu-HU" sz="2300" i="1" dirty="0" err="1"/>
              <a:t>Review</a:t>
            </a:r>
            <a:r>
              <a:rPr lang="hu-HU" sz="2300" i="1" dirty="0"/>
              <a:t> in Access </a:t>
            </a:r>
            <a:r>
              <a:rPr lang="hu-HU" sz="2300" i="1" dirty="0" err="1"/>
              <a:t>Tool</a:t>
            </a:r>
            <a:r>
              <a:rPr lang="hu-HU" sz="2300" i="1" dirty="0"/>
              <a:t> (</a:t>
            </a:r>
            <a:r>
              <a:rPr lang="hu-HU" sz="2300" i="1" dirty="0" err="1"/>
              <a:t>OpenWayback</a:t>
            </a:r>
            <a:r>
              <a:rPr lang="hu-HU" sz="2300" i="1" dirty="0"/>
              <a:t>)</a:t>
            </a:r>
            <a:r>
              <a:rPr lang="hu-HU" sz="2300" dirty="0"/>
              <a:t> az előnyben részesített karbantartott böngésző;</a:t>
            </a:r>
            <a:r>
              <a:rPr lang="hu-HU" sz="2300" dirty="0">
                <a:solidFill>
                  <a:srgbClr val="FF0000"/>
                </a:solidFill>
              </a:rPr>
              <a:t>*</a:t>
            </a:r>
            <a:endParaRPr lang="hu-HU" sz="23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 </a:t>
            </a:r>
            <a:r>
              <a:rPr lang="hu-HU" sz="2300" i="1" dirty="0" err="1"/>
              <a:t>Live</a:t>
            </a:r>
            <a:r>
              <a:rPr lang="hu-HU" sz="2300" i="1" dirty="0"/>
              <a:t> Site</a:t>
            </a:r>
            <a:r>
              <a:rPr lang="hu-HU" sz="2300" dirty="0"/>
              <a:t> hivatkozással megnyitható az eredeti webhely, hogy összehasonlítható legyen az aratott verzióval;</a:t>
            </a:r>
            <a:endParaRPr lang="hu-HU" sz="23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Az </a:t>
            </a:r>
            <a:r>
              <a:rPr lang="hu-HU" sz="2300" i="1" dirty="0" err="1"/>
              <a:t>Archived</a:t>
            </a:r>
            <a:r>
              <a:rPr lang="hu-HU" sz="2300" i="1" dirty="0"/>
              <a:t> </a:t>
            </a:r>
            <a:r>
              <a:rPr lang="hu-HU" sz="2300" i="1" dirty="0" err="1"/>
              <a:t>Harvests</a:t>
            </a:r>
            <a:r>
              <a:rPr lang="hu-HU" sz="2300" i="1" dirty="0"/>
              <a:t> </a:t>
            </a:r>
            <a:r>
              <a:rPr lang="hu-HU" sz="2300" dirty="0"/>
              <a:t>link lehetővé teszi az aratások összehasonlítását a weboldal korábbi mentéseivel;</a:t>
            </a:r>
            <a:endParaRPr lang="hu-HU" sz="23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300" dirty="0"/>
              <a:t>A </a:t>
            </a:r>
            <a:r>
              <a:rPr lang="hu-HU" sz="2300" i="1" dirty="0"/>
              <a:t>Web </a:t>
            </a:r>
            <a:r>
              <a:rPr lang="hu-HU" sz="2300" i="1" dirty="0" err="1"/>
              <a:t>Archive</a:t>
            </a:r>
            <a:r>
              <a:rPr lang="hu-HU" sz="2300" dirty="0"/>
              <a:t> alapértelmezés szerint az </a:t>
            </a:r>
            <a:r>
              <a:rPr lang="hu-HU" sz="2300" i="1" dirty="0"/>
              <a:t>Internet </a:t>
            </a:r>
            <a:r>
              <a:rPr lang="hu-HU" sz="2300" i="1" dirty="0" err="1"/>
              <a:t>Archive</a:t>
            </a:r>
            <a:r>
              <a:rPr lang="hu-HU" sz="2300" i="1" dirty="0"/>
              <a:t> </a:t>
            </a:r>
            <a:r>
              <a:rPr lang="hu-HU" sz="2300" dirty="0"/>
              <a:t>mentéseire mutat, de beállítható a helyi archívum is;</a:t>
            </a:r>
            <a:endParaRPr lang="hu-HU" sz="2300" dirty="0">
              <a:ea typeface="Calibri"/>
              <a:cs typeface="Calibri"/>
            </a:endParaRPr>
          </a:p>
        </p:txBody>
      </p:sp>
      <p:sp>
        <p:nvSpPr>
          <p:cNvPr id="5837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9532A-6D2A-4ECC-A026-784ED49918E6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837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837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58374" name="Szövegdoboz 6"/>
          <p:cNvSpPr txBox="1">
            <a:spLocks noChangeArrowheads="1"/>
          </p:cNvSpPr>
          <p:nvPr/>
        </p:nvSpPr>
        <p:spPr bwMode="auto">
          <a:xfrm>
            <a:off x="1130300" y="5967413"/>
            <a:ext cx="1022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Már nem fejlesztik az OpenWayback-et, de a Review this Harvest-hez más program is rendelhető elsődleges eszközként;</a:t>
            </a:r>
            <a:r>
              <a:rPr lang="hu-HU" sz="1600">
                <a:latin typeface="Calibri" pitchFamily="34" charset="0"/>
              </a:rPr>
              <a:t> </a:t>
            </a:r>
          </a:p>
        </p:txBody>
      </p:sp>
      <p:pic>
        <p:nvPicPr>
          <p:cNvPr id="58375" name="Kép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7888" y="-36513"/>
            <a:ext cx="381635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4.3.10. Target Instance Quality Review (3.)</a:t>
            </a:r>
            <a:endParaRPr lang="hu-HU" sz="3000" smtClean="0"/>
          </a:p>
        </p:txBody>
      </p:sp>
      <p:sp>
        <p:nvSpPr>
          <p:cNvPr id="5939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Minőség-ellenőrzés a </a:t>
            </a:r>
            <a:r>
              <a:rPr lang="hu-HU" sz="2000" i="1" smtClean="0"/>
              <a:t>Harvest History Tool</a:t>
            </a:r>
            <a:r>
              <a:rPr lang="hu-HU" sz="2000" smtClean="0"/>
              <a:t>-lal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Harvest History Tool</a:t>
            </a:r>
            <a:r>
              <a:rPr lang="hu-HU" sz="1600" smtClean="0"/>
              <a:t> segítségével összehasonlítható az aratás eredménye a </a:t>
            </a:r>
            <a:br>
              <a:rPr lang="hu-HU" sz="1600" smtClean="0"/>
            </a:br>
            <a:r>
              <a:rPr lang="hu-HU" sz="1600" smtClean="0"/>
              <a:t>korábbiakéval (az összes aratást megjeleníti, a legfrissebbel kezdődően), a </a:t>
            </a:r>
            <a:br>
              <a:rPr lang="hu-HU" sz="1600" smtClean="0"/>
            </a:br>
            <a:r>
              <a:rPr lang="hu-HU" sz="1600" smtClean="0"/>
              <a:t>letöltött oldalak száma, a letöltési hibák száma, az adatmennyiségre és egyéb statisztikákra vonatkozóan; a link az adott aratásnak megfelelő </a:t>
            </a:r>
            <a:r>
              <a:rPr lang="hu-HU" sz="1600" i="1" smtClean="0"/>
              <a:t>Target Instance </a:t>
            </a:r>
            <a:r>
              <a:rPr lang="hu-HU" sz="1600" smtClean="0"/>
              <a:t>nézet oldalra visz;</a:t>
            </a:r>
            <a:endParaRPr lang="hu-HU" sz="16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Aratás elemzés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  <a:endParaRPr lang="hu-HU" sz="2000" smtClean="0">
              <a:solidFill>
                <a:srgbClr val="FF0000"/>
              </a:solidFill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b="1" smtClean="0"/>
              <a:t>Harvest Analysis and Patching</a:t>
            </a:r>
            <a:r>
              <a:rPr lang="hu-HU" sz="1600" i="1" smtClean="0"/>
              <a:t> </a:t>
            </a:r>
            <a:r>
              <a:rPr lang="hu-HU" sz="1600" smtClean="0"/>
              <a:t>(aratás elemzés és foltozás)</a:t>
            </a:r>
            <a:r>
              <a:rPr lang="hu-HU" sz="1600" i="1" smtClean="0"/>
              <a:t> </a:t>
            </a:r>
            <a:r>
              <a:rPr lang="hu-HU" sz="1600" smtClean="0"/>
              <a:t>eszközzel elemezhető az aratás a hálózati gráf vizualizáció és az URL-ek strukturált fa nézetének használatával;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Visualization Tool </a:t>
            </a:r>
            <a:r>
              <a:rPr lang="hu-HU" sz="1400" smtClean="0"/>
              <a:t>(vizualizációs eszköz): interaktív módszer az aratás során begyűjtött URL-ek domainjeinek feltárására;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Domain Analysis </a:t>
            </a:r>
            <a:r>
              <a:rPr lang="hu-HU" sz="1400" smtClean="0"/>
              <a:t>(domén elemzés);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Analysing URLs </a:t>
            </a:r>
            <a:r>
              <a:rPr lang="hu-HU" sz="1400" smtClean="0"/>
              <a:t>(URL-ek elemzése);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Inspect View </a:t>
            </a:r>
            <a:r>
              <a:rPr lang="hu-HU" sz="1400" smtClean="0"/>
              <a:t>(ellenőrző nézet);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Folders View </a:t>
            </a:r>
            <a:r>
              <a:rPr lang="hu-HU" sz="1400" smtClean="0"/>
              <a:t>(mappák nézet);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Crawler Path View </a:t>
            </a:r>
            <a:r>
              <a:rPr lang="hu-HU" sz="1400" smtClean="0"/>
              <a:t>(aratószoftver útvonal nézet);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Filtering and Searching</a:t>
            </a:r>
            <a:r>
              <a:rPr lang="hu-HU" sz="1400" smtClean="0"/>
              <a:t> (szűrés és keresés);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5939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D608E-4AD4-4121-8AEB-F6B5D1E64E1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939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5939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5939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7363" y="-49213"/>
            <a:ext cx="381000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Szövegdoboz 7"/>
          <p:cNvSpPr txBox="1">
            <a:spLocks noChangeArrowheads="1"/>
          </p:cNvSpPr>
          <p:nvPr/>
        </p:nvSpPr>
        <p:spPr bwMode="auto">
          <a:xfrm>
            <a:off x="4202113" y="5992813"/>
            <a:ext cx="3494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részletes leírást lásd a kézikönyvben;</a:t>
            </a:r>
          </a:p>
        </p:txBody>
      </p:sp>
      <p:pic>
        <p:nvPicPr>
          <p:cNvPr id="59400" name="Kép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4.3.10. Target Instance Quality Review (4.)</a:t>
            </a:r>
            <a:endParaRPr lang="hu-HU" sz="3000" smtClean="0"/>
          </a:p>
        </p:txBody>
      </p:sp>
      <p:sp>
        <p:nvSpPr>
          <p:cNvPr id="6041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Patching</a:t>
            </a:r>
            <a:r>
              <a:rPr lang="hu-HU" sz="2000" smtClean="0"/>
              <a:t> (foltozás)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Harvest Analysis and Patching </a:t>
            </a:r>
            <a:r>
              <a:rPr lang="hu-HU" sz="1600" smtClean="0"/>
              <a:t>eszköz az aratás javítására használható tartalom importálásával vagy metszésével;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Pruning</a:t>
            </a:r>
            <a:r>
              <a:rPr lang="hu-HU" sz="1400" smtClean="0"/>
              <a:t> (metszés): a nem kívánt tartalom eltávolítását jelenti a webes aratásból URL-szinten;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Harvest Visualization </a:t>
            </a:r>
            <a:r>
              <a:rPr lang="hu-HU" sz="1400" smtClean="0"/>
              <a:t>(aratási vizualizáció): az eszközön belül teljes domainek jelölhetők ki metszésre;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b="1" smtClean="0"/>
              <a:t>Domain Statistics </a:t>
            </a:r>
            <a:r>
              <a:rPr lang="hu-HU" sz="1400" smtClean="0"/>
              <a:t>(domain statisztikák): a táblázatban az adott domainekhez tartozó állapotkódok vagy tartalomtípusok kombinációi kiválaszthatók metszés céljából;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400" b="1" smtClean="0"/>
              <a:t>Inspect, Folders and Crawler Path views</a:t>
            </a:r>
            <a:r>
              <a:rPr lang="hu-HU" sz="1400" b="1" smtClean="0"/>
              <a:t> </a:t>
            </a:r>
            <a:r>
              <a:rPr lang="hu-HU" sz="1400" smtClean="0"/>
              <a:t>(vizsgálat, mappák és aratási útvonal nézetek): egy vagy több URL-cím jelölhető ki metszésre;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Importing/Recrawling</a:t>
            </a:r>
            <a:r>
              <a:rPr lang="hu-HU" sz="1400" smtClean="0"/>
              <a:t> (importálás/újraaratás): az importálás a hiányzó tartalom URL-szintű hozzáadását jelenti egy másik webes aratásból; az újraaratásnál pedig egy meglévő URL-címet törölnek, majd importálnak, jellemzően akkor, ha az eredeti aratás során hibakóddal (4xx, 5xx) lett mentve;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Tömeges </a:t>
            </a:r>
            <a:r>
              <a:rPr lang="hu-HU" sz="1400" i="1" smtClean="0"/>
              <a:t>Patching</a:t>
            </a:r>
            <a:r>
              <a:rPr lang="hu-HU" sz="1400" smtClean="0"/>
              <a:t>: az URL-ek tömegesen importálhatók és metszhetők (táblázatkezelő szükséges);</a:t>
            </a:r>
            <a:endParaRPr lang="hu-HU" sz="14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Naplófájl-megjelenítő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  <a:endParaRPr lang="hu-HU" sz="1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WCT naplófájl-megjelenítője segíthet a minőségellenőrzésben azáltal, hogy lehetővé teszi a futó vagy a learatott </a:t>
            </a:r>
            <a:r>
              <a:rPr lang="hu-HU" sz="1600" i="1" smtClean="0"/>
              <a:t>Target Instances</a:t>
            </a:r>
            <a:r>
              <a:rPr lang="hu-HU" sz="1600" smtClean="0"/>
              <a:t> naplófájljainak vizsgálatát;</a:t>
            </a:r>
            <a:endParaRPr lang="hu-HU" sz="16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problémák diagnosztizálása (típusleírások és külső eszközök)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  <a:endParaRPr lang="hu-HU" sz="2000" smtClean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6041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528BF-1B5F-4125-9B2C-E00155BF0F58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042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042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60422" name="Szövegdoboz 6"/>
          <p:cNvSpPr txBox="1">
            <a:spLocks noChangeArrowheads="1"/>
          </p:cNvSpPr>
          <p:nvPr/>
        </p:nvSpPr>
        <p:spPr bwMode="auto">
          <a:xfrm>
            <a:off x="7842250" y="6018213"/>
            <a:ext cx="3511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részletes leírást lásd a kézikönyvben;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(1.)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Bevezetés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csoportok a valamilyen módon összefüggő </a:t>
            </a:r>
            <a:r>
              <a:rPr lang="hu-HU" sz="1600" i="1" dirty="0" err="1"/>
              <a:t>Target</a:t>
            </a:r>
            <a:r>
              <a:rPr lang="hu-HU" sz="1600" dirty="0"/>
              <a:t>-ek összekapcsolására szolgálnak, használhatók egy adott gyűjteményhez, témához vagy eseményhez is;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Lehetséges beágyazott csoportokat létrehozni, ahol egy specializált csoport maga is egy általánosabb csoport tagja;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csoportoknak lehet kezdő és befejező dátumuk, így felhasználhatók eseményeken alapuló csoportok definiálására;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csoportok sok szempontból nagyon hasonlóan viselkednek, mint a </a:t>
            </a:r>
            <a:r>
              <a:rPr lang="hu-HU" sz="1600" i="1" dirty="0" err="1"/>
              <a:t>Target</a:t>
            </a:r>
            <a:r>
              <a:rPr lang="hu-HU" sz="1600" dirty="0"/>
              <a:t>-ek: lehet nevük, leírásuk, tulajdonosuk, kereshetők és szerkeszthetők; ütemezéssel több kapcsolódó </a:t>
            </a:r>
            <a:r>
              <a:rPr lang="hu-HU" sz="1600" i="1" dirty="0" err="1"/>
              <a:t>Target</a:t>
            </a:r>
            <a:r>
              <a:rPr lang="hu-HU" sz="1600" dirty="0"/>
              <a:t> aratása szinkronizálható;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-ok </a:t>
            </a:r>
            <a:r>
              <a:rPr lang="hu-HU" sz="1600" dirty="0" err="1"/>
              <a:t>öröklik</a:t>
            </a:r>
            <a:r>
              <a:rPr lang="hu-HU" sz="1600" dirty="0"/>
              <a:t> a csoporttagságukat a </a:t>
            </a:r>
            <a:r>
              <a:rPr lang="hu-HU" sz="1600" i="1" dirty="0" err="1"/>
              <a:t>Target</a:t>
            </a:r>
            <a:r>
              <a:rPr lang="hu-HU" sz="1600" dirty="0" err="1"/>
              <a:t>-ektől</a:t>
            </a:r>
            <a:r>
              <a:rPr lang="hu-HU" sz="1600" dirty="0"/>
              <a:t>, és amikor egy </a:t>
            </a:r>
            <a:r>
              <a:rPr lang="hu-HU" sz="1600" i="1" dirty="0" err="1"/>
              <a:t>Target</a:t>
            </a:r>
            <a:r>
              <a:rPr lang="hu-HU" sz="1600" i="1" dirty="0"/>
              <a:t> </a:t>
            </a:r>
            <a:r>
              <a:rPr lang="hu-HU" sz="1600" i="1" dirty="0" err="1"/>
              <a:t>Instance</a:t>
            </a:r>
            <a:r>
              <a:rPr lang="hu-HU" sz="1600" dirty="0"/>
              <a:t>-t archívumba küldenek, a </a:t>
            </a:r>
            <a:r>
              <a:rPr lang="hu-HU" sz="1600" i="1" dirty="0" err="1"/>
              <a:t>Target</a:t>
            </a:r>
            <a:r>
              <a:rPr lang="hu-HU" sz="1600" dirty="0"/>
              <a:t> metaadatai bekerülnek a SIP-be, beleértve az összes csoportinformációt is;</a:t>
            </a:r>
            <a:endParaRPr lang="hu-HU" sz="1600" dirty="0">
              <a:ea typeface="Calibri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/>
              <a:t>A </a:t>
            </a:r>
            <a:r>
              <a:rPr lang="hu-HU" sz="2000" i="1" dirty="0" err="1"/>
              <a:t>Groups</a:t>
            </a:r>
            <a:r>
              <a:rPr lang="pt-BR" sz="2000" dirty="0"/>
              <a:t> </a:t>
            </a:r>
            <a:r>
              <a:rPr lang="pt-BR" sz="2000" dirty="0" err="1"/>
              <a:t>modul</a:t>
            </a:r>
            <a:r>
              <a:rPr lang="pt-BR" sz="2000" dirty="0"/>
              <a:t> </a:t>
            </a:r>
            <a:r>
              <a:rPr lang="pt-BR" sz="2000" dirty="0" err="1"/>
              <a:t>fontos</a:t>
            </a:r>
            <a:r>
              <a:rPr lang="pt-BR" sz="2000" dirty="0"/>
              <a:t> </a:t>
            </a:r>
            <a:r>
              <a:rPr lang="pt-BR" sz="2000" dirty="0" err="1"/>
              <a:t>kifejezései</a:t>
            </a:r>
            <a:r>
              <a:rPr lang="pt-BR" sz="2000" dirty="0"/>
              <a:t>:</a:t>
            </a:r>
            <a:endParaRPr lang="hu-HU" sz="2000" dirty="0"/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/>
              <a:t>Group</a:t>
            </a:r>
            <a:r>
              <a:rPr lang="hu-HU" sz="1600" dirty="0"/>
              <a:t> (csoport) – olyan </a:t>
            </a:r>
            <a:r>
              <a:rPr lang="hu-HU" sz="1600" i="1" dirty="0" err="1"/>
              <a:t>Target</a:t>
            </a:r>
            <a:r>
              <a:rPr lang="hu-HU" sz="1600" dirty="0"/>
              <a:t>-ek (vagy más csoportok) halmaza, amelyek valamilyen módon kapcsolódnak egymáshoz;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Member</a:t>
            </a:r>
            <a:r>
              <a:rPr lang="hu-HU" sz="1600" dirty="0"/>
              <a:t> (tag) – egy </a:t>
            </a:r>
            <a:r>
              <a:rPr lang="hu-HU" sz="1600" i="1" dirty="0" err="1"/>
              <a:t>Target</a:t>
            </a:r>
            <a:r>
              <a:rPr lang="hu-HU" sz="1600" dirty="0"/>
              <a:t> vagy </a:t>
            </a:r>
            <a:r>
              <a:rPr lang="hu-HU" sz="1600" i="1" dirty="0"/>
              <a:t>Group</a:t>
            </a:r>
            <a:r>
              <a:rPr lang="hu-HU" sz="1600" dirty="0"/>
              <a:t>, amely a csoporthoz tartozik (csoporttag);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Expired</a:t>
            </a:r>
            <a:r>
              <a:rPr lang="hu-HU" sz="1600" dirty="0"/>
              <a:t> (lejárt) – egy </a:t>
            </a:r>
            <a:r>
              <a:rPr lang="hu-HU" sz="1600" i="1" dirty="0"/>
              <a:t>Group</a:t>
            </a:r>
            <a:r>
              <a:rPr lang="hu-HU" sz="1600" dirty="0"/>
              <a:t> lejártnak minősül, ha a lejárati dátuma elmúlt;</a:t>
            </a:r>
            <a:endParaRPr lang="hu-HU" sz="1600" dirty="0">
              <a:ea typeface="Calibri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Minden </a:t>
            </a:r>
            <a:r>
              <a:rPr lang="hu-HU" sz="2000" i="1" dirty="0"/>
              <a:t>Group</a:t>
            </a:r>
            <a:r>
              <a:rPr lang="hu-HU" sz="2000" dirty="0"/>
              <a:t>-</a:t>
            </a:r>
            <a:r>
              <a:rPr lang="hu-HU" sz="2000" dirty="0" err="1"/>
              <a:t>nak</a:t>
            </a:r>
            <a:r>
              <a:rPr lang="hu-HU" sz="2000" dirty="0"/>
              <a:t> van egy állapota, amelyet a rendszer automatikusan kiszámít:</a:t>
            </a:r>
            <a:endParaRPr lang="hu-HU" sz="20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Schedulable</a:t>
            </a:r>
            <a:r>
              <a:rPr lang="hu-HU" sz="1600" dirty="0"/>
              <a:t> (ütemezhető) – legalább egy tagja jóváhagyásra került, ezért ütemezés adható a csoporthoz;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b="1" dirty="0" err="1"/>
              <a:t>Unschedulable</a:t>
            </a:r>
            <a:r>
              <a:rPr lang="hu-HU" sz="1600" dirty="0"/>
              <a:t> (nem ütemezhető) – a csoport egyetlen tagja sincs jóváhagyva, ezért nem lehet ütemezést csatolni;</a:t>
            </a:r>
            <a:endParaRPr lang="hu-HU" sz="1600" dirty="0">
              <a:ea typeface="Calibri"/>
              <a:cs typeface="Calibri"/>
            </a:endParaRPr>
          </a:p>
        </p:txBody>
      </p:sp>
      <p:sp>
        <p:nvSpPr>
          <p:cNvPr id="6144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25996-B5AE-41B1-BFF4-16BEF6CEAAF2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144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144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(2.)</a:t>
            </a:r>
            <a:endParaRPr lang="hu-HU" sz="3000" smtClean="0"/>
          </a:p>
        </p:txBody>
      </p:sp>
      <p:sp>
        <p:nvSpPr>
          <p:cNvPr id="6246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Group</a:t>
            </a:r>
            <a:r>
              <a:rPr lang="hu-HU" sz="2000" smtClean="0"/>
              <a:t> kezelőfelület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Search</a:t>
            </a:r>
            <a:r>
              <a:rPr lang="hu-HU" sz="1600" smtClean="0"/>
              <a:t> (keresés) – mezők kereséshez: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(archiváló intézmény);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Owner</a:t>
            </a:r>
            <a:r>
              <a:rPr lang="hu-HU" sz="1400" smtClean="0"/>
              <a:t> (tulajdonos);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Member of </a:t>
            </a:r>
            <a:r>
              <a:rPr lang="hu-HU" sz="1400" smtClean="0"/>
              <a:t>(tagja);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Type</a:t>
            </a:r>
            <a:r>
              <a:rPr lang="hu-HU" sz="1400" smtClean="0"/>
              <a:t> (típus) – </a:t>
            </a:r>
            <a:r>
              <a:rPr lang="hu-HU" sz="1400" i="1" smtClean="0"/>
              <a:t>Collection, Event, Functional, Sub-Group, Subject, Thematic;</a:t>
            </a:r>
            <a:endParaRPr lang="hu-HU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Non-Display Only </a:t>
            </a:r>
            <a:r>
              <a:rPr lang="hu-HU" sz="1400" smtClean="0"/>
              <a:t>(rejtett) – a WCT felhasználók láthatják a rejtettként megjelölt csoportokat;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400" b="1" smtClean="0"/>
              <a:t>Results</a:t>
            </a:r>
            <a:r>
              <a:rPr lang="hu-HU" sz="1400" smtClean="0"/>
              <a:t> (eredmények) – a meglévő </a:t>
            </a:r>
            <a:r>
              <a:rPr lang="hu-HU" sz="1400" i="1" smtClean="0"/>
              <a:t>Group</a:t>
            </a:r>
            <a:r>
              <a:rPr lang="hu-HU" sz="1400" smtClean="0"/>
              <a:t>-ok listája vagy a keresési találatok megjelenítése (az állapotától és a jogosultságaitól függő lehetőségekkel);</a:t>
            </a:r>
            <a:endParaRPr lang="hu-HU" sz="1400" b="1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400" b="1" smtClean="0"/>
              <a:t>Create New</a:t>
            </a:r>
            <a:r>
              <a:rPr lang="hu-HU" sz="1400" smtClean="0"/>
              <a:t> (új létrehozása) gomb – új </a:t>
            </a:r>
            <a:r>
              <a:rPr lang="hu-HU" sz="1400" i="1" smtClean="0"/>
              <a:t>Group</a:t>
            </a:r>
            <a:r>
              <a:rPr lang="hu-HU" sz="1400" smtClean="0"/>
              <a:t> definiálásához;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6246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6332D4-44AE-43B8-BC8A-6BD24CAB631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246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246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247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02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Szövegdoboz 11"/>
          <p:cNvSpPr txBox="1">
            <a:spLocks noChangeArrowheads="1"/>
          </p:cNvSpPr>
          <p:nvPr/>
        </p:nvSpPr>
        <p:spPr bwMode="auto">
          <a:xfrm>
            <a:off x="5648325" y="1787525"/>
            <a:ext cx="241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Group</a:t>
            </a:r>
            <a:r>
              <a:rPr lang="hu-HU" sz="1000">
                <a:latin typeface="Calibri" pitchFamily="34" charset="0"/>
              </a:rPr>
              <a:t> megtekintése;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Edit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Group</a:t>
            </a:r>
            <a:r>
              <a:rPr lang="hu-HU" sz="1000">
                <a:latin typeface="Calibri" pitchFamily="34" charset="0"/>
              </a:rPr>
              <a:t> szerkesztése;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Copy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Group</a:t>
            </a:r>
            <a:r>
              <a:rPr lang="hu-HU" sz="1000">
                <a:latin typeface="Calibri" pitchFamily="34" charset="0"/>
              </a:rPr>
              <a:t> másolása és új létrehozása;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Delete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Group</a:t>
            </a:r>
            <a:r>
              <a:rPr lang="hu-HU" sz="1000">
                <a:latin typeface="Calibri" pitchFamily="34" charset="0"/>
              </a:rPr>
              <a:t> törlése;</a:t>
            </a:r>
          </a:p>
        </p:txBody>
      </p:sp>
      <p:pic>
        <p:nvPicPr>
          <p:cNvPr id="62472" name="Kép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1638" y="1817688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Kép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2113" y="2017713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Kép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0038" y="2211388"/>
            <a:ext cx="342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4" descr="https://webcuratortool.readthedocs.io/en/latest/_images/image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6875" y="2392363"/>
            <a:ext cx="1714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kerekített téglalap 18"/>
          <p:cNvSpPr/>
          <p:nvPr/>
        </p:nvSpPr>
        <p:spPr>
          <a:xfrm>
            <a:off x="5305425" y="1787525"/>
            <a:ext cx="2762250" cy="835025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5305425" y="1462088"/>
            <a:ext cx="2762250" cy="263525"/>
          </a:xfrm>
          <a:prstGeom prst="roundRect">
            <a:avLst/>
          </a:prstGeom>
          <a:solidFill>
            <a:schemeClr val="bg1"/>
          </a:solidFill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2478" name="Szövegdoboz 20"/>
          <p:cNvSpPr txBox="1">
            <a:spLocks noChangeArrowheads="1"/>
          </p:cNvSpPr>
          <p:nvPr/>
        </p:nvSpPr>
        <p:spPr bwMode="auto">
          <a:xfrm>
            <a:off x="6046788" y="1470025"/>
            <a:ext cx="1277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000">
                <a:solidFill>
                  <a:srgbClr val="FF0000"/>
                </a:solidFill>
                <a:latin typeface="Calibri" pitchFamily="34" charset="0"/>
              </a:rPr>
              <a:t>*</a:t>
            </a:r>
            <a:r>
              <a:rPr lang="hu-HU" sz="1000">
                <a:latin typeface="Calibri" pitchFamily="34" charset="0"/>
              </a:rPr>
              <a:t> Kötelező mező;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(3.)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6349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Group</a:t>
            </a:r>
            <a:r>
              <a:rPr lang="hu-HU" sz="2000" smtClean="0"/>
              <a:t> létrehozása és szerkesztése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Group</a:t>
            </a:r>
            <a:r>
              <a:rPr lang="hu-HU" sz="1600" smtClean="0"/>
              <a:t>-ok létrehozása/szerkesztése modul nyolc munkalapot tartalmaz: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General</a:t>
            </a:r>
            <a:r>
              <a:rPr lang="hu-HU" sz="1400" smtClean="0"/>
              <a:t> (általános) – információk a </a:t>
            </a:r>
            <a:r>
              <a:rPr lang="hu-HU" sz="1400" i="1" smtClean="0"/>
              <a:t>Group</a:t>
            </a:r>
            <a:r>
              <a:rPr lang="hu-HU" sz="1400" smtClean="0"/>
              <a:t>-ról (</a:t>
            </a:r>
            <a:r>
              <a:rPr lang="hu-HU" sz="1400" i="1" smtClean="0"/>
              <a:t>N</a:t>
            </a:r>
            <a:r>
              <a:rPr lang="en-US" sz="1400" i="1" smtClean="0"/>
              <a:t>ame</a:t>
            </a:r>
            <a:r>
              <a:rPr lang="en-US" sz="1400" smtClean="0"/>
              <a:t>, </a:t>
            </a:r>
            <a:r>
              <a:rPr lang="hu-HU" sz="1400" i="1" smtClean="0"/>
              <a:t>D</a:t>
            </a:r>
            <a:r>
              <a:rPr lang="en-US" sz="1400" i="1" smtClean="0"/>
              <a:t>escription</a:t>
            </a:r>
            <a:r>
              <a:rPr lang="en-US" sz="1400" smtClean="0"/>
              <a:t>, </a:t>
            </a:r>
            <a:r>
              <a:rPr lang="hu-HU" sz="1400" i="1" smtClean="0"/>
              <a:t>O</a:t>
            </a:r>
            <a:r>
              <a:rPr lang="en-US" sz="1400" i="1" smtClean="0"/>
              <a:t>wner</a:t>
            </a:r>
            <a:r>
              <a:rPr lang="hu-HU" sz="1400" smtClean="0"/>
              <a:t> és </a:t>
            </a:r>
            <a:r>
              <a:rPr lang="hu-HU" sz="1400" i="1" smtClean="0"/>
              <a:t>T</a:t>
            </a:r>
            <a:r>
              <a:rPr lang="en-US" sz="1400" i="1" smtClean="0"/>
              <a:t>ype</a:t>
            </a:r>
            <a:r>
              <a:rPr lang="hu-HU" sz="1400" smtClean="0"/>
              <a:t>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Members</a:t>
            </a:r>
            <a:r>
              <a:rPr lang="hu-HU" sz="1400" smtClean="0"/>
              <a:t> (tagok) – </a:t>
            </a:r>
            <a:r>
              <a:rPr lang="hu-HU" sz="1400" i="1" smtClean="0"/>
              <a:t>Target</a:t>
            </a:r>
            <a:r>
              <a:rPr lang="hu-HU" sz="1400" smtClean="0"/>
              <a:t>-ek és </a:t>
            </a:r>
            <a:r>
              <a:rPr lang="hu-HU" sz="1400" i="1" smtClean="0"/>
              <a:t>Group</a:t>
            </a:r>
            <a:r>
              <a:rPr lang="hu-HU" sz="1400" smtClean="0"/>
              <a:t>-ok, amelyek tagjai ennek a csoportnak;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Member Of </a:t>
            </a:r>
            <a:r>
              <a:rPr lang="hu-HU" sz="1400" smtClean="0"/>
              <a:t>(tagság) – azok a </a:t>
            </a:r>
            <a:r>
              <a:rPr lang="hu-HU" sz="1400" i="1" smtClean="0"/>
              <a:t>Group</a:t>
            </a:r>
            <a:r>
              <a:rPr lang="hu-HU" sz="1400" smtClean="0"/>
              <a:t>-ok, amelyeknek ez a csoport tagja;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</a:t>
            </a:r>
            <a:r>
              <a:rPr lang="hu-HU" sz="1400" smtClean="0"/>
              <a:t> (profil) – technikai beállítások a </a:t>
            </a:r>
            <a:r>
              <a:rPr lang="hu-HU" sz="1400" i="1" smtClean="0"/>
              <a:t>Group</a:t>
            </a:r>
            <a:r>
              <a:rPr lang="hu-HU" sz="1400" smtClean="0"/>
              <a:t> aratásához;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Schedule</a:t>
            </a:r>
            <a:r>
              <a:rPr lang="hu-HU" sz="1400" smtClean="0"/>
              <a:t> (ütemezés) – a </a:t>
            </a:r>
            <a:r>
              <a:rPr lang="hu-HU" sz="1400" i="1" smtClean="0"/>
              <a:t>Group</a:t>
            </a:r>
            <a:r>
              <a:rPr lang="hu-HU" sz="1400" smtClean="0"/>
              <a:t> aratásának dátumai és időpontjai;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Annotations</a:t>
            </a:r>
            <a:r>
              <a:rPr lang="hu-HU" sz="1400" smtClean="0"/>
              <a:t> (jegyzetek) - megjegyzések a </a:t>
            </a:r>
            <a:r>
              <a:rPr lang="hu-HU" sz="1400" i="1" smtClean="0"/>
              <a:t>Group</a:t>
            </a:r>
            <a:r>
              <a:rPr lang="hu-HU" sz="1400" smtClean="0"/>
              <a:t>-ról;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a </a:t>
            </a:r>
            <a:r>
              <a:rPr lang="hu-HU" sz="1400" i="1" smtClean="0"/>
              <a:t>Group</a:t>
            </a:r>
            <a:r>
              <a:rPr lang="hu-HU" sz="1400" smtClean="0"/>
              <a:t> metaadatai;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Access</a:t>
            </a:r>
            <a:r>
              <a:rPr lang="hu-HU" sz="1400" smtClean="0"/>
              <a:t> (hozzáférés) – az aratott </a:t>
            </a:r>
            <a:r>
              <a:rPr lang="hu-HU" sz="1400" i="1" smtClean="0"/>
              <a:t>Group</a:t>
            </a:r>
            <a:r>
              <a:rPr lang="hu-HU" sz="1400" smtClean="0"/>
              <a:t>-hoz való hozzáféréssel kapcsolatos beállítások;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Group</a:t>
            </a:r>
            <a:r>
              <a:rPr lang="hu-HU" sz="1600" smtClean="0"/>
              <a:t>-oknak lehet kezdési és befejezési dátumuk, ez felhasználható olyan csoportok definiálására, amelyek eseményeken alapulnak;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Ez különösen releváns a </a:t>
            </a:r>
            <a:r>
              <a:rPr lang="hu-HU" sz="1400" i="1" smtClean="0"/>
              <a:t>Target Instance</a:t>
            </a:r>
            <a:r>
              <a:rPr lang="hu-HU" sz="1400" smtClean="0"/>
              <a:t>-ok esetében, mivel egy adott Target egyes aratásai tartozhatnak egy </a:t>
            </a:r>
            <a:r>
              <a:rPr lang="hu-HU" sz="1400" i="1" smtClean="0"/>
              <a:t>Group</a:t>
            </a:r>
            <a:r>
              <a:rPr lang="hu-HU" sz="1400" smtClean="0"/>
              <a:t>-hoz, míg mások nem, az aratások dátumától és a </a:t>
            </a:r>
            <a:r>
              <a:rPr lang="hu-HU" sz="1400" i="1" smtClean="0"/>
              <a:t>Group</a:t>
            </a:r>
            <a:r>
              <a:rPr lang="hu-HU" sz="1400" smtClean="0"/>
              <a:t> idő-intervallumától függően;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6349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AC72F-4231-4206-9926-292B5DF10FD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349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349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349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65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4.3.3. Áttekintés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1752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8000"/>
              <a:t>A WCT a szelektív webarchiválási folyamat kezelésére szolgáló eszköz: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6400"/>
              <a:t>Jellemzően nemzeti könyvtárakban és más gyűjtőintézményekben használják az online örökség archiválására;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6400"/>
              <a:t>Intézményi használatra készült szoftver, nem műszaki felhasználók számára (pl. könyvtárosok);</a:t>
            </a:r>
            <a:r>
              <a:rPr lang="hu-HU" sz="6400">
                <a:solidFill>
                  <a:srgbClr val="FF0000"/>
                </a:solidFill>
              </a:rPr>
              <a:t>*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6400"/>
              <a:t>Fő feladata a célzott (fókuszált) webaratás, egy komplett archívum bizonyos funkciói hiányoznak (összekapcsolható);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6400"/>
              <a:t>Támogatja az aratási munkafolyamat speciális feladatait, kiemelten </a:t>
            </a:r>
            <a:r>
              <a:rPr lang="pt-BR" sz="6400"/>
              <a:t>az adatgyűjtés</a:t>
            </a:r>
            <a:r>
              <a:rPr lang="hu-HU" sz="6400"/>
              <a:t>t</a:t>
            </a:r>
            <a:r>
              <a:rPr lang="pt-BR" sz="6400"/>
              <a:t> és a leírás</a:t>
            </a:r>
            <a:r>
              <a:rPr lang="hu-HU" sz="6400"/>
              <a:t>t: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Aratási engedély: engedély beszerzése webes anyagok aratására és nyilvánosan hozzáférhetővé tételére;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Kiválasztás, hatókör és ütemezés: annak eldöntése, hogy mit, hogyan és mikor kell aratni;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Leírás: alapvető Dublin </a:t>
            </a:r>
            <a:r>
              <a:rPr lang="hu-HU" sz="5600" err="1"/>
              <a:t>Core</a:t>
            </a:r>
            <a:r>
              <a:rPr lang="hu-HU" sz="5600"/>
              <a:t> </a:t>
            </a:r>
            <a:r>
              <a:rPr lang="hu-HU" sz="5600" err="1"/>
              <a:t>metaadatok</a:t>
            </a:r>
            <a:r>
              <a:rPr lang="hu-HU" sz="5600"/>
              <a:t> hozzáadása;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Aratás: a kiválasztott anyag letöltése az internetről;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Minőségellenőrzés: annak biztosítása, hogy az aratott anyag megfelelő minőségű legyen archiválási célokra;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Archiválás: az aratási eredmények digitális archívumba feltöltése;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6400"/>
              <a:t>Nem törekszik bizonyos funkciók ellátására: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Nem digitális adattár vagy archívum (a tároláshoz és megőrzéshez külső adattár vagy archívum szükséges);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Nem hozzáférési eszköz (nincs szolgáltatás);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Nem komplex katalogizálási rendszer (csak egyszerű Dublin </a:t>
            </a:r>
            <a:r>
              <a:rPr lang="hu-HU" sz="5600" err="1"/>
              <a:t>Core</a:t>
            </a:r>
            <a:r>
              <a:rPr lang="hu-HU" sz="5600"/>
              <a:t> </a:t>
            </a:r>
            <a:r>
              <a:rPr lang="hu-HU" sz="5600" err="1"/>
              <a:t>metaadatok</a:t>
            </a:r>
            <a:r>
              <a:rPr lang="hu-HU" sz="5600"/>
              <a:t>);</a:t>
            </a:r>
          </a:p>
          <a:p>
            <a:pPr lvl="2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5600"/>
              <a:t>Nem dokumentum- vagy iratkezelő rendszer;</a:t>
            </a:r>
          </a:p>
        </p:txBody>
      </p:sp>
      <p:sp>
        <p:nvSpPr>
          <p:cNvPr id="1843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D800FB-6B17-4560-AE4C-7D1967F9A21C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843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1843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18438" name="Szövegdoboz 6"/>
          <p:cNvSpPr txBox="1">
            <a:spLocks noChangeArrowheads="1"/>
          </p:cNvSpPr>
          <p:nvPr/>
        </p:nvSpPr>
        <p:spPr bwMode="auto">
          <a:xfrm>
            <a:off x="7169150" y="303213"/>
            <a:ext cx="4184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>
                <a:solidFill>
                  <a:srgbClr val="FF0000"/>
                </a:solidFill>
                <a:latin typeface="Calibri" pitchFamily="34" charset="0"/>
              </a:rPr>
              <a:t>* </a:t>
            </a:r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Míg a NAS inkább informatikus megközelítésű;</a:t>
            </a:r>
            <a:endParaRPr lang="hu-HU" sz="1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(4.)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General</a:t>
            </a:r>
            <a:r>
              <a:rPr lang="hu-HU" sz="1600" smtClean="0"/>
              <a:t> munkalap – általános információk (név, leírás) a </a:t>
            </a:r>
            <a:r>
              <a:rPr lang="hu-HU" sz="1600" i="1" smtClean="0"/>
              <a:t>Group</a:t>
            </a:r>
            <a:r>
              <a:rPr lang="hu-HU" sz="1600" smtClean="0"/>
              <a:t>-ról: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ID</a:t>
            </a:r>
            <a:r>
              <a:rPr lang="hu-HU" sz="1400" smtClean="0"/>
              <a:t> (azonosítószám) – a </a:t>
            </a:r>
            <a:r>
              <a:rPr lang="hu-HU" sz="1400" i="1" smtClean="0"/>
              <a:t>Group</a:t>
            </a:r>
            <a:r>
              <a:rPr lang="hu-HU" sz="1400" smtClean="0"/>
              <a:t> azonosítószáma a WCT-ben;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Parent Group</a:t>
            </a:r>
            <a:r>
              <a:rPr lang="hu-HU" sz="1400" smtClean="0"/>
              <a:t> (szülőcsoport) – ha a </a:t>
            </a:r>
            <a:r>
              <a:rPr lang="hu-HU" sz="1400" i="1" smtClean="0"/>
              <a:t>Type</a:t>
            </a:r>
            <a:r>
              <a:rPr lang="hu-HU" sz="1400" smtClean="0"/>
              <a:t> mezőben a </a:t>
            </a:r>
            <a:r>
              <a:rPr lang="hu-HU" sz="1400" i="1" smtClean="0"/>
              <a:t>Sub-Group </a:t>
            </a:r>
            <a:r>
              <a:rPr lang="hu-HU" sz="1400" smtClean="0"/>
              <a:t>van kiválasztva, </a:t>
            </a:r>
            <a:br>
              <a:rPr lang="hu-HU" sz="1400" smtClean="0"/>
            </a:br>
            <a:r>
              <a:rPr lang="hu-HU" sz="1400" smtClean="0"/>
              <a:t>akkor a </a:t>
            </a:r>
            <a:r>
              <a:rPr lang="hu-HU" sz="1400" i="1" smtClean="0"/>
              <a:t>Name</a:t>
            </a:r>
            <a:r>
              <a:rPr lang="hu-HU" sz="1400" smtClean="0"/>
              <a:t> mező felett megjelenik egy </a:t>
            </a:r>
            <a:r>
              <a:rPr lang="hu-HU" sz="1400" i="1" smtClean="0"/>
              <a:t>Parent Group </a:t>
            </a:r>
            <a:r>
              <a:rPr lang="hu-HU" sz="1400" smtClean="0"/>
              <a:t>mező, amelyben ki kell </a:t>
            </a:r>
            <a:br>
              <a:rPr lang="hu-HU" sz="1400" smtClean="0"/>
            </a:br>
            <a:r>
              <a:rPr lang="hu-HU" sz="1400" smtClean="0"/>
              <a:t>választani egy szülőcsoportot;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 – a </a:t>
            </a:r>
            <a:r>
              <a:rPr lang="hu-HU" sz="1400" i="1" smtClean="0"/>
              <a:t>Group</a:t>
            </a:r>
            <a:r>
              <a:rPr lang="hu-HU" sz="1400" smtClean="0"/>
              <a:t> neve;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 – leírás a </a:t>
            </a:r>
            <a:r>
              <a:rPr lang="hu-HU" sz="1400" i="1" smtClean="0"/>
              <a:t>Group</a:t>
            </a:r>
            <a:r>
              <a:rPr lang="hu-HU" sz="1400" smtClean="0"/>
              <a:t>-ról;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Reference Number </a:t>
            </a:r>
            <a:r>
              <a:rPr lang="hu-HU" sz="1400" smtClean="0"/>
              <a:t>(referenciaszám) – opcionális (pl. katalógusrekord száma);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Type</a:t>
            </a:r>
            <a:r>
              <a:rPr lang="hu-HU" sz="1400" smtClean="0"/>
              <a:t> (típus) – </a:t>
            </a:r>
            <a:r>
              <a:rPr lang="hu-HU" sz="1400" i="1" smtClean="0"/>
              <a:t>Collection, Event, Functional, Sub-Group, Subject, Thematic</a:t>
            </a:r>
            <a:r>
              <a:rPr lang="hu-HU" sz="1400" smtClean="0"/>
              <a:t>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b="1" smtClean="0"/>
              <a:t>Owner</a:t>
            </a:r>
            <a:r>
              <a:rPr lang="hu-HU" sz="1400" smtClean="0"/>
              <a:t> (tulajdonos) – a </a:t>
            </a:r>
            <a:r>
              <a:rPr lang="hu-HU" sz="1400" i="1" smtClean="0"/>
              <a:t>Group</a:t>
            </a:r>
            <a:r>
              <a:rPr lang="hu-HU" sz="1400" smtClean="0"/>
              <a:t> tulajdonosa;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Ownership Info</a:t>
            </a:r>
            <a:r>
              <a:rPr lang="hu-HU" sz="1400" i="1" smtClean="0"/>
              <a:t> </a:t>
            </a:r>
            <a:r>
              <a:rPr lang="hu-HU" sz="1400" smtClean="0"/>
              <a:t>(tulajdonosi információk) – megjegyzés;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From Date/To Date </a:t>
            </a:r>
            <a:r>
              <a:rPr lang="hu-HU" sz="1400" smtClean="0"/>
              <a:t>(dátumtól/dátumig) – amikor kezdő vagy záró dátum van beállítva, a </a:t>
            </a:r>
            <a:r>
              <a:rPr lang="hu-HU" sz="1400" i="1" smtClean="0"/>
              <a:t>Member</a:t>
            </a:r>
            <a:r>
              <a:rPr lang="hu-HU" sz="1400" smtClean="0"/>
              <a:t>-ek  csak az adott időszakban tekintendők a </a:t>
            </a:r>
            <a:r>
              <a:rPr lang="hu-HU" sz="1400" i="1" smtClean="0"/>
              <a:t>Group</a:t>
            </a:r>
            <a:r>
              <a:rPr lang="hu-HU" sz="1400" smtClean="0"/>
              <a:t> részének;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Harvest Type </a:t>
            </a:r>
            <a:r>
              <a:rPr lang="hu-HU" sz="1400" smtClean="0"/>
              <a:t>(aratás típusa):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400" b="1" smtClean="0"/>
              <a:t>Generate one Harvest Result per member</a:t>
            </a:r>
            <a:r>
              <a:rPr lang="hu-HU" sz="1400" b="1" smtClean="0"/>
              <a:t> </a:t>
            </a:r>
            <a:r>
              <a:rPr lang="hu-HU" sz="1400" smtClean="0"/>
              <a:t>(tagonkénti aratási eredmény létrehozása);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1400" b="1" smtClean="0"/>
              <a:t>Generate a single Harvest Result for this group</a:t>
            </a:r>
            <a:r>
              <a:rPr lang="hu-HU" sz="1400" b="1" smtClean="0"/>
              <a:t> </a:t>
            </a:r>
            <a:r>
              <a:rPr lang="hu-HU" sz="1400" smtClean="0"/>
              <a:t>(csoport aratási eredmény létrehozása);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endParaRPr lang="hu-HU" sz="1400" smtClean="0"/>
          </a:p>
        </p:txBody>
      </p:sp>
      <p:sp>
        <p:nvSpPr>
          <p:cNvPr id="6451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2EB8A-1BE3-4777-A818-172F1D5ECA4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451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4518" name="Kép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022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(5.)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Members</a:t>
            </a:r>
            <a:r>
              <a:rPr lang="hu-HU" sz="1600" smtClean="0"/>
              <a:t> munkalap – új tagok hozzáadása a </a:t>
            </a:r>
            <a:r>
              <a:rPr lang="hu-HU" sz="1600" i="1" smtClean="0"/>
              <a:t>Group</a:t>
            </a:r>
            <a:r>
              <a:rPr lang="hu-HU" sz="1600" smtClean="0"/>
              <a:t>-hoz vagy áthelyezésük, valamint a </a:t>
            </a:r>
            <a:r>
              <a:rPr lang="hu-HU" sz="1600" i="1" smtClean="0"/>
              <a:t>Target</a:t>
            </a:r>
            <a:r>
              <a:rPr lang="hu-HU" sz="1600" smtClean="0"/>
              <a:t>-ek és </a:t>
            </a:r>
            <a:r>
              <a:rPr lang="hu-HU" sz="1600" i="1" smtClean="0"/>
              <a:t>Group</a:t>
            </a:r>
            <a:r>
              <a:rPr lang="hu-HU" sz="1600" smtClean="0"/>
              <a:t>-ok listája;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Add</a:t>
            </a:r>
            <a:r>
              <a:rPr lang="hu-HU" sz="1400" smtClean="0"/>
              <a:t> (hozzáadás) – új tag hozzáadása a </a:t>
            </a:r>
            <a:r>
              <a:rPr lang="hu-HU" sz="1400" i="1" smtClean="0"/>
              <a:t>Group</a:t>
            </a:r>
            <a:r>
              <a:rPr lang="hu-HU" sz="1400" smtClean="0"/>
              <a:t>-hoz a korábban létrehozott </a:t>
            </a:r>
            <a:r>
              <a:rPr lang="hu-HU" sz="1400" i="1" smtClean="0"/>
              <a:t>Target</a:t>
            </a:r>
            <a:r>
              <a:rPr lang="hu-HU" sz="1400" smtClean="0"/>
              <a:t>-ek és </a:t>
            </a:r>
            <a:r>
              <a:rPr lang="hu-HU" sz="1400" i="1" smtClean="0"/>
              <a:t>Group</a:t>
            </a:r>
            <a:r>
              <a:rPr lang="hu-HU" sz="1400" smtClean="0"/>
              <a:t>-ok közül, név szerinti kereséssel kiválasztva;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Move</a:t>
            </a:r>
            <a:r>
              <a:rPr lang="hu-HU" sz="1400" smtClean="0"/>
              <a:t> (mozgatás) – </a:t>
            </a:r>
            <a:r>
              <a:rPr lang="hu-HU" sz="1400" i="1" smtClean="0"/>
              <a:t>Target</a:t>
            </a:r>
            <a:r>
              <a:rPr lang="hu-HU" sz="1400" smtClean="0"/>
              <a:t> kiválasztása és áthelyezése egy másik csoportba;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Member of </a:t>
            </a:r>
            <a:r>
              <a:rPr lang="hu-HU" sz="1600" smtClean="0"/>
              <a:t>munkalap – azok a </a:t>
            </a:r>
            <a:r>
              <a:rPr lang="hu-HU" sz="1600" i="1" smtClean="0"/>
              <a:t>Group</a:t>
            </a:r>
            <a:r>
              <a:rPr lang="hu-HU" sz="1600" smtClean="0"/>
              <a:t>-ok, amelyeknek ez a csoport tagja;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Profile</a:t>
            </a:r>
            <a:r>
              <a:rPr lang="hu-HU" sz="1600" smtClean="0"/>
              <a:t> munkalap – aratási profil rendelése a </a:t>
            </a:r>
            <a:r>
              <a:rPr lang="hu-HU" sz="1600" i="1" smtClean="0"/>
              <a:t>Group</a:t>
            </a:r>
            <a:r>
              <a:rPr lang="hu-HU" sz="1600" smtClean="0"/>
              <a:t> aratásához és egyes </a:t>
            </a:r>
            <a:br>
              <a:rPr lang="hu-HU" sz="1600" smtClean="0"/>
            </a:br>
            <a:r>
              <a:rPr lang="hu-HU" sz="1600" smtClean="0"/>
              <a:t>paraméterek megváltoztatása;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  <a:endParaRPr lang="hu-HU" sz="1600" smtClean="0">
              <a:solidFill>
                <a:srgbClr val="FF0000"/>
              </a:solidFill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Base Profile</a:t>
            </a:r>
            <a:r>
              <a:rPr lang="hu-HU" sz="1400" smtClean="0"/>
              <a:t> (alapprofil) – eszköz és profil kiválasztása (</a:t>
            </a:r>
            <a:r>
              <a:rPr lang="hu-HU" sz="1400" i="1" smtClean="0"/>
              <a:t>Harvester Type, Base Profile</a:t>
            </a:r>
            <a:r>
              <a:rPr lang="hu-HU" sz="1400" smtClean="0"/>
              <a:t>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Profile Overrides </a:t>
            </a:r>
            <a:r>
              <a:rPr lang="hu-HU" sz="1400" smtClean="0"/>
              <a:t>(profil felülírások) – egyes aratási paraméterek megváltoztatása </a:t>
            </a:r>
            <a:br>
              <a:rPr lang="hu-HU" sz="1400" smtClean="0"/>
            </a:br>
            <a:r>
              <a:rPr lang="hu-HU" sz="1400" smtClean="0"/>
              <a:t>(</a:t>
            </a:r>
            <a:r>
              <a:rPr lang="hu-HU" sz="1400" i="1" smtClean="0"/>
              <a:t>Profile Element, Override Value, Enable Override</a:t>
            </a:r>
            <a:r>
              <a:rPr lang="hu-HU" sz="1400" smtClean="0"/>
              <a:t>);</a:t>
            </a:r>
            <a:endParaRPr lang="hu-HU" sz="1600" smtClean="0"/>
          </a:p>
        </p:txBody>
      </p:sp>
      <p:sp>
        <p:nvSpPr>
          <p:cNvPr id="6553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5E6E1-AEC3-4A55-AFBB-04DD7EC58CE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554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554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5542" name="Kép 1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Kép 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Kép 1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Kép 1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3713" y="1987550"/>
            <a:ext cx="38163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Szövegdoboz 7"/>
          <p:cNvSpPr txBox="1">
            <a:spLocks noChangeArrowheads="1"/>
          </p:cNvSpPr>
          <p:nvPr/>
        </p:nvSpPr>
        <p:spPr bwMode="auto">
          <a:xfrm>
            <a:off x="7731125" y="309563"/>
            <a:ext cx="3622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Ahogy a Target esetében is történik;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(6.)</a:t>
            </a:r>
            <a:endParaRPr lang="hu-HU" sz="3000" smtClean="0">
              <a:solidFill>
                <a:srgbClr val="FF0000"/>
              </a:solidFill>
            </a:endParaRPr>
          </a:p>
        </p:txBody>
      </p:sp>
      <p:sp>
        <p:nvSpPr>
          <p:cNvPr id="6656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Schedule</a:t>
            </a:r>
            <a:r>
              <a:rPr lang="hu-HU" sz="1600" smtClean="0"/>
              <a:t> munkalap – a </a:t>
            </a:r>
            <a:r>
              <a:rPr lang="hu-HU" sz="1600" i="1" smtClean="0"/>
              <a:t>Group</a:t>
            </a:r>
            <a:r>
              <a:rPr lang="hu-HU" sz="1600" smtClean="0"/>
              <a:t> aratásának ütemezése (dátumai és időpontjai) </a:t>
            </a:r>
            <a:br>
              <a:rPr lang="hu-HU" sz="1600" smtClean="0"/>
            </a:br>
            <a:r>
              <a:rPr lang="hu-HU" sz="1600" smtClean="0"/>
              <a:t>és új ütemezés létrehozása;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  <a:endParaRPr lang="hu-HU" sz="1600" smtClean="0"/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Create New/Edit</a:t>
            </a:r>
            <a:r>
              <a:rPr lang="hu-HU" sz="1400" smtClean="0"/>
              <a:t> (új létrehozása) gomb – mezők a </a:t>
            </a:r>
            <a:r>
              <a:rPr lang="hu-HU" sz="1400" i="1" smtClean="0"/>
              <a:t>Group</a:t>
            </a:r>
            <a:r>
              <a:rPr lang="hu-HU" sz="1400" smtClean="0"/>
              <a:t> automatikus (ütemezett) </a:t>
            </a:r>
            <a:br>
              <a:rPr lang="hu-HU" sz="1400" smtClean="0"/>
            </a:br>
            <a:r>
              <a:rPr lang="hu-HU" sz="1400" smtClean="0"/>
              <a:t>aratásának paraméterezésére;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From Date </a:t>
            </a:r>
            <a:r>
              <a:rPr lang="hu-HU" sz="1400" smtClean="0"/>
              <a:t>és</a:t>
            </a:r>
            <a:r>
              <a:rPr lang="hu-HU" sz="1400" b="1" smtClean="0"/>
              <a:t> To Date</a:t>
            </a:r>
            <a:r>
              <a:rPr lang="hu-HU" sz="1400" smtClean="0"/>
              <a:t> (-tól -ig dátum) – az aratás kezdetének és végének dátuma;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Type of schedule</a:t>
            </a:r>
            <a:r>
              <a:rPr lang="hu-HU" sz="1400" smtClean="0"/>
              <a:t> (ütemezés típusa) – előre definiált intervallum kiválasztása vagy </a:t>
            </a:r>
            <a:br>
              <a:rPr lang="hu-HU" sz="1400" smtClean="0"/>
            </a:br>
            <a:r>
              <a:rPr lang="hu-HU" sz="1400" i="1" smtClean="0"/>
              <a:t>Custom</a:t>
            </a:r>
            <a:r>
              <a:rPr lang="hu-HU" sz="1400" smtClean="0"/>
              <a:t> (egyéni) beállítás;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Time</a:t>
            </a:r>
            <a:r>
              <a:rPr lang="hu-HU" sz="1400" smtClean="0"/>
              <a:t>, </a:t>
            </a:r>
            <a:r>
              <a:rPr lang="hu-HU" sz="1400" b="1" smtClean="0"/>
              <a:t>Day of Month</a:t>
            </a:r>
            <a:r>
              <a:rPr lang="hu-HU" sz="1400" smtClean="0"/>
              <a:t>, </a:t>
            </a:r>
            <a:r>
              <a:rPr lang="hu-HU" sz="1400" b="1" smtClean="0"/>
              <a:t>Month</a:t>
            </a:r>
            <a:r>
              <a:rPr lang="hu-HU" sz="1400" smtClean="0"/>
              <a:t>, illetve</a:t>
            </a:r>
            <a:r>
              <a:rPr lang="hu-HU" sz="1400" i="1" smtClean="0"/>
              <a:t> Custom</a:t>
            </a:r>
            <a:r>
              <a:rPr lang="hu-HU" sz="1400" smtClean="0"/>
              <a:t> beállításnál </a:t>
            </a:r>
            <a:r>
              <a:rPr lang="hu-HU" sz="1400" b="1" smtClean="0"/>
              <a:t>Minutes</a:t>
            </a:r>
            <a:r>
              <a:rPr lang="hu-HU" sz="1400" smtClean="0"/>
              <a:t>, </a:t>
            </a:r>
            <a:r>
              <a:rPr lang="hu-HU" sz="1400" b="1" smtClean="0"/>
              <a:t>Hours</a:t>
            </a:r>
            <a:r>
              <a:rPr lang="hu-HU" sz="1400" smtClean="0"/>
              <a:t>, </a:t>
            </a:r>
            <a:br>
              <a:rPr lang="hu-HU" sz="1400" smtClean="0"/>
            </a:br>
            <a:r>
              <a:rPr lang="hu-HU" sz="1400" b="1" smtClean="0"/>
              <a:t>Days of Week</a:t>
            </a:r>
            <a:r>
              <a:rPr lang="hu-HU" sz="1400" smtClean="0"/>
              <a:t>, </a:t>
            </a:r>
            <a:r>
              <a:rPr lang="hu-HU" sz="1400" b="1" smtClean="0"/>
              <a:t>Days of Month</a:t>
            </a:r>
            <a:r>
              <a:rPr lang="hu-HU" sz="1400" smtClean="0"/>
              <a:t>, </a:t>
            </a:r>
            <a:r>
              <a:rPr lang="hu-HU" sz="1400" b="1" smtClean="0"/>
              <a:t>Month</a:t>
            </a:r>
            <a:r>
              <a:rPr lang="hu-HU" sz="1400" smtClean="0"/>
              <a:t>, </a:t>
            </a:r>
            <a:r>
              <a:rPr lang="hu-HU" sz="1400" b="1" smtClean="0"/>
              <a:t>Years</a:t>
            </a:r>
            <a:r>
              <a:rPr lang="hu-HU" sz="1400" smtClean="0"/>
              <a:t> – az ütemezés idejének részletes </a:t>
            </a:r>
            <a:br>
              <a:rPr lang="hu-HU" sz="1400" smtClean="0"/>
            </a:br>
            <a:r>
              <a:rPr lang="hu-HU" sz="1400" smtClean="0"/>
              <a:t>paraméterei;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Heat Map </a:t>
            </a:r>
            <a:r>
              <a:rPr lang="hu-HU" sz="1400" smtClean="0"/>
              <a:t>(hőtérkép) – egy naptárat megjelenítő felugró ablak, amely az egyes </a:t>
            </a:r>
            <a:br>
              <a:rPr lang="hu-HU" sz="1400" smtClean="0"/>
            </a:br>
            <a:r>
              <a:rPr lang="hu-HU" sz="1400" smtClean="0"/>
              <a:t>napokra ütemezett aratások eloszlását mutatja (a küszöbértékek és a színkódolás, </a:t>
            </a:r>
            <a:br>
              <a:rPr lang="hu-HU" sz="1400" smtClean="0"/>
            </a:br>
            <a:r>
              <a:rPr lang="hu-HU" sz="1400" smtClean="0"/>
              <a:t>ezek megváltoztatását lásd a </a:t>
            </a:r>
            <a:r>
              <a:rPr lang="hu-HU" sz="1400" i="1" smtClean="0"/>
              <a:t>Management/Harvester Configuration</a:t>
            </a:r>
            <a:r>
              <a:rPr lang="hu-HU" sz="1400" smtClean="0"/>
              <a:t> részben);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6656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1B856-DAE8-499F-A7E2-BFD36DFAF89D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656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656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6566" name="Kép 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1752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Szövegdoboz 9"/>
          <p:cNvSpPr txBox="1">
            <a:spLocks noChangeArrowheads="1"/>
          </p:cNvSpPr>
          <p:nvPr/>
        </p:nvSpPr>
        <p:spPr bwMode="auto">
          <a:xfrm>
            <a:off x="7781925" y="6018213"/>
            <a:ext cx="3571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Ahogy a Target esetében is történik;</a:t>
            </a:r>
          </a:p>
        </p:txBody>
      </p:sp>
      <p:pic>
        <p:nvPicPr>
          <p:cNvPr id="66568" name="Kép 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719388"/>
            <a:ext cx="38100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(7.)</a:t>
            </a:r>
          </a:p>
        </p:txBody>
      </p:sp>
      <p:sp>
        <p:nvSpPr>
          <p:cNvPr id="6758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49085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hu-HU" sz="1600" i="1" smtClean="0"/>
              <a:t>Annotations</a:t>
            </a:r>
            <a:r>
              <a:rPr lang="hu-HU" sz="1600" smtClean="0"/>
              <a:t> munkalap – a </a:t>
            </a:r>
            <a:r>
              <a:rPr lang="hu-HU" sz="1600" i="1" smtClean="0"/>
              <a:t>Group</a:t>
            </a:r>
            <a:r>
              <a:rPr lang="hu-HU" sz="1600" smtClean="0"/>
              <a:t>-pal kapcsolatos információk rögzítése;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  <a:endParaRPr lang="hu-HU" sz="1600" smtClean="0"/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Az </a:t>
            </a:r>
            <a:r>
              <a:rPr lang="hu-HU" sz="1400" i="1" smtClean="0"/>
              <a:t>Annotation</a:t>
            </a:r>
            <a:r>
              <a:rPr lang="hu-HU" sz="1400" smtClean="0"/>
              <a:t>-ök belső használatra szolgálnak, de az archívumba beküldött </a:t>
            </a:r>
            <a:br>
              <a:rPr lang="hu-HU" sz="1400" smtClean="0"/>
            </a:br>
            <a:r>
              <a:rPr lang="hu-HU" sz="1400" smtClean="0"/>
              <a:t>anyag tartalmazza őket;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Az </a:t>
            </a:r>
            <a:r>
              <a:rPr lang="hu-HU" sz="1400" i="1" smtClean="0"/>
              <a:t>Annotation</a:t>
            </a:r>
            <a:r>
              <a:rPr lang="hu-HU" sz="1400" smtClean="0"/>
              <a:t>-öket a létrehozásukat követően a létrehozó felhasználó </a:t>
            </a:r>
            <a:br>
              <a:rPr lang="hu-HU" sz="1400" smtClean="0"/>
            </a:br>
            <a:r>
              <a:rPr lang="hu-HU" sz="1400" smtClean="0"/>
              <a:t>módosíthatja vagy törölheti;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Annotations</a:t>
            </a:r>
            <a:r>
              <a:rPr lang="hu-HU" sz="1400" smtClean="0"/>
              <a:t> (jegyzetek);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Generate Alert? </a:t>
            </a:r>
            <a:r>
              <a:rPr lang="hu-HU" sz="1400" smtClean="0"/>
              <a:t>(riasztás generálása);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hu-HU" sz="1600" i="1" smtClean="0"/>
              <a:t>Description</a:t>
            </a:r>
            <a:r>
              <a:rPr lang="hu-HU" sz="1600" smtClean="0"/>
              <a:t> munkalap – mezőkészletet Dublin Core metaadatok tárolására;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  <a:endParaRPr lang="hu-HU" sz="1600" smtClean="0"/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smtClean="0"/>
              <a:t>Nem használja a WCT, de a digitális archívumba küldött anyag tartalmazza;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Title</a:t>
            </a:r>
            <a:r>
              <a:rPr lang="hu-HU" sz="1400" smtClean="0"/>
              <a:t> (cím);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Identifier</a:t>
            </a:r>
            <a:r>
              <a:rPr lang="hu-HU" sz="1400" smtClean="0"/>
              <a:t> (azonosító);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Description</a:t>
            </a:r>
            <a:r>
              <a:rPr lang="hu-HU" sz="1400" smtClean="0"/>
              <a:t> (leírás);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Subject</a:t>
            </a:r>
            <a:r>
              <a:rPr lang="hu-HU" sz="1400" smtClean="0"/>
              <a:t> (téma);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Creator</a:t>
            </a:r>
            <a:r>
              <a:rPr lang="hu-HU" sz="1400" smtClean="0"/>
              <a:t> (alkotó);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Publisher</a:t>
            </a:r>
            <a:r>
              <a:rPr lang="hu-HU" sz="1400" smtClean="0"/>
              <a:t> (kiadó);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Contributor</a:t>
            </a:r>
            <a:r>
              <a:rPr lang="hu-HU" sz="1400" smtClean="0"/>
              <a:t> (közreműködő);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Type</a:t>
            </a:r>
            <a:r>
              <a:rPr lang="hu-HU" sz="1400" smtClean="0"/>
              <a:t> (típus) – listából választható;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6758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6758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758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541BA-3BFB-4BD6-9DBB-AE15707D1B78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7590" name="Kép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6575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Kép 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2767013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Szövegdoboz 6"/>
          <p:cNvSpPr txBox="1">
            <a:spLocks noChangeArrowheads="1"/>
          </p:cNvSpPr>
          <p:nvPr/>
        </p:nvSpPr>
        <p:spPr bwMode="auto">
          <a:xfrm>
            <a:off x="7678738" y="6018213"/>
            <a:ext cx="3675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Ahogy a Target esetében is történik;</a:t>
            </a:r>
          </a:p>
        </p:txBody>
      </p:sp>
      <p:sp>
        <p:nvSpPr>
          <p:cNvPr id="67593" name="Szövegdoboz 7"/>
          <p:cNvSpPr txBox="1">
            <a:spLocks noChangeArrowheads="1"/>
          </p:cNvSpPr>
          <p:nvPr/>
        </p:nvSpPr>
        <p:spPr bwMode="auto">
          <a:xfrm>
            <a:off x="4951413" y="3514725"/>
            <a:ext cx="25288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Format</a:t>
            </a:r>
            <a:r>
              <a:rPr lang="hu-HU" sz="1400">
                <a:latin typeface="Calibri" pitchFamily="34" charset="0"/>
              </a:rPr>
              <a:t> (formátum);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Source</a:t>
            </a:r>
            <a:r>
              <a:rPr lang="hu-HU" sz="1400">
                <a:latin typeface="Calibri" pitchFamily="34" charset="0"/>
              </a:rPr>
              <a:t> (forrás);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Language</a:t>
            </a:r>
            <a:r>
              <a:rPr lang="hu-HU" sz="1400">
                <a:latin typeface="Calibri" pitchFamily="34" charset="0"/>
              </a:rPr>
              <a:t> (nyelv);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Relation</a:t>
            </a:r>
            <a:r>
              <a:rPr lang="hu-HU" sz="1400">
                <a:latin typeface="Calibri" pitchFamily="34" charset="0"/>
              </a:rPr>
              <a:t> (kapcsolat);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Coverage</a:t>
            </a:r>
            <a:r>
              <a:rPr lang="hu-HU" sz="1400">
                <a:latin typeface="Calibri" pitchFamily="34" charset="0"/>
              </a:rPr>
              <a:t> (lefedettség);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ISSN</a:t>
            </a:r>
            <a:r>
              <a:rPr lang="hu-HU" sz="1400">
                <a:latin typeface="Calibri" pitchFamily="34" charset="0"/>
              </a:rPr>
              <a:t> (ISSN-szám);</a:t>
            </a:r>
          </a:p>
          <a:p>
            <a:pPr marL="358775" lvl="2" indent="-230188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ISBN</a:t>
            </a:r>
            <a:r>
              <a:rPr lang="hu-HU" sz="1400">
                <a:latin typeface="Calibri" pitchFamily="34" charset="0"/>
              </a:rPr>
              <a:t> (ISBN-szám);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4.3.11. Groups (8.)</a:t>
            </a:r>
            <a:endParaRPr lang="hu-HU" sz="3000" smtClean="0"/>
          </a:p>
        </p:txBody>
      </p:sp>
      <p:sp>
        <p:nvSpPr>
          <p:cNvPr id="6861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Access</a:t>
            </a:r>
            <a:r>
              <a:rPr lang="hu-HU" sz="1600" smtClean="0"/>
              <a:t> munkalap – megjelenítési és hozzáférési információk megadása;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Display Group</a:t>
            </a:r>
            <a:r>
              <a:rPr lang="hu-HU" sz="1400" smtClean="0"/>
              <a:t> (</a:t>
            </a:r>
            <a:r>
              <a:rPr lang="hu-HU" sz="1400" i="1" smtClean="0"/>
              <a:t>Group</a:t>
            </a:r>
            <a:r>
              <a:rPr lang="hu-HU" sz="1400" smtClean="0"/>
              <a:t> megjelenítése) jelző – a megjeleníthetőségének jelzése;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Reason for Display Change</a:t>
            </a:r>
            <a:r>
              <a:rPr lang="hu-HU" sz="1400" smtClean="0"/>
              <a:t> (megjelenítés megváltoztatásának oka) – a szövegmező </a:t>
            </a:r>
            <a:br>
              <a:rPr lang="hu-HU" sz="1400" smtClean="0"/>
            </a:br>
            <a:r>
              <a:rPr lang="hu-HU" sz="1400" smtClean="0"/>
              <a:t>annak rögzítését teszi lehetővé, hogy miért lett beállítva vagy kikapcsolva a </a:t>
            </a:r>
            <a:br>
              <a:rPr lang="hu-HU" sz="1400" smtClean="0"/>
            </a:br>
            <a:r>
              <a:rPr lang="hu-HU" sz="1400" i="1" smtClean="0"/>
              <a:t>Display Group</a:t>
            </a:r>
            <a:r>
              <a:rPr lang="hu-HU" sz="1400" smtClean="0"/>
              <a:t> jelző;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Access Zone</a:t>
            </a:r>
            <a:r>
              <a:rPr lang="hu-HU" sz="1400" smtClean="0"/>
              <a:t> (hozzáférési terület)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Public</a:t>
            </a:r>
            <a:r>
              <a:rPr lang="hu-HU" sz="1400" smtClean="0"/>
              <a:t> (nyilvános) – alapértelmezett;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Onsite</a:t>
            </a:r>
            <a:r>
              <a:rPr lang="hu-HU" sz="1400" smtClean="0"/>
              <a:t> (helyszíni);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ü"/>
            </a:pPr>
            <a:r>
              <a:rPr lang="hu-HU" sz="1400" b="1" smtClean="0"/>
              <a:t>Restricted</a:t>
            </a:r>
            <a:r>
              <a:rPr lang="hu-HU" sz="1400" smtClean="0"/>
              <a:t> (korlátozott);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buFont typeface="Wingdings" pitchFamily="2" charset="2"/>
              <a:buChar char="q"/>
            </a:pPr>
            <a:r>
              <a:rPr lang="hu-HU" sz="1400" b="1" smtClean="0"/>
              <a:t>Display Notes</a:t>
            </a:r>
            <a:r>
              <a:rPr lang="hu-HU" sz="1400" smtClean="0"/>
              <a:t> (megjelenítés megjegyzés) – a megjelenítéssel kapcsolatos információk rögzítése;</a:t>
            </a:r>
            <a:endParaRPr lang="hu-HU" sz="14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Egy </a:t>
            </a:r>
            <a:r>
              <a:rPr lang="hu-HU" sz="2000" i="1" smtClean="0"/>
              <a:t>Group</a:t>
            </a:r>
            <a:r>
              <a:rPr lang="hu-HU" sz="2000" smtClean="0"/>
              <a:t> aratása</a:t>
            </a:r>
            <a:endParaRPr lang="hu-HU" sz="20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csoportokkal több kapcsolódó </a:t>
            </a:r>
            <a:r>
              <a:rPr lang="hu-HU" sz="1600" i="1" smtClean="0"/>
              <a:t>Target</a:t>
            </a:r>
            <a:r>
              <a:rPr lang="hu-HU" sz="1600" smtClean="0"/>
              <a:t> aratása is szinkronizálható egy </a:t>
            </a:r>
            <a:r>
              <a:rPr lang="hu-HU" sz="1600" i="1" smtClean="0"/>
              <a:t>Group</a:t>
            </a:r>
            <a:r>
              <a:rPr lang="hu-HU" sz="1600" smtClean="0"/>
              <a:t>-hoz csatolt ütemezés segítségével;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Group</a:t>
            </a:r>
            <a:r>
              <a:rPr lang="hu-HU" sz="1600" smtClean="0"/>
              <a:t> aratás kétféleképpen végezhető el: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Multiple SIP</a:t>
            </a:r>
            <a:r>
              <a:rPr lang="hu-HU" sz="1400" smtClean="0"/>
              <a:t> – a </a:t>
            </a:r>
            <a:r>
              <a:rPr lang="hu-HU" sz="1400" i="1" smtClean="0"/>
              <a:t>Group-</a:t>
            </a:r>
            <a:r>
              <a:rPr lang="hu-HU" sz="1400" smtClean="0"/>
              <a:t>ban lévő összes </a:t>
            </a:r>
            <a:r>
              <a:rPr lang="hu-HU" sz="1400" i="1" smtClean="0"/>
              <a:t>Target-</a:t>
            </a:r>
            <a:r>
              <a:rPr lang="hu-HU" sz="1400" smtClean="0"/>
              <a:t>hoz több, ugyanazzal az aratás kezdési dátummal ütemezett </a:t>
            </a:r>
            <a:r>
              <a:rPr lang="hu-HU" sz="1400" i="1" smtClean="0"/>
              <a:t>Target Instance</a:t>
            </a:r>
            <a:r>
              <a:rPr lang="hu-HU" sz="1400" smtClean="0"/>
              <a:t> tartozik;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Single SIP</a:t>
            </a:r>
            <a:r>
              <a:rPr lang="hu-HU" sz="1400" smtClean="0"/>
              <a:t> – a </a:t>
            </a:r>
            <a:r>
              <a:rPr lang="hu-HU" sz="1400" i="1" smtClean="0"/>
              <a:t>Group</a:t>
            </a:r>
            <a:r>
              <a:rPr lang="hu-HU" sz="1400" smtClean="0"/>
              <a:t> összes </a:t>
            </a:r>
            <a:r>
              <a:rPr lang="hu-HU" sz="1400" i="1" smtClean="0"/>
              <a:t>Target-</a:t>
            </a:r>
            <a:r>
              <a:rPr lang="hu-HU" sz="1400" smtClean="0"/>
              <a:t>jének </a:t>
            </a:r>
            <a:r>
              <a:rPr lang="hu-HU" sz="1400" i="1" smtClean="0"/>
              <a:t>Seed URL</a:t>
            </a:r>
            <a:r>
              <a:rPr lang="hu-HU" sz="1400" smtClean="0"/>
              <a:t>-címeit egyetlen </a:t>
            </a:r>
            <a:r>
              <a:rPr lang="hu-HU" sz="1400" i="1" smtClean="0"/>
              <a:t>Target Instance</a:t>
            </a:r>
            <a:r>
              <a:rPr lang="hu-HU" sz="1400" smtClean="0"/>
              <a:t>-ba egyesíti a rendszer, egyetlen művelettel aratja, egyetlen művelettel ellenőrzi a minőségét, és egyetlen művelettel küldi el az archívumba;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z="1400" smtClean="0"/>
              <a:t>A </a:t>
            </a:r>
            <a:r>
              <a:rPr lang="hu-HU" sz="1400" i="1" smtClean="0"/>
              <a:t>Single SIP</a:t>
            </a:r>
            <a:r>
              <a:rPr lang="hu-HU" sz="1400" smtClean="0"/>
              <a:t> aratások a </a:t>
            </a:r>
            <a:r>
              <a:rPr lang="hu-HU" sz="1400" i="1" smtClean="0"/>
              <a:t>Group</a:t>
            </a:r>
            <a:r>
              <a:rPr lang="hu-HU" sz="1400" smtClean="0"/>
              <a:t> profil beállításaival és profil felülírásaival történnek, nem az egyes </a:t>
            </a:r>
            <a:r>
              <a:rPr lang="hu-HU" sz="1400" i="1" smtClean="0"/>
              <a:t>Target</a:t>
            </a:r>
            <a:r>
              <a:rPr lang="hu-HU" sz="1400" smtClean="0"/>
              <a:t>-ek beállításaival;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6861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36E34-29C6-4987-9031-92D14B3346CC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861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861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861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2387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Szövegdoboz 7"/>
          <p:cNvSpPr txBox="1">
            <a:spLocks noChangeArrowheads="1"/>
          </p:cNvSpPr>
          <p:nvPr/>
        </p:nvSpPr>
        <p:spPr bwMode="auto">
          <a:xfrm>
            <a:off x="7704138" y="6018213"/>
            <a:ext cx="3649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Ahogy a Target esetében is történik;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4.3.12. In Tray (1.)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dirty="0"/>
              <a:t>Az </a:t>
            </a:r>
            <a:r>
              <a:rPr lang="hu-HU" sz="2000" b="1" dirty="0"/>
              <a:t>In </a:t>
            </a:r>
            <a:r>
              <a:rPr lang="hu-HU" sz="2000" b="1" dirty="0" err="1"/>
              <a:t>Tray</a:t>
            </a:r>
            <a:r>
              <a:rPr lang="hu-HU" sz="2000" b="1" dirty="0"/>
              <a:t> </a:t>
            </a:r>
            <a:r>
              <a:rPr lang="hu-HU" sz="2000" dirty="0"/>
              <a:t>(teendők) modulban a felhasználóhoz tartozó </a:t>
            </a:r>
            <a:br>
              <a:rPr lang="hu-HU" sz="2000" dirty="0"/>
            </a:br>
            <a:r>
              <a:rPr lang="hu-HU" sz="2000" dirty="0"/>
              <a:t>feladatok és értesítések láthatók;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felhasználói beállítások oldalán lehet megadni, hogy a </a:t>
            </a:r>
            <a:r>
              <a:rPr lang="hu-HU" sz="1600" i="1" dirty="0" err="1"/>
              <a:t>Task</a:t>
            </a:r>
            <a:r>
              <a:rPr lang="hu-HU" sz="1600" dirty="0"/>
              <a:t>-ok és a </a:t>
            </a:r>
            <a:br>
              <a:rPr lang="hu-HU" sz="1600" dirty="0"/>
            </a:br>
            <a:r>
              <a:rPr lang="hu-HU" sz="1600" i="1" dirty="0" err="1"/>
              <a:t>Notification</a:t>
            </a:r>
            <a:r>
              <a:rPr lang="hu-HU" sz="1600" dirty="0" err="1"/>
              <a:t>-ök</a:t>
            </a:r>
            <a:r>
              <a:rPr lang="hu-HU" sz="1600" dirty="0"/>
              <a:t> e-mailben érkezzenek meg;</a:t>
            </a:r>
            <a:endParaRPr lang="hu-HU" sz="1600" dirty="0">
              <a:ea typeface="Calibri"/>
              <a:cs typeface="Calibri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b="1" dirty="0" err="1"/>
              <a:t>Task</a:t>
            </a:r>
            <a:r>
              <a:rPr lang="hu-HU" sz="2000" dirty="0"/>
              <a:t>-ok (feladatok): felhasználói beavatkozást igénylő események;</a:t>
            </a:r>
            <a:endParaRPr lang="hu-HU" sz="20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Olyan munkafolyamatokat támogatnak, ahol különböző emberek vesznek </a:t>
            </a:r>
            <a:br>
              <a:rPr lang="hu-HU" sz="1600" dirty="0"/>
            </a:br>
            <a:r>
              <a:rPr lang="hu-HU" sz="1600" dirty="0"/>
              <a:t>részt az aratási folyamat különböző lépéseiben;</a:t>
            </a:r>
            <a:r>
              <a:rPr lang="hu-HU" sz="1600" dirty="0">
                <a:solidFill>
                  <a:srgbClr val="FF0000"/>
                </a:solidFill>
              </a:rPr>
              <a:t>*</a:t>
            </a:r>
            <a:endParaRPr lang="hu-HU" sz="1600" dirty="0"/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feladatok automatikusan létrejönnek és törlődnek, miután befejeződtek;</a:t>
            </a:r>
            <a:endParaRPr lang="hu-HU" sz="16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Feladattípusok (címzett a vonatkozó jogosultsággal rendelkező felhasználó):</a:t>
            </a:r>
            <a:endParaRPr lang="hu-HU" sz="1600" dirty="0">
              <a:solidFill>
                <a:srgbClr val="FF0000"/>
              </a:solidFill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Seek</a:t>
            </a:r>
            <a:r>
              <a:rPr lang="hu-HU" sz="1400" b="1" dirty="0"/>
              <a:t> </a:t>
            </a:r>
            <a:r>
              <a:rPr lang="hu-HU" sz="1400" b="1" dirty="0" err="1"/>
              <a:t>Approval</a:t>
            </a:r>
            <a:r>
              <a:rPr lang="hu-HU" sz="1400" b="1" dirty="0"/>
              <a:t> </a:t>
            </a:r>
            <a:r>
              <a:rPr lang="hu-HU" sz="1400" dirty="0"/>
              <a:t>(jóváhagyás kérése) – egy felhasználó jóváhagyást kért valakitől </a:t>
            </a:r>
            <a:br>
              <a:rPr lang="hu-HU" sz="1400" dirty="0"/>
            </a:br>
            <a:r>
              <a:rPr lang="hu-HU" sz="1400" dirty="0"/>
              <a:t>egy </a:t>
            </a:r>
            <a:r>
              <a:rPr lang="hu-HU" sz="1400" i="1" dirty="0" err="1"/>
              <a:t>Permission</a:t>
            </a:r>
            <a:r>
              <a:rPr lang="hu-HU" sz="1400" i="1" dirty="0"/>
              <a:t> </a:t>
            </a:r>
            <a:r>
              <a:rPr lang="hu-HU" sz="1400" i="1" dirty="0" err="1"/>
              <a:t>Record</a:t>
            </a:r>
            <a:r>
              <a:rPr lang="hu-HU" sz="1400" dirty="0"/>
              <a:t>-hoz;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Endorse</a:t>
            </a:r>
            <a:r>
              <a:rPr lang="hu-HU" sz="1400" b="1" dirty="0"/>
              <a:t> </a:t>
            </a:r>
            <a:r>
              <a:rPr lang="hu-HU" sz="1400" b="1" err="1"/>
              <a:t>Target</a:t>
            </a:r>
            <a:r>
              <a:rPr lang="hu-HU" sz="1400" b="1" dirty="0"/>
              <a:t> </a:t>
            </a:r>
            <a:r>
              <a:rPr lang="hu-HU" sz="1400" dirty="0"/>
              <a:t>(</a:t>
            </a:r>
            <a:r>
              <a:rPr lang="hu-HU" sz="1400" i="1" err="1"/>
              <a:t>Target</a:t>
            </a:r>
            <a:r>
              <a:rPr lang="hu-HU" sz="1400" i="1" dirty="0"/>
              <a:t> </a:t>
            </a:r>
            <a:r>
              <a:rPr lang="hu-HU" sz="1400" dirty="0"/>
              <a:t>jóváhagyása) – egy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>
                <a:ea typeface="+mn-lt"/>
                <a:cs typeface="+mn-lt"/>
              </a:rPr>
              <a:t>Instance</a:t>
            </a:r>
            <a:r>
              <a:rPr lang="hu-HU" sz="1400" dirty="0" err="1">
                <a:ea typeface="+mn-lt"/>
                <a:cs typeface="+mn-lt"/>
              </a:rPr>
              <a:t>-et</a:t>
            </a:r>
            <a:r>
              <a:rPr lang="hu-HU" sz="1400" dirty="0"/>
              <a:t> jóvá kell hagyni;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Archive</a:t>
            </a:r>
            <a:r>
              <a:rPr lang="hu-HU" sz="1400" b="1" dirty="0"/>
              <a:t> </a:t>
            </a:r>
            <a:r>
              <a:rPr lang="hu-HU" sz="1400" b="1" dirty="0" err="1"/>
              <a:t>Target</a:t>
            </a:r>
            <a:r>
              <a:rPr lang="hu-HU" sz="1400" b="1" dirty="0"/>
              <a:t> </a:t>
            </a:r>
            <a:r>
              <a:rPr lang="hu-HU" sz="1400" dirty="0"/>
              <a:t>(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dirty="0"/>
              <a:t>archiválása) – egy </a:t>
            </a:r>
            <a:r>
              <a:rPr lang="hu-HU" sz="1400" i="1" dirty="0" err="1"/>
              <a:t>Target</a:t>
            </a:r>
            <a:r>
              <a:rPr lang="hu-HU" sz="1400" i="1" dirty="0"/>
              <a:t> </a:t>
            </a:r>
            <a:r>
              <a:rPr lang="hu-HU" sz="1400" i="1" dirty="0" err="1"/>
              <a:t>Instance</a:t>
            </a:r>
            <a:r>
              <a:rPr lang="hu-HU" sz="1400" dirty="0" err="1"/>
              <a:t>-et</a:t>
            </a:r>
            <a:r>
              <a:rPr lang="hu-HU" sz="1400" dirty="0"/>
              <a:t> archiválni kell;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Approve</a:t>
            </a:r>
            <a:r>
              <a:rPr lang="hu-HU" sz="1400" b="1" dirty="0"/>
              <a:t> </a:t>
            </a:r>
            <a:r>
              <a:rPr lang="hu-HU" sz="1400" b="1" dirty="0" err="1"/>
              <a:t>Target</a:t>
            </a:r>
            <a:r>
              <a:rPr lang="hu-HU" sz="1400" b="1" dirty="0"/>
              <a:t> </a:t>
            </a:r>
            <a:r>
              <a:rPr lang="hu-HU" sz="1400" dirty="0"/>
              <a:t>(</a:t>
            </a:r>
            <a:r>
              <a:rPr lang="hu-HU" sz="1400" i="1" dirty="0" err="1"/>
              <a:t>Target</a:t>
            </a:r>
            <a:r>
              <a:rPr lang="hu-HU" sz="1400" dirty="0"/>
              <a:t> jóváhagyása) – egy </a:t>
            </a:r>
            <a:r>
              <a:rPr lang="hu-HU" sz="1400" i="1" dirty="0" err="1"/>
              <a:t>Target</a:t>
            </a:r>
            <a:r>
              <a:rPr lang="hu-HU" sz="1400" dirty="0" err="1"/>
              <a:t>-et</a:t>
            </a:r>
            <a:r>
              <a:rPr lang="hu-HU" sz="1400" dirty="0"/>
              <a:t> javasoltak és jóvá kell hagyni;</a:t>
            </a:r>
            <a:endParaRPr lang="hu-HU" sz="1400" dirty="0">
              <a:ea typeface="Calibri"/>
              <a:cs typeface="Calibri"/>
            </a:endParaRPr>
          </a:p>
        </p:txBody>
      </p:sp>
      <p:sp>
        <p:nvSpPr>
          <p:cNvPr id="6963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B8E610-10FD-4609-8B51-8C037EB7A72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963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6963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69638" name="Picture 2" descr="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600" y="5002213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4" descr="de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20175" y="5218113"/>
            <a:ext cx="123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6" descr="cla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2238" y="5389563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Picture 8" descr="action-icon-uncla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6363" y="5599113"/>
            <a:ext cx="180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Kép 1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13713" y="2719388"/>
            <a:ext cx="38163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Szövegdoboz 6"/>
          <p:cNvSpPr txBox="1">
            <a:spLocks noChangeArrowheads="1"/>
          </p:cNvSpPr>
          <p:nvPr/>
        </p:nvSpPr>
        <p:spPr bwMode="auto">
          <a:xfrm>
            <a:off x="4365625" y="6018213"/>
            <a:ext cx="698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Pl. a Target-et létrehozó személy nem biztos, hogy ugyanaz, mint aki jóváhagyja;</a:t>
            </a:r>
            <a:endParaRPr lang="hu-HU" sz="1600" i="1">
              <a:latin typeface="Calibri" pitchFamily="34" charset="0"/>
            </a:endParaRPr>
          </a:p>
        </p:txBody>
      </p:sp>
      <p:pic>
        <p:nvPicPr>
          <p:cNvPr id="69644" name="Kép 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0063" y="51752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5" name="Szövegdoboz 8"/>
          <p:cNvSpPr txBox="1">
            <a:spLocks noChangeArrowheads="1"/>
          </p:cNvSpPr>
          <p:nvPr/>
        </p:nvSpPr>
        <p:spPr bwMode="auto">
          <a:xfrm>
            <a:off x="9126538" y="4981575"/>
            <a:ext cx="2684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Task </a:t>
            </a:r>
            <a:r>
              <a:rPr lang="hu-HU" sz="1000">
                <a:latin typeface="Calibri" pitchFamily="34" charset="0"/>
              </a:rPr>
              <a:t>vagy </a:t>
            </a:r>
            <a:r>
              <a:rPr lang="hu-HU" sz="1000" i="1">
                <a:latin typeface="Calibri" pitchFamily="34" charset="0"/>
              </a:rPr>
              <a:t>Notification</a:t>
            </a:r>
            <a:r>
              <a:rPr lang="hu-HU" sz="1000">
                <a:latin typeface="Calibri" pitchFamily="34" charset="0"/>
              </a:rPr>
              <a:t> megtekintése;</a:t>
            </a:r>
          </a:p>
          <a:p>
            <a:pPr marL="0" lvl="2"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Delete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Task </a:t>
            </a:r>
            <a:r>
              <a:rPr lang="hu-HU" sz="1000">
                <a:latin typeface="Calibri" pitchFamily="34" charset="0"/>
              </a:rPr>
              <a:t>vagy</a:t>
            </a:r>
            <a:r>
              <a:rPr lang="hu-HU" sz="1000" i="1">
                <a:latin typeface="Calibri" pitchFamily="34" charset="0"/>
              </a:rPr>
              <a:t> Notification</a:t>
            </a:r>
            <a:r>
              <a:rPr lang="hu-HU" sz="1000">
                <a:latin typeface="Calibri" pitchFamily="34" charset="0"/>
              </a:rPr>
              <a:t> törlése;</a:t>
            </a:r>
          </a:p>
          <a:p>
            <a:pPr marL="0" lvl="2"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Claim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Task</a:t>
            </a:r>
            <a:r>
              <a:rPr lang="hu-HU" sz="1000">
                <a:latin typeface="Calibri" pitchFamily="34" charset="0"/>
              </a:rPr>
              <a:t> igénylése (elvégezni a feladatot);</a:t>
            </a:r>
          </a:p>
          <a:p>
            <a:pPr marL="0" lvl="2"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Un-claim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Task</a:t>
            </a:r>
            <a:r>
              <a:rPr lang="hu-HU" sz="1000">
                <a:latin typeface="Calibri" pitchFamily="34" charset="0"/>
              </a:rPr>
              <a:t> igénylésének visszavonása;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8807450" y="4960938"/>
            <a:ext cx="3003550" cy="904875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4.3.12. In Tray (2.)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 b="1" dirty="0" err="1"/>
              <a:t>Notification</a:t>
            </a:r>
            <a:r>
              <a:rPr lang="hu-HU" sz="2200" dirty="0" err="1"/>
              <a:t>-ök</a:t>
            </a:r>
            <a:r>
              <a:rPr lang="hu-HU" sz="2200" dirty="0"/>
              <a:t> (értesítések): a rendszer által generált üzenetek a felhasználó adatainak állapotáról (az adminisztrátorok az aratórobotok állapotáról is kaphatnak értesítéseket);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dirty="0"/>
              <a:t>Értesítési típusok (címzett a tulajdonos vagy a vonatkozó jogosultsággal rendelkező felhasználó):</a:t>
            </a:r>
            <a:endParaRPr lang="hu-HU" sz="1700" dirty="0">
              <a:solidFill>
                <a:srgbClr val="FF0000"/>
              </a:solidFill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Harvest</a:t>
            </a:r>
            <a:r>
              <a:rPr lang="hu-HU" sz="1500" b="1" dirty="0"/>
              <a:t> </a:t>
            </a:r>
            <a:r>
              <a:rPr lang="hu-HU" sz="1500" b="1" dirty="0" err="1"/>
              <a:t>Complete</a:t>
            </a:r>
            <a:r>
              <a:rPr lang="hu-HU" sz="1500" b="1" dirty="0"/>
              <a:t> </a:t>
            </a:r>
            <a:r>
              <a:rPr lang="hu-HU" sz="1500" dirty="0"/>
              <a:t>(aratás befejezve) –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aratásra került;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Target</a:t>
            </a:r>
            <a:r>
              <a:rPr lang="hu-HU" sz="1500" b="1" dirty="0"/>
              <a:t> </a:t>
            </a:r>
            <a:r>
              <a:rPr lang="hu-HU" sz="1500" b="1" dirty="0" err="1"/>
              <a:t>Instance</a:t>
            </a:r>
            <a:r>
              <a:rPr lang="hu-HU" sz="1500" b="1" dirty="0"/>
              <a:t> </a:t>
            </a:r>
            <a:r>
              <a:rPr lang="hu-HU" sz="1500" b="1" dirty="0" err="1"/>
              <a:t>Queued</a:t>
            </a:r>
            <a:r>
              <a:rPr lang="hu-HU" sz="1500" b="1" dirty="0"/>
              <a:t> </a:t>
            </a:r>
            <a:r>
              <a:rPr lang="hu-HU" sz="1500" dirty="0"/>
              <a:t>(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i="1" dirty="0"/>
              <a:t> </a:t>
            </a:r>
            <a:r>
              <a:rPr lang="hu-HU" sz="1500" dirty="0"/>
              <a:t>várólistára helyezve) –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várólistára került (nincs elérhető kapacitás);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Target</a:t>
            </a:r>
            <a:r>
              <a:rPr lang="hu-HU" sz="1500" b="1" dirty="0"/>
              <a:t> </a:t>
            </a:r>
            <a:r>
              <a:rPr lang="hu-HU" sz="1500" b="1" dirty="0" err="1"/>
              <a:t>Instance</a:t>
            </a:r>
            <a:r>
              <a:rPr lang="hu-HU" sz="1500" b="1" dirty="0"/>
              <a:t> </a:t>
            </a:r>
            <a:r>
              <a:rPr lang="hu-HU" sz="1500" b="1" dirty="0" err="1"/>
              <a:t>Rescheduled</a:t>
            </a:r>
            <a:r>
              <a:rPr lang="hu-HU" sz="1500" b="1" dirty="0"/>
              <a:t> </a:t>
            </a:r>
            <a:r>
              <a:rPr lang="hu-HU" sz="1500" dirty="0"/>
              <a:t>(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i="1" dirty="0"/>
              <a:t> </a:t>
            </a:r>
            <a:r>
              <a:rPr lang="hu-HU" sz="1500" dirty="0"/>
              <a:t>átütemezve) –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24 órával késleltetve (nincsenek engedélyek);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Target</a:t>
            </a:r>
            <a:r>
              <a:rPr lang="hu-HU" sz="1500" b="1" dirty="0"/>
              <a:t> </a:t>
            </a:r>
            <a:r>
              <a:rPr lang="hu-HU" sz="1500" b="1" dirty="0" err="1"/>
              <a:t>Instance</a:t>
            </a:r>
            <a:r>
              <a:rPr lang="hu-HU" sz="1500" b="1" dirty="0"/>
              <a:t> </a:t>
            </a:r>
            <a:r>
              <a:rPr lang="hu-HU" sz="1500" b="1" dirty="0" err="1"/>
              <a:t>Failed</a:t>
            </a:r>
            <a:r>
              <a:rPr lang="hu-HU" sz="1500" b="1" dirty="0"/>
              <a:t> </a:t>
            </a:r>
            <a:r>
              <a:rPr lang="hu-HU" sz="1500" dirty="0"/>
              <a:t>(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i="1" dirty="0"/>
              <a:t> </a:t>
            </a:r>
            <a:r>
              <a:rPr lang="hu-HU" sz="1500" dirty="0"/>
              <a:t>sikertelen) – a </a:t>
            </a:r>
            <a:r>
              <a:rPr lang="hu-HU" sz="1500" i="1" dirty="0" err="1"/>
              <a:t>Target</a:t>
            </a:r>
            <a:r>
              <a:rPr lang="hu-HU" sz="1500" i="1" dirty="0"/>
              <a:t> </a:t>
            </a:r>
            <a:r>
              <a:rPr lang="hu-HU" sz="1500" i="1" dirty="0" err="1"/>
              <a:t>Instance</a:t>
            </a:r>
            <a:r>
              <a:rPr lang="hu-HU" sz="1500" dirty="0"/>
              <a:t> befejezése sikertelen;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Target</a:t>
            </a:r>
            <a:r>
              <a:rPr lang="hu-HU" sz="1500" b="1" dirty="0"/>
              <a:t> </a:t>
            </a:r>
            <a:r>
              <a:rPr lang="hu-HU" sz="1500" b="1" dirty="0" err="1"/>
              <a:t>Delegated</a:t>
            </a:r>
            <a:r>
              <a:rPr lang="hu-HU" sz="1500" b="1" dirty="0"/>
              <a:t> </a:t>
            </a:r>
            <a:r>
              <a:rPr lang="hu-HU" sz="1500" dirty="0"/>
              <a:t>(</a:t>
            </a:r>
            <a:r>
              <a:rPr lang="hu-HU" sz="1500" i="1" dirty="0" err="1"/>
              <a:t>Target</a:t>
            </a:r>
            <a:r>
              <a:rPr lang="hu-HU" sz="1500" dirty="0"/>
              <a:t> delegálva) – a </a:t>
            </a:r>
            <a:r>
              <a:rPr lang="hu-HU" sz="1500" i="1" dirty="0" err="1"/>
              <a:t>Target</a:t>
            </a:r>
            <a:r>
              <a:rPr lang="hu-HU" sz="1500" dirty="0"/>
              <a:t> tulajdonjoga átruházásra került;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/>
              <a:t>Schedule </a:t>
            </a:r>
            <a:r>
              <a:rPr lang="hu-HU" sz="1500" b="1" dirty="0" err="1"/>
              <a:t>Added</a:t>
            </a:r>
            <a:r>
              <a:rPr lang="hu-HU" sz="1500" b="1" dirty="0"/>
              <a:t> </a:t>
            </a:r>
            <a:r>
              <a:rPr lang="hu-HU" sz="1500" dirty="0"/>
              <a:t>(ütemezés hozzáadva) – valaki más, mint a </a:t>
            </a:r>
            <a:r>
              <a:rPr lang="hu-HU" sz="1500" i="1" dirty="0" err="1"/>
              <a:t>Target</a:t>
            </a:r>
            <a:r>
              <a:rPr lang="hu-HU" sz="1500" dirty="0"/>
              <a:t> tulajdonosa, adott hozzá egy ütemtervet;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Permission</a:t>
            </a:r>
            <a:r>
              <a:rPr lang="hu-HU" sz="1500" b="1" dirty="0"/>
              <a:t> </a:t>
            </a:r>
            <a:r>
              <a:rPr lang="hu-HU" sz="1500" b="1" dirty="0" err="1"/>
              <a:t>Approved</a:t>
            </a:r>
            <a:r>
              <a:rPr lang="hu-HU" sz="1500" b="1" dirty="0"/>
              <a:t> </a:t>
            </a:r>
            <a:r>
              <a:rPr lang="hu-HU" sz="1500" dirty="0"/>
              <a:t>(engedély jóváhagyva) – egy </a:t>
            </a:r>
            <a:r>
              <a:rPr lang="hu-HU" sz="1500" i="1" dirty="0" err="1"/>
              <a:t>Permission</a:t>
            </a:r>
            <a:r>
              <a:rPr lang="hu-HU" sz="1500" i="1" dirty="0"/>
              <a:t> </a:t>
            </a:r>
            <a:r>
              <a:rPr lang="hu-HU" sz="1500" i="1" dirty="0" err="1"/>
              <a:t>Record</a:t>
            </a:r>
            <a:r>
              <a:rPr lang="hu-HU" sz="1500" dirty="0"/>
              <a:t> jóváhagyva;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Permission</a:t>
            </a:r>
            <a:r>
              <a:rPr lang="hu-HU" sz="1500" b="1" dirty="0"/>
              <a:t> </a:t>
            </a:r>
            <a:r>
              <a:rPr lang="hu-HU" sz="1500" b="1" dirty="0" err="1"/>
              <a:t>Rejected</a:t>
            </a:r>
            <a:r>
              <a:rPr lang="hu-HU" sz="1500" b="1" dirty="0"/>
              <a:t> </a:t>
            </a:r>
            <a:r>
              <a:rPr lang="hu-HU" sz="1500" dirty="0"/>
              <a:t>(engedély elutasítva) – egy </a:t>
            </a:r>
            <a:r>
              <a:rPr lang="hu-HU" sz="1500" i="1" dirty="0" err="1"/>
              <a:t>Permission</a:t>
            </a:r>
            <a:r>
              <a:rPr lang="hu-HU" sz="1500" i="1" dirty="0"/>
              <a:t> </a:t>
            </a:r>
            <a:r>
              <a:rPr lang="hu-HU" sz="1500" i="1" dirty="0" err="1"/>
              <a:t>Record</a:t>
            </a:r>
            <a:r>
              <a:rPr lang="hu-HU" sz="1500" dirty="0"/>
              <a:t> elutasítva;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/>
              <a:t>Group </a:t>
            </a:r>
            <a:r>
              <a:rPr lang="hu-HU" sz="1500" b="1" dirty="0" err="1"/>
              <a:t>Changed</a:t>
            </a:r>
            <a:r>
              <a:rPr lang="hu-HU" sz="1500" b="1" dirty="0"/>
              <a:t> </a:t>
            </a:r>
            <a:r>
              <a:rPr lang="hu-HU" sz="1500" dirty="0"/>
              <a:t>(csoport módosítva) – új tag került be egy alcsoportba;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Disk</a:t>
            </a:r>
            <a:r>
              <a:rPr lang="hu-HU" sz="1500" b="1" dirty="0"/>
              <a:t> </a:t>
            </a:r>
            <a:r>
              <a:rPr lang="hu-HU" sz="1500" b="1" dirty="0" err="1"/>
              <a:t>Warning</a:t>
            </a:r>
            <a:r>
              <a:rPr lang="hu-HU" sz="1500" b="1" dirty="0"/>
              <a:t> </a:t>
            </a:r>
            <a:r>
              <a:rPr lang="hu-HU" sz="1500" dirty="0"/>
              <a:t>(tárhely figyelmeztetés) – a lemezhasználat elérte a küszöbértéket/határértéket;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Memory</a:t>
            </a:r>
            <a:r>
              <a:rPr lang="hu-HU" sz="1500" b="1" dirty="0"/>
              <a:t> </a:t>
            </a:r>
            <a:r>
              <a:rPr lang="hu-HU" sz="1500" b="1" dirty="0" err="1"/>
              <a:t>Warning</a:t>
            </a:r>
            <a:r>
              <a:rPr lang="hu-HU" sz="1500" b="1" dirty="0"/>
              <a:t> </a:t>
            </a:r>
            <a:r>
              <a:rPr lang="hu-HU" sz="1500" dirty="0"/>
              <a:t>(memória figyelmeztetés) – a memória elérte a küszöbértéket/határértéket;</a:t>
            </a:r>
            <a:endParaRPr lang="hu-HU" sz="15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500" b="1" dirty="0" err="1"/>
              <a:t>Processor</a:t>
            </a:r>
            <a:r>
              <a:rPr lang="hu-HU" sz="1500" b="1" dirty="0"/>
              <a:t> </a:t>
            </a:r>
            <a:r>
              <a:rPr lang="hu-HU" sz="1500" b="1" dirty="0" err="1"/>
              <a:t>Warning</a:t>
            </a:r>
            <a:r>
              <a:rPr lang="hu-HU" sz="1500" b="1" dirty="0"/>
              <a:t> </a:t>
            </a:r>
            <a:r>
              <a:rPr lang="hu-HU" sz="1500" dirty="0"/>
              <a:t>(processzor figyelmeztetés) – a processzor elérte a küszöbértéket/határértéket;</a:t>
            </a:r>
            <a:endParaRPr lang="hu-HU" sz="1500" dirty="0">
              <a:ea typeface="Calibri"/>
              <a:cs typeface="Calibri"/>
            </a:endParaRP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dirty="0"/>
              <a:t>A legtöbb értesítést csak az ugyanazon </a:t>
            </a:r>
            <a:r>
              <a:rPr lang="hu-HU" sz="1700" i="1" dirty="0" err="1"/>
              <a:t>Agency</a:t>
            </a:r>
            <a:r>
              <a:rPr lang="hu-HU" sz="1700" dirty="0"/>
              <a:t>-n belüli személyek kapják meg, kivételt képeznek a rendszerhasználati figyelmeztetések, amelyeket minden, a </a:t>
            </a:r>
            <a:r>
              <a:rPr lang="hu-HU" sz="1700" i="1" dirty="0"/>
              <a:t>Web </a:t>
            </a:r>
            <a:r>
              <a:rPr lang="hu-HU" sz="1700" i="1" dirty="0" err="1"/>
              <a:t>Harvester</a:t>
            </a:r>
            <a:r>
              <a:rPr lang="hu-HU" sz="1700" i="1" dirty="0"/>
              <a:t> </a:t>
            </a:r>
            <a:r>
              <a:rPr lang="hu-HU" sz="1700" dirty="0"/>
              <a:t>kezelése jogosultsággal rendelkező felhasználó megkap;</a:t>
            </a:r>
            <a:endParaRPr lang="hu-HU" sz="1700" dirty="0">
              <a:ea typeface="Calibri"/>
              <a:cs typeface="Calibri"/>
            </a:endParaRPr>
          </a:p>
        </p:txBody>
      </p:sp>
      <p:sp>
        <p:nvSpPr>
          <p:cNvPr id="7065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7E8B4-3E34-42FF-B18F-E6D1D31A9EED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066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066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(1.)</a:t>
            </a:r>
            <a:endParaRPr lang="hu-HU" sz="3000" smtClean="0"/>
          </a:p>
        </p:txBody>
      </p:sp>
      <p:sp>
        <p:nvSpPr>
          <p:cNvPr id="7168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Rugalmas felhasználói, jogosultsági, szerepköri és intézményi rendszer: minden felhasználó egy intézményhez tartozik és számos szerepkörrel rendelkezik, amelyek meghatározzák az egyes felhasználók hozzáférését a Web Curator Tool funkcióihoz;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Adminisztrátori felhasználók: akik más felhasználókat regisztrálhatnak, fiókokat kezelhetnek, szerepköröket rendelhetnek a felhasználókhoz és módosíthatják a rendszer konfigurációját;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szerepköröknek a pontos felelősségi köre és nevük intézményenként eltérő lehet (pl. adminisztrátor, rendszergazda, intézményi adminisztrátor);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168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7EA12-48B1-4F1B-BB30-F1C0EB96BC7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168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168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1686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(2.)</a:t>
            </a:r>
            <a:endParaRPr lang="hu-HU" sz="3000" smtClean="0"/>
          </a:p>
        </p:txBody>
      </p:sp>
      <p:sp>
        <p:nvSpPr>
          <p:cNvPr id="7270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User</a:t>
            </a:r>
            <a:r>
              <a:rPr lang="hu-HU" sz="2000" smtClean="0"/>
              <a:t>-ek (felhasználók)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Minden </a:t>
            </a:r>
            <a:r>
              <a:rPr lang="hu-HU" sz="1600" i="1" smtClean="0"/>
              <a:t>User</a:t>
            </a:r>
            <a:r>
              <a:rPr lang="hu-HU" sz="1600" smtClean="0"/>
              <a:t> rendelkezik egy fiókkal, amely néhány azonosító információt és beállítást tartalmaz;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Minden </a:t>
            </a:r>
            <a:r>
              <a:rPr lang="hu-HU" sz="1600" i="1" smtClean="0"/>
              <a:t>User</a:t>
            </a:r>
            <a:r>
              <a:rPr lang="hu-HU" sz="1600" smtClean="0"/>
              <a:t>-hez egy vagy több </a:t>
            </a:r>
            <a:r>
              <a:rPr lang="hu-HU" sz="1600" i="1" smtClean="0"/>
              <a:t>Role</a:t>
            </a:r>
            <a:r>
              <a:rPr lang="hu-HU" sz="1600" smtClean="0"/>
              <a:t> (szerepkör) is tartozik (jogosultságok halmaza), amely korlátozza az egyes </a:t>
            </a:r>
            <a:br>
              <a:rPr lang="hu-HU" sz="1600" smtClean="0"/>
            </a:br>
            <a:r>
              <a:rPr lang="hu-HU" sz="1600" i="1" smtClean="0"/>
              <a:t>User</a:t>
            </a:r>
            <a:r>
              <a:rPr lang="hu-HU" sz="1600" smtClean="0"/>
              <a:t>-ek hozzáférését a funkciókhoz;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270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B0D70-01F7-4783-AAD7-EDD5CED8FA0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270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270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2710" name="Kép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Kép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Kép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(3.)</a:t>
            </a:r>
            <a:endParaRPr lang="hu-HU" sz="3000" smtClean="0"/>
          </a:p>
        </p:txBody>
      </p:sp>
      <p:sp>
        <p:nvSpPr>
          <p:cNvPr id="7373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Role</a:t>
            </a:r>
            <a:r>
              <a:rPr lang="hu-HU" sz="2000" smtClean="0"/>
              <a:t>-ok (szerepkörök)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Role</a:t>
            </a:r>
            <a:r>
              <a:rPr lang="hu-HU" sz="1600" smtClean="0"/>
              <a:t> egy módja a </a:t>
            </a:r>
            <a:r>
              <a:rPr lang="hu-HU" sz="1600" i="1" smtClean="0"/>
              <a:t>User</a:t>
            </a:r>
            <a:r>
              <a:rPr lang="hu-HU" sz="1600" smtClean="0"/>
              <a:t>-ek csoportjaihoz rendelhető jogosultságok és felelősségek halmazának rögzítésére;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Minden </a:t>
            </a:r>
            <a:r>
              <a:rPr lang="hu-HU" sz="1600" i="1" smtClean="0"/>
              <a:t>Role</a:t>
            </a:r>
            <a:r>
              <a:rPr lang="hu-HU" sz="1600" smtClean="0"/>
              <a:t>-hoz egy sor jogosultság tartozik;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Azok a </a:t>
            </a:r>
            <a:r>
              <a:rPr lang="hu-HU" sz="1600" i="1" smtClean="0"/>
              <a:t>User</a:t>
            </a:r>
            <a:r>
              <a:rPr lang="hu-HU" sz="1600" smtClean="0"/>
              <a:t>-ek, akikhez a szerepkört rendelik, engedélyt kapnak műveletek végrehajtására;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legtöbb jogosultság három hatókörszintre állítható be: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All</a:t>
            </a:r>
            <a:r>
              <a:rPr lang="hu-HU" sz="1400" smtClean="0"/>
              <a:t> (mindenki) – az engedély minden objektumra vonatkozik;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 – csak azokra az objektumokra vonatkozik, amelyek ugyanahhoz az </a:t>
            </a:r>
            <a:r>
              <a:rPr lang="hu-HU" sz="1400" i="1" smtClean="0"/>
              <a:t>Agency</a:t>
            </a:r>
            <a:r>
              <a:rPr lang="hu-HU" sz="1400" smtClean="0"/>
              <a:t>-hez tartoznak, mint a </a:t>
            </a:r>
            <a:r>
              <a:rPr lang="hu-HU" sz="1400" i="1" smtClean="0"/>
              <a:t>User</a:t>
            </a:r>
            <a:r>
              <a:rPr lang="hu-HU" sz="1400" smtClean="0"/>
              <a:t>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Owner</a:t>
            </a:r>
            <a:r>
              <a:rPr lang="hu-HU" sz="1400" smtClean="0"/>
              <a:t> (tulajdonos) – csak azokra az objektumokra vonatkozik, amelyek tulajdonosa az adott </a:t>
            </a:r>
            <a:r>
              <a:rPr lang="hu-HU" sz="1400" i="1" smtClean="0"/>
              <a:t>User</a:t>
            </a:r>
            <a:r>
              <a:rPr lang="hu-HU" sz="1400" smtClean="0"/>
              <a:t>;</a:t>
            </a:r>
          </a:p>
        </p:txBody>
      </p:sp>
      <p:sp>
        <p:nvSpPr>
          <p:cNvPr id="7373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02983-6063-4FBF-A292-99385A3C077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373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373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373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4.3.4. Alapvető terminológia</a:t>
            </a:r>
            <a:endParaRPr lang="hu-HU" sz="3000" smtClean="0"/>
          </a:p>
        </p:txBody>
      </p:sp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Target</a:t>
            </a:r>
            <a:r>
              <a:rPr lang="hu-HU" sz="1400" smtClean="0"/>
              <a:t>  (megcélzott tartalom) – a web aratni szándékozott része (weboldal vagy azok halmaza), a robot konfigurációs adataival és az aratási ütemtervével;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Target Instance </a:t>
            </a:r>
            <a:r>
              <a:rPr lang="hu-HU" sz="1400" smtClean="0"/>
              <a:t>(megcélzott tartalom mentése) – egy </a:t>
            </a:r>
            <a:r>
              <a:rPr lang="hu-HU" sz="1400" i="1" smtClean="0"/>
              <a:t>Target</a:t>
            </a:r>
            <a:r>
              <a:rPr lang="hu-HU" sz="1400" smtClean="0"/>
              <a:t> aratási eseménye, egyszeri vagy ütemezett ismétlő aratása;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Harvest/Crawl</a:t>
            </a:r>
            <a:r>
              <a:rPr lang="hu-HU" sz="1400" smtClean="0"/>
              <a:t> (aratás) – a </a:t>
            </a:r>
            <a:r>
              <a:rPr lang="hu-HU" sz="1400" i="1" smtClean="0"/>
              <a:t>Target</a:t>
            </a:r>
            <a:r>
              <a:rPr lang="hu-HU" sz="1400" smtClean="0"/>
              <a:t>-ek letöltése, lementése meghatározott paraméterek mentén;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Harvest Result </a:t>
            </a:r>
            <a:r>
              <a:rPr lang="hu-HU" sz="1400" smtClean="0"/>
              <a:t>(az aratás eredménye) – az aratási során letöltött fájlok;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Seed/Seed URL </a:t>
            </a:r>
            <a:r>
              <a:rPr lang="hu-HU" sz="1400" smtClean="0"/>
              <a:t>(kiinduló URL) – az aratás kezdő URL-je, ahonnan a robot elindulva letölti az alatta lévő tartalmat;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Harvest Authorisation </a:t>
            </a:r>
            <a:r>
              <a:rPr lang="hu-HU" sz="1400" smtClean="0"/>
              <a:t>(aratási engedély/meghatalmazás) – hivatalos jóváhagyás a webes tartalmak aratásához (általában engedélyre van szükség a webhely lementéséhez, tárolásához és elérhetővé tételéhez);</a:t>
            </a:r>
            <a:endParaRPr lang="hu-HU" sz="14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Permission Record </a:t>
            </a:r>
            <a:r>
              <a:rPr lang="hu-HU" sz="1400" smtClean="0"/>
              <a:t>(engedélyrekord) – a </a:t>
            </a:r>
            <a:r>
              <a:rPr lang="hu-HU" sz="1400" i="1" smtClean="0"/>
              <a:t>Harvest Authorisation</a:t>
            </a:r>
            <a:r>
              <a:rPr lang="hu-HU" sz="1400" smtClean="0"/>
              <a:t>-nek egy adott rekordja, benne foglalva az engedélyező szervezetet, az engedélyek érvényességi dátumait és a mentésre vagy a hozzáférésre vonatkozó korlátozásokat;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Authorising Agency </a:t>
            </a:r>
            <a:r>
              <a:rPr lang="hu-HU" sz="1400" smtClean="0"/>
              <a:t>(engedélyező szervezet) – az aratást engedélyező személy vagy szervezet (a webhely és/vagy szerzői jog tulajdonosa);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Indicator</a:t>
            </a:r>
            <a:r>
              <a:rPr lang="hu-HU" sz="1400" smtClean="0"/>
              <a:t> (mutatószám) – minőségbiztosítási mérőszám az aratás sikerességének számszerűsítésére (pl. a letöltött tartalom mennyisége);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Recommendation</a:t>
            </a:r>
            <a:r>
              <a:rPr lang="hu-HU" sz="1400" smtClean="0"/>
              <a:t> (ajánlás/javaslat) – egy vagy több mutató használatával adott tanács az aratás sikerességének meghatározásához;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Automated QA</a:t>
            </a:r>
            <a:r>
              <a:rPr lang="hu-HU" sz="1400" smtClean="0"/>
              <a:t> (automatikus minőségbiztosítás) – automatizált minőségbiztosítási folyamat, az aratás befejezése után fut le és ad ajánlást;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Flag</a:t>
            </a:r>
            <a:r>
              <a:rPr lang="hu-HU" sz="1400" smtClean="0"/>
              <a:t> (jelölő) – tetszőlegesen létrehozott és egy vagy több </a:t>
            </a:r>
            <a:r>
              <a:rPr lang="hu-HU" sz="1400" i="1" smtClean="0"/>
              <a:t>Target Instance</a:t>
            </a:r>
            <a:r>
              <a:rPr lang="hu-HU" sz="1400" smtClean="0"/>
              <a:t>-hez hozzárendelt csoport;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Reference Crawl </a:t>
            </a:r>
            <a:r>
              <a:rPr lang="hu-HU" sz="1400" smtClean="0"/>
              <a:t>(referenciaaratás) – egy archivált és alapként megjelölt </a:t>
            </a:r>
            <a:r>
              <a:rPr lang="hu-HU" sz="1400" i="1" smtClean="0"/>
              <a:t>Target Instance</a:t>
            </a:r>
            <a:r>
              <a:rPr lang="hu-HU" sz="1400" smtClean="0"/>
              <a:t>, amelyhez az adott </a:t>
            </a:r>
            <a:r>
              <a:rPr lang="hu-HU" sz="1400" i="1" smtClean="0"/>
              <a:t>Target</a:t>
            </a:r>
            <a:r>
              <a:rPr lang="hu-HU" sz="1400" smtClean="0"/>
              <a:t> összes jövőbeli aratását hasonlítják;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Harvest Optimisation </a:t>
            </a:r>
            <a:r>
              <a:rPr lang="hu-HU" sz="1400" smtClean="0"/>
              <a:t>(aratásoptimalizálás) – az aratás szabad kapacitás szerinti ütemezése (konfigurálható);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 smtClean="0"/>
              <a:t>Heat Map </a:t>
            </a:r>
            <a:r>
              <a:rPr lang="hu-HU" sz="1400" smtClean="0"/>
              <a:t>(„hőtérkép”) – egy naptári felugró ablak, amely az ütemezett aratások sűrűségét jelzi egy adott időszakra;</a:t>
            </a:r>
          </a:p>
        </p:txBody>
      </p:sp>
      <p:sp>
        <p:nvSpPr>
          <p:cNvPr id="1945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3D8E8-A4FF-4198-BABD-D6FE42AB40B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946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1946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(4.)</a:t>
            </a:r>
            <a:endParaRPr lang="hu-HU" sz="3000" smtClean="0"/>
          </a:p>
        </p:txBody>
      </p:sp>
      <p:sp>
        <p:nvSpPr>
          <p:cNvPr id="7475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Agency</a:t>
            </a:r>
            <a:r>
              <a:rPr lang="hu-HU" sz="2000" smtClean="0"/>
              <a:t>-k (archiváló intézmények)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Az </a:t>
            </a:r>
            <a:r>
              <a:rPr lang="hu-HU" sz="1600" i="1" smtClean="0"/>
              <a:t>Agency</a:t>
            </a:r>
            <a:r>
              <a:rPr lang="hu-HU" sz="1600" smtClean="0"/>
              <a:t> egy olyan szervezet, amely weboldalakat arat az eszköz használatával;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User</a:t>
            </a:r>
            <a:r>
              <a:rPr lang="hu-HU" sz="1600" smtClean="0"/>
              <a:t>-ek és </a:t>
            </a:r>
            <a:r>
              <a:rPr lang="hu-HU" sz="1600" i="1" smtClean="0"/>
              <a:t>Role</a:t>
            </a:r>
            <a:r>
              <a:rPr lang="hu-HU" sz="1600" smtClean="0"/>
              <a:t>-ok egy intézményi hatókörre vannak definiálva, és a </a:t>
            </a:r>
            <a:r>
              <a:rPr lang="en-US" sz="1600" i="1" smtClean="0"/>
              <a:t>Target</a:t>
            </a:r>
            <a:r>
              <a:rPr lang="hu-HU" sz="1600" smtClean="0"/>
              <a:t>-ek</a:t>
            </a:r>
            <a:r>
              <a:rPr lang="en-US" sz="1600" smtClean="0"/>
              <a:t>, </a:t>
            </a:r>
            <a:r>
              <a:rPr lang="en-US" sz="1600" i="1" smtClean="0"/>
              <a:t>Group</a:t>
            </a:r>
            <a:r>
              <a:rPr lang="hu-HU" sz="1600" smtClean="0"/>
              <a:t>-ok</a:t>
            </a:r>
            <a:r>
              <a:rPr lang="en-US" sz="1600" smtClean="0"/>
              <a:t> </a:t>
            </a:r>
            <a:r>
              <a:rPr lang="hu-HU" sz="1600" smtClean="0"/>
              <a:t>és</a:t>
            </a:r>
            <a:r>
              <a:rPr lang="en-US" sz="1600" smtClean="0"/>
              <a:t> a </a:t>
            </a:r>
            <a:r>
              <a:rPr lang="en-US" sz="1600" i="1" smtClean="0"/>
              <a:t>Harvest Authorisation</a:t>
            </a:r>
            <a:r>
              <a:rPr lang="hu-HU" sz="1600" smtClean="0"/>
              <a:t>-ök pedig szintén az </a:t>
            </a:r>
            <a:r>
              <a:rPr lang="hu-HU" sz="1600" i="1" smtClean="0"/>
              <a:t>Agency</a:t>
            </a:r>
            <a:r>
              <a:rPr lang="hu-HU" sz="1600" smtClean="0"/>
              <a:t> szintjén vannak megadva;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Kényelmes módot biztosít a WCT-hez való hozzáférés kezelésére több szervezet számára;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475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DAC44-A40D-4D9C-88DA-FF368D24E5C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475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475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475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(5.)</a:t>
            </a:r>
            <a:endParaRPr lang="hu-HU" sz="30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i="1" dirty="0" err="1"/>
              <a:t>Harvest</a:t>
            </a:r>
            <a:r>
              <a:rPr lang="hu-HU" sz="2000" i="1" dirty="0"/>
              <a:t> </a:t>
            </a:r>
            <a:r>
              <a:rPr lang="hu-HU" sz="2000" i="1" dirty="0" err="1"/>
              <a:t>Authorisation</a:t>
            </a:r>
            <a:r>
              <a:rPr lang="hu-HU" sz="2000" i="1" dirty="0"/>
              <a:t> </a:t>
            </a:r>
            <a:r>
              <a:rPr lang="hu-HU" sz="2000" dirty="0"/>
              <a:t>jogosultságok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 dirty="0"/>
              <a:t>A </a:t>
            </a:r>
            <a:r>
              <a:rPr lang="hu-HU" sz="1600" i="1" dirty="0" err="1"/>
              <a:t>Harvest</a:t>
            </a:r>
            <a:r>
              <a:rPr lang="hu-HU" sz="1600" i="1" dirty="0"/>
              <a:t> </a:t>
            </a:r>
            <a:r>
              <a:rPr lang="hu-HU" sz="1600" i="1" dirty="0" err="1"/>
              <a:t>Authorisation</a:t>
            </a:r>
            <a:r>
              <a:rPr lang="hu-HU" sz="1600" i="1" dirty="0"/>
              <a:t> </a:t>
            </a:r>
            <a:r>
              <a:rPr lang="hu-HU" sz="1600" dirty="0"/>
              <a:t>modulhoz való hozzáférést szabályozó engedélyek a </a:t>
            </a:r>
            <a:r>
              <a:rPr lang="hu-HU" sz="1600" i="1" dirty="0" err="1"/>
              <a:t>Role</a:t>
            </a:r>
            <a:r>
              <a:rPr lang="hu-HU" sz="1600" dirty="0"/>
              <a:t> szerkesztési oldalán vannak felsorolva a </a:t>
            </a:r>
            <a:r>
              <a:rPr lang="en-US" sz="1600" i="1" dirty="0"/>
              <a:t>Manage Copying Permissions and Access Rights</a:t>
            </a:r>
            <a:r>
              <a:rPr lang="hu-HU" sz="1600" dirty="0"/>
              <a:t> részben:</a:t>
            </a:r>
            <a:endParaRPr lang="hu-HU" sz="1600" dirty="0">
              <a:ea typeface="Calibri"/>
              <a:cs typeface="Calibri"/>
            </a:endParaRPr>
          </a:p>
          <a:p>
            <a:pPr marL="1144270"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Create</a:t>
            </a:r>
            <a:r>
              <a:rPr lang="hu-HU" sz="1400" b="1" dirty="0"/>
              <a:t> </a:t>
            </a:r>
            <a:r>
              <a:rPr lang="hu-HU" sz="1400" b="1" dirty="0" err="1"/>
              <a:t>Harvest</a:t>
            </a:r>
            <a:r>
              <a:rPr lang="hu-HU" sz="1400" b="1" dirty="0"/>
              <a:t> </a:t>
            </a:r>
            <a:r>
              <a:rPr lang="hu-HU" sz="1400" b="1" dirty="0" err="1"/>
              <a:t>Authorisations</a:t>
            </a:r>
            <a:r>
              <a:rPr lang="hu-HU" sz="1400" b="1" dirty="0"/>
              <a:t> </a:t>
            </a:r>
            <a:r>
              <a:rPr lang="hu-HU" sz="1400" dirty="0"/>
              <a:t>(aratási engedély létrehozása);</a:t>
            </a:r>
            <a:endParaRPr lang="hu-HU" sz="1400" dirty="0">
              <a:ea typeface="Calibri"/>
              <a:cs typeface="Calibri"/>
            </a:endParaRPr>
          </a:p>
          <a:p>
            <a:pPr marL="1144270"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Modify</a:t>
            </a:r>
            <a:r>
              <a:rPr lang="hu-HU" sz="1400" b="1" dirty="0"/>
              <a:t> </a:t>
            </a:r>
            <a:r>
              <a:rPr lang="hu-HU" sz="1400" b="1" dirty="0" err="1"/>
              <a:t>Harvest</a:t>
            </a:r>
            <a:r>
              <a:rPr lang="hu-HU" sz="1400" b="1" dirty="0"/>
              <a:t> </a:t>
            </a:r>
            <a:r>
              <a:rPr lang="hu-HU" sz="1400" b="1" dirty="0" err="1"/>
              <a:t>Authorisations</a:t>
            </a:r>
            <a:r>
              <a:rPr lang="hu-HU" sz="1400" dirty="0"/>
              <a:t> (aratási engedély módosítása);</a:t>
            </a:r>
            <a:endParaRPr lang="hu-HU" sz="1400" dirty="0">
              <a:ea typeface="Calibri"/>
              <a:cs typeface="Calibri"/>
            </a:endParaRPr>
          </a:p>
          <a:p>
            <a:pPr marL="1144270"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Confirm</a:t>
            </a:r>
            <a:r>
              <a:rPr lang="hu-HU" sz="1400" b="1" dirty="0"/>
              <a:t> </a:t>
            </a:r>
            <a:r>
              <a:rPr lang="hu-HU" sz="1400" b="1" dirty="0" err="1"/>
              <a:t>Permissions</a:t>
            </a:r>
            <a:r>
              <a:rPr lang="hu-HU" sz="1400" b="1" dirty="0"/>
              <a:t> </a:t>
            </a:r>
            <a:r>
              <a:rPr lang="hu-HU" sz="1400" dirty="0"/>
              <a:t>(engedélyek megerősítése);</a:t>
            </a:r>
            <a:endParaRPr lang="hu-HU" sz="1400" dirty="0">
              <a:ea typeface="Calibri"/>
              <a:cs typeface="Calibri"/>
            </a:endParaRPr>
          </a:p>
          <a:p>
            <a:pPr marL="1144270"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Modify</a:t>
            </a:r>
            <a:r>
              <a:rPr lang="hu-HU" sz="1400" b="1" dirty="0"/>
              <a:t> </a:t>
            </a:r>
            <a:r>
              <a:rPr lang="hu-HU" sz="1400" b="1" dirty="0" err="1"/>
              <a:t>Permissions</a:t>
            </a:r>
            <a:r>
              <a:rPr lang="hu-HU" sz="1400" b="1" dirty="0"/>
              <a:t> </a:t>
            </a:r>
            <a:r>
              <a:rPr lang="hu-HU" sz="1400" dirty="0"/>
              <a:t>(engedélyek módosítása);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Transfer</a:t>
            </a:r>
            <a:r>
              <a:rPr lang="hu-HU" sz="1400" b="1" dirty="0"/>
              <a:t> Linked </a:t>
            </a:r>
            <a:r>
              <a:rPr lang="hu-HU" sz="1400" b="1" dirty="0" err="1"/>
              <a:t>Targets</a:t>
            </a:r>
            <a:r>
              <a:rPr lang="hu-HU" sz="1400" b="1" dirty="0"/>
              <a:t> </a:t>
            </a:r>
            <a:r>
              <a:rPr lang="hu-HU" sz="1400" dirty="0"/>
              <a:t>(összekapcsolt </a:t>
            </a:r>
            <a:r>
              <a:rPr lang="hu-HU" sz="1400" i="1" dirty="0" err="1"/>
              <a:t>Target</a:t>
            </a:r>
            <a:r>
              <a:rPr lang="hu-HU" sz="1400" dirty="0"/>
              <a:t>-ek átruházása);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Enable</a:t>
            </a:r>
            <a:r>
              <a:rPr lang="hu-HU" sz="1400" b="1" dirty="0"/>
              <a:t>/</a:t>
            </a:r>
            <a:r>
              <a:rPr lang="hu-HU" sz="1400" b="1" dirty="0" err="1"/>
              <a:t>Disable</a:t>
            </a:r>
            <a:r>
              <a:rPr lang="hu-HU" sz="1400" b="1" dirty="0"/>
              <a:t> </a:t>
            </a:r>
            <a:r>
              <a:rPr lang="hu-HU" sz="1400" b="1" dirty="0" err="1"/>
              <a:t>Harvest</a:t>
            </a:r>
            <a:r>
              <a:rPr lang="hu-HU" sz="1400" b="1" dirty="0"/>
              <a:t> </a:t>
            </a:r>
            <a:r>
              <a:rPr lang="hu-HU" sz="1400" b="1" dirty="0" err="1"/>
              <a:t>Authorisations</a:t>
            </a:r>
            <a:r>
              <a:rPr lang="hu-HU" sz="1400" b="1" dirty="0"/>
              <a:t> </a:t>
            </a:r>
            <a:r>
              <a:rPr lang="hu-HU" sz="1400" dirty="0"/>
              <a:t>(aratási engedély megadása/tiltása);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dirty="0" err="1"/>
              <a:t>Generate</a:t>
            </a:r>
            <a:r>
              <a:rPr lang="hu-HU" sz="1400" b="1" dirty="0"/>
              <a:t> </a:t>
            </a:r>
            <a:r>
              <a:rPr lang="hu-HU" sz="1400" b="1" dirty="0" err="1"/>
              <a:t>Permission</a:t>
            </a:r>
            <a:r>
              <a:rPr lang="hu-HU" sz="1400" b="1" dirty="0"/>
              <a:t> </a:t>
            </a:r>
            <a:r>
              <a:rPr lang="hu-HU" sz="1400" b="1" dirty="0" err="1"/>
              <a:t>Requests</a:t>
            </a:r>
            <a:r>
              <a:rPr lang="hu-HU" sz="1400" b="1" dirty="0"/>
              <a:t> </a:t>
            </a:r>
            <a:r>
              <a:rPr lang="hu-HU" sz="1400" dirty="0"/>
              <a:t>(engedélykérelmek generálása);</a:t>
            </a:r>
            <a:endParaRPr lang="hu-HU" sz="1400" dirty="0">
              <a:ea typeface="Calibri"/>
              <a:cs typeface="Calibri"/>
            </a:endParaRPr>
          </a:p>
        </p:txBody>
      </p:sp>
      <p:sp>
        <p:nvSpPr>
          <p:cNvPr id="7577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13DD2-E77D-4146-8C8B-42CD89A4AAC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578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578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5782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(6.)</a:t>
            </a:r>
            <a:endParaRPr lang="hu-HU" sz="3000" smtClean="0"/>
          </a:p>
        </p:txBody>
      </p:sp>
      <p:sp>
        <p:nvSpPr>
          <p:cNvPr id="7680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Target</a:t>
            </a:r>
            <a:r>
              <a:rPr lang="hu-HU" sz="2000" smtClean="0"/>
              <a:t> jogosultságok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</a:t>
            </a:r>
            <a:r>
              <a:rPr lang="hu-HU" sz="1600" i="1" smtClean="0"/>
              <a:t> Target </a:t>
            </a:r>
            <a:r>
              <a:rPr lang="hu-HU" sz="1600" smtClean="0"/>
              <a:t>modulhoz való hozzáférést szabályozó engedélyek a </a:t>
            </a:r>
            <a:r>
              <a:rPr lang="hu-HU" sz="1600" i="1" smtClean="0"/>
              <a:t>Role</a:t>
            </a:r>
            <a:r>
              <a:rPr lang="hu-HU" sz="1600" smtClean="0"/>
              <a:t> szerkesztési oldalán vannak felsorolva a </a:t>
            </a:r>
            <a:r>
              <a:rPr lang="en-US" sz="1600" i="1" smtClean="0"/>
              <a:t>Manage Targets</a:t>
            </a:r>
            <a:r>
              <a:rPr lang="hu-HU" sz="1600" smtClean="0"/>
              <a:t> részben: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Create Target </a:t>
            </a:r>
            <a:r>
              <a:rPr lang="hu-HU" sz="1400" smtClean="0"/>
              <a:t>(</a:t>
            </a:r>
            <a:r>
              <a:rPr lang="hu-HU" sz="1400" i="1" smtClean="0"/>
              <a:t>Target</a:t>
            </a:r>
            <a:r>
              <a:rPr lang="hu-HU" sz="1400" smtClean="0"/>
              <a:t> létrehozása) – a </a:t>
            </a:r>
            <a:r>
              <a:rPr lang="hu-HU" sz="1400" i="1" smtClean="0"/>
              <a:t>User</a:t>
            </a:r>
            <a:r>
              <a:rPr lang="hu-HU" sz="1400" smtClean="0"/>
              <a:t> új </a:t>
            </a:r>
            <a:r>
              <a:rPr lang="hu-HU" sz="1400" i="1" smtClean="0"/>
              <a:t>Target</a:t>
            </a:r>
            <a:r>
              <a:rPr lang="hu-HU" sz="1400" smtClean="0"/>
              <a:t>-et hozhat létre;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Modify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módosítása) – a </a:t>
            </a:r>
            <a:r>
              <a:rPr lang="hu-HU" sz="1400" i="1" smtClean="0"/>
              <a:t>User</a:t>
            </a:r>
            <a:r>
              <a:rPr lang="hu-HU" sz="1400" smtClean="0"/>
              <a:t> módosíthatja a meglévő </a:t>
            </a:r>
            <a:r>
              <a:rPr lang="hu-HU" sz="1400" i="1" smtClean="0"/>
              <a:t>Target</a:t>
            </a:r>
            <a:r>
              <a:rPr lang="hu-HU" sz="1400" smtClean="0"/>
              <a:t>-et;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Approve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jóváhagyása) – a </a:t>
            </a:r>
            <a:r>
              <a:rPr lang="hu-HU" sz="1400" i="1" smtClean="0"/>
              <a:t>User</a:t>
            </a:r>
            <a:r>
              <a:rPr lang="hu-HU" sz="1400" smtClean="0"/>
              <a:t> jóváhagyhat egy </a:t>
            </a:r>
            <a:r>
              <a:rPr lang="hu-HU" sz="1400" i="1" smtClean="0"/>
              <a:t>Target</a:t>
            </a:r>
            <a:r>
              <a:rPr lang="hu-HU" sz="1400" smtClean="0"/>
              <a:t>-et;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Cancel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törlése/mégsem) – a </a:t>
            </a:r>
            <a:r>
              <a:rPr lang="hu-HU" sz="1400" i="1" smtClean="0"/>
              <a:t>User</a:t>
            </a:r>
            <a:r>
              <a:rPr lang="hu-HU" sz="1400" smtClean="0"/>
              <a:t> törölhet egy </a:t>
            </a:r>
            <a:r>
              <a:rPr lang="hu-HU" sz="1400" i="1" smtClean="0"/>
              <a:t>Target</a:t>
            </a:r>
            <a:r>
              <a:rPr lang="hu-HU" sz="1400" smtClean="0"/>
              <a:t>-et;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Delete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törlése) – a </a:t>
            </a:r>
            <a:r>
              <a:rPr lang="hu-HU" sz="1400" i="1" smtClean="0"/>
              <a:t>User</a:t>
            </a:r>
            <a:r>
              <a:rPr lang="hu-HU" sz="1400" smtClean="0"/>
              <a:t> törölhet egy </a:t>
            </a:r>
            <a:r>
              <a:rPr lang="hu-HU" sz="1400" i="1" smtClean="0"/>
              <a:t>Target</a:t>
            </a:r>
            <a:r>
              <a:rPr lang="hu-HU" sz="1400" smtClean="0"/>
              <a:t>-et (de csak akkor, ha a </a:t>
            </a:r>
            <a:r>
              <a:rPr lang="hu-HU" sz="1400" i="1" smtClean="0"/>
              <a:t>Target</a:t>
            </a:r>
            <a:r>
              <a:rPr lang="hu-HU" sz="1400" smtClean="0"/>
              <a:t>-hez nem tartoznak </a:t>
            </a:r>
            <a:r>
              <a:rPr lang="hu-HU" sz="1400" i="1" smtClean="0"/>
              <a:t>Target Instance</a:t>
            </a:r>
            <a:r>
              <a:rPr lang="hu-HU" sz="1400" smtClean="0"/>
              <a:t>-ok);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Reinstate Target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visszaállítása) – a </a:t>
            </a:r>
            <a:r>
              <a:rPr lang="hu-HU" sz="1400" i="1" smtClean="0"/>
              <a:t>User</a:t>
            </a:r>
            <a:r>
              <a:rPr lang="hu-HU" sz="1400" smtClean="0"/>
              <a:t> visszaállíthat egy </a:t>
            </a:r>
            <a:r>
              <a:rPr lang="hu-HU" sz="1400" i="1" smtClean="0"/>
              <a:t>Cancelled</a:t>
            </a:r>
            <a:r>
              <a:rPr lang="hu-HU" sz="1400" smtClean="0"/>
              <a:t> vagy </a:t>
            </a:r>
            <a:r>
              <a:rPr lang="hu-HU" sz="1400" i="1" smtClean="0"/>
              <a:t>Completed</a:t>
            </a:r>
            <a:r>
              <a:rPr lang="hu-HU" sz="1400" smtClean="0"/>
              <a:t> állapotban lévő </a:t>
            </a:r>
            <a:r>
              <a:rPr lang="hu-HU" sz="1400" i="1" smtClean="0"/>
              <a:t>Target</a:t>
            </a:r>
            <a:r>
              <a:rPr lang="hu-HU" sz="1400" smtClean="0"/>
              <a:t>-et;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Add Schedule to Target </a:t>
            </a:r>
            <a:r>
              <a:rPr lang="hu-HU" sz="1400" smtClean="0"/>
              <a:t>(ütemezés hozzáadása egy </a:t>
            </a:r>
            <a:r>
              <a:rPr lang="hu-HU" sz="1400" i="1" smtClean="0"/>
              <a:t>Target</a:t>
            </a:r>
            <a:r>
              <a:rPr lang="hu-HU" sz="1400" smtClean="0"/>
              <a:t>-hez) – a </a:t>
            </a:r>
            <a:r>
              <a:rPr lang="hu-HU" sz="1400" i="1" smtClean="0"/>
              <a:t>User</a:t>
            </a:r>
            <a:r>
              <a:rPr lang="hu-HU" sz="1400" smtClean="0"/>
              <a:t> ütemezést csatolhat egy </a:t>
            </a:r>
            <a:r>
              <a:rPr lang="hu-HU" sz="1400" i="1" smtClean="0"/>
              <a:t>Target</a:t>
            </a:r>
            <a:r>
              <a:rPr lang="hu-HU" sz="1400" smtClean="0"/>
              <a:t>-hez;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Set Harvest Profile Level 1</a:t>
            </a:r>
            <a:r>
              <a:rPr lang="hu-HU" sz="1400" smtClean="0"/>
              <a:t> (aratási profil 1. szintű beállítása) – a </a:t>
            </a:r>
            <a:r>
              <a:rPr lang="hu-HU" sz="1400" i="1" smtClean="0"/>
              <a:t>User</a:t>
            </a:r>
            <a:r>
              <a:rPr lang="hu-HU" sz="1400" smtClean="0"/>
              <a:t> az 1. szintű profilok közül csatolhat egyet a </a:t>
            </a:r>
            <a:r>
              <a:rPr lang="hu-HU" sz="1400" i="1" smtClean="0"/>
              <a:t>Target</a:t>
            </a:r>
            <a:r>
              <a:rPr lang="hu-HU" sz="1400" smtClean="0"/>
              <a:t>-hez;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Set Harvest Profile Level 2 </a:t>
            </a:r>
            <a:r>
              <a:rPr lang="hu-HU" sz="1400" smtClean="0"/>
              <a:t>(aratási profil 2. szintű beállítása) – a </a:t>
            </a:r>
            <a:r>
              <a:rPr lang="hu-HU" sz="1400" i="1" smtClean="0"/>
              <a:t>User</a:t>
            </a:r>
            <a:r>
              <a:rPr lang="hu-HU" sz="1400" smtClean="0"/>
              <a:t> az 1. és 2. szintű profilok közül csatolhat a </a:t>
            </a:r>
            <a:r>
              <a:rPr lang="hu-HU" sz="1400" i="1" smtClean="0"/>
              <a:t>Target</a:t>
            </a:r>
            <a:r>
              <a:rPr lang="hu-HU" sz="1400" smtClean="0"/>
              <a:t>-hez;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Set Harvest Profile Level 3 </a:t>
            </a:r>
            <a:r>
              <a:rPr lang="hu-HU" sz="1400" smtClean="0"/>
              <a:t>(aratási profil 3. szintjének beállítása) – a </a:t>
            </a:r>
            <a:r>
              <a:rPr lang="hu-HU" sz="1400" i="1" smtClean="0"/>
              <a:t>User</a:t>
            </a:r>
            <a:r>
              <a:rPr lang="hu-HU" sz="1400" smtClean="0"/>
              <a:t> az összes profil közül csatolhat egyet a </a:t>
            </a:r>
            <a:r>
              <a:rPr lang="hu-HU" sz="1400" i="1" smtClean="0"/>
              <a:t>Target</a:t>
            </a:r>
            <a:r>
              <a:rPr lang="hu-HU" sz="1400" smtClean="0"/>
              <a:t>-hez;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Role</a:t>
            </a:r>
            <a:r>
              <a:rPr lang="hu-HU" sz="1600" smtClean="0"/>
              <a:t>-on belüli egyéb jogosultságok közé tartoznak az </a:t>
            </a:r>
            <a:r>
              <a:rPr lang="hu-HU" sz="1600" i="1" smtClean="0"/>
              <a:t>Rejection Reasons </a:t>
            </a:r>
            <a:r>
              <a:rPr lang="hu-HU" sz="1600" smtClean="0"/>
              <a:t>(elutasítási okok), a </a:t>
            </a:r>
            <a:r>
              <a:rPr lang="hu-HU" sz="1600" i="1" smtClean="0"/>
              <a:t>QA Indicators </a:t>
            </a:r>
            <a:r>
              <a:rPr lang="hu-HU" sz="1600" smtClean="0"/>
              <a:t>(minőségbiztosítási mutatók) és a </a:t>
            </a:r>
            <a:r>
              <a:rPr lang="hu-HU" sz="1600" i="1" smtClean="0"/>
              <a:t>Flags</a:t>
            </a:r>
            <a:r>
              <a:rPr lang="hu-HU" sz="1600" smtClean="0"/>
              <a:t> (jelölők) kezelése, de ez inkább adminisztrátori szerepkör;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680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6ABBF-7B8D-4462-A11D-39904B3B78A4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680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680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(7.)</a:t>
            </a:r>
            <a:endParaRPr lang="hu-HU" sz="3000" smtClean="0"/>
          </a:p>
        </p:txBody>
      </p:sp>
      <p:sp>
        <p:nvSpPr>
          <p:cNvPr id="7782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Rejection Reason</a:t>
            </a:r>
            <a:r>
              <a:rPr lang="hu-HU" sz="2000" smtClean="0"/>
              <a:t>-ok</a:t>
            </a:r>
            <a:r>
              <a:rPr lang="hu-HU" sz="2000" b="1" smtClean="0"/>
              <a:t> </a:t>
            </a:r>
            <a:r>
              <a:rPr lang="hu-HU" sz="2000" smtClean="0"/>
              <a:t>(elutasítás okai)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Csak okkal lehet egy </a:t>
            </a:r>
            <a:r>
              <a:rPr lang="hu-HU" sz="1600" i="1" smtClean="0"/>
              <a:t>Target</a:t>
            </a:r>
            <a:r>
              <a:rPr lang="hu-HU" sz="1600" smtClean="0"/>
              <a:t>-et vagy egy </a:t>
            </a:r>
            <a:r>
              <a:rPr lang="hu-HU" sz="1600" i="1" smtClean="0"/>
              <a:t>Target Instance</a:t>
            </a:r>
            <a:r>
              <a:rPr lang="hu-HU" sz="1600" smtClean="0"/>
              <a:t>-et elutasítani (pl. kurátori, technikai okból);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Lehetséges jelentést generálni azokról a </a:t>
            </a:r>
            <a:r>
              <a:rPr lang="hu-HU" sz="1600" i="1" smtClean="0"/>
              <a:t>Target</a:t>
            </a:r>
            <a:r>
              <a:rPr lang="hu-HU" sz="1600" smtClean="0"/>
              <a:t>-ekről, amelyeket egy adott okból elutasítottak;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782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646EC3-67F0-4950-BC66-84937AC5E662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782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782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783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(8.)</a:t>
            </a:r>
            <a:endParaRPr lang="hu-HU" sz="3000" smtClean="0"/>
          </a:p>
        </p:txBody>
      </p:sp>
      <p:sp>
        <p:nvSpPr>
          <p:cNvPr id="7885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QA Indicator</a:t>
            </a:r>
            <a:r>
              <a:rPr lang="hu-HU" sz="2000" smtClean="0"/>
              <a:t>-ok (minőségbiztosítási mutatók)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Úgy vannak kialakítva, hogy segítsék a felhasználót annak meghatározásában, egy aratott </a:t>
            </a:r>
            <a:r>
              <a:rPr lang="hu-HU" sz="1600" i="1" smtClean="0"/>
              <a:t>Target Instance</a:t>
            </a:r>
            <a:r>
              <a:rPr lang="hu-HU" sz="1600" smtClean="0"/>
              <a:t> minőségellenőrzést igényel-e vagy archiválható/törölhető a mutatószámok alapján;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javaslatok a </a:t>
            </a:r>
            <a:r>
              <a:rPr lang="hu-HU" sz="1600" i="1" smtClean="0"/>
              <a:t>Target Instance Summary</a:t>
            </a:r>
            <a:r>
              <a:rPr lang="hu-HU" sz="1600" smtClean="0"/>
              <a:t>-ban tekinthetők meg az aratás után;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WCT beállításakor telepíthetők a sablon mutatók;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885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66A3D4-1ADE-439D-8FD1-E1D9C2789AD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885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885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885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4.3.13. User, Roles, Agencies, Rejection Reasons &amp; QA Indicators (9.)</a:t>
            </a:r>
            <a:endParaRPr lang="hu-HU" sz="3000" smtClean="0"/>
          </a:p>
        </p:txBody>
      </p:sp>
      <p:sp>
        <p:nvSpPr>
          <p:cNvPr id="7987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Flag</a:t>
            </a:r>
            <a:r>
              <a:rPr lang="hu-HU" sz="2000" smtClean="0"/>
              <a:t>-ek (jelölők)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Lehetővé teszik egy </a:t>
            </a:r>
            <a:r>
              <a:rPr lang="hu-HU" sz="1600" i="1" smtClean="0"/>
              <a:t>Target Instance</a:t>
            </a:r>
            <a:r>
              <a:rPr lang="hu-HU" sz="1600" smtClean="0"/>
              <a:t> kiemelését, hogy intézkedéseket lehessen tenni (például egy </a:t>
            </a:r>
            <a:r>
              <a:rPr lang="hu-HU" sz="1600" i="1" smtClean="0"/>
              <a:t>Agency</a:t>
            </a:r>
            <a:r>
              <a:rPr lang="hu-HU" sz="1600" smtClean="0"/>
              <a:t> megjelölheti azokat a </a:t>
            </a:r>
            <a:r>
              <a:rPr lang="hu-HU" sz="1600" i="1" smtClean="0"/>
              <a:t>Target Instance</a:t>
            </a:r>
            <a:r>
              <a:rPr lang="hu-HU" sz="1600" smtClean="0"/>
              <a:t>-ket, amelyek aratási problémákkal küzdenek, hogy egy elemző kivizsgálhassa azokat;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i="1" smtClean="0"/>
              <a:t>Agency</a:t>
            </a:r>
            <a:r>
              <a:rPr lang="hu-HU" sz="1600" smtClean="0"/>
              <a:t>-n belül vannak definiálva, így annak összes felhasználója ugyanazokat a jelölőket használja;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7987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B369E-9E03-4DF9-8E06-FBEA79A261EE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7987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7987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7987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Szövegdoboz 8"/>
          <p:cNvSpPr txBox="1">
            <a:spLocks noChangeArrowheads="1"/>
          </p:cNvSpPr>
          <p:nvPr/>
        </p:nvSpPr>
        <p:spPr bwMode="auto">
          <a:xfrm>
            <a:off x="6935788" y="3787775"/>
            <a:ext cx="4418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Az utolsó dián a QA Indicator helyesen Flags;)</a:t>
            </a:r>
            <a:endParaRPr lang="hu-HU" sz="1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4.3.14. Reports (1.)</a:t>
            </a:r>
          </a:p>
        </p:txBody>
      </p:sp>
      <p:sp>
        <p:nvSpPr>
          <p:cNvPr id="8089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hu-HU" sz="2000" b="1" smtClean="0"/>
              <a:t>Report</a:t>
            </a:r>
            <a:r>
              <a:rPr lang="hu-HU" sz="2000" smtClean="0"/>
              <a:t>-ok (jelentések)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Report</a:t>
            </a:r>
            <a:r>
              <a:rPr lang="hu-HU" sz="1600" smtClean="0"/>
              <a:t> rész számos jelentéstípushoz biztosít hozzáférést a felhasználók </a:t>
            </a:r>
            <a:br>
              <a:rPr lang="hu-HU" sz="1600" smtClean="0"/>
            </a:br>
            <a:r>
              <a:rPr lang="hu-HU" sz="1600" smtClean="0"/>
              <a:t>számára;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System Usage Report </a:t>
            </a:r>
            <a:r>
              <a:rPr lang="hu-HU" sz="2000" smtClean="0"/>
              <a:t>(rendszerhasználati jelentés)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Naplórekordokon alapuló jelentés, amely felsorolja egy felhasználó (vagy </a:t>
            </a:r>
            <a:br>
              <a:rPr lang="hu-HU" sz="1600" smtClean="0"/>
            </a:br>
            <a:r>
              <a:rPr lang="hu-HU" sz="1600" smtClean="0"/>
              <a:t>felhasználói csoport) használati munkameneteit egy kiválasztott időszakban: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Start Date </a:t>
            </a:r>
            <a:r>
              <a:rPr lang="hu-HU" sz="1400" smtClean="0"/>
              <a:t>(kezdő dátum);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End Date </a:t>
            </a:r>
            <a:r>
              <a:rPr lang="hu-HU" sz="1400" smtClean="0"/>
              <a:t>(befejezési dátum);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 – opcionális;</a:t>
            </a:r>
          </a:p>
        </p:txBody>
      </p:sp>
      <p:sp>
        <p:nvSpPr>
          <p:cNvPr id="8089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5CBEF-D93F-41D3-B6BD-5C4218B869B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090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090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0902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536575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Kép 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Kép 9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4.3.14. Reports (2.)</a:t>
            </a:r>
          </a:p>
        </p:txBody>
      </p:sp>
      <p:sp>
        <p:nvSpPr>
          <p:cNvPr id="8192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System Activity Report </a:t>
            </a:r>
            <a:r>
              <a:rPr lang="hu-HU" sz="2000" smtClean="0"/>
              <a:t>(rendszeraktivitási jelentés)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Naplórekordokon alapuló jelentés, amely felsorolja </a:t>
            </a:r>
            <a:br>
              <a:rPr lang="hu-HU" sz="1600" smtClean="0"/>
            </a:br>
            <a:r>
              <a:rPr lang="hu-HU" sz="1600" smtClean="0"/>
              <a:t>egy felhasználó (vagy felhasználói csoport) aktivitását </a:t>
            </a:r>
            <a:br>
              <a:rPr lang="hu-HU" sz="1600" smtClean="0"/>
            </a:br>
            <a:r>
              <a:rPr lang="hu-HU" sz="1600" smtClean="0"/>
              <a:t>egy kiválasztott időszakban: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Start Date </a:t>
            </a:r>
            <a:r>
              <a:rPr lang="hu-HU" sz="1400" smtClean="0"/>
              <a:t>(kezdő dátum);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End Date </a:t>
            </a:r>
            <a:r>
              <a:rPr lang="hu-HU" sz="1400" smtClean="0"/>
              <a:t>(befejezési dátum);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 – opcionális;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User</a:t>
            </a:r>
            <a:r>
              <a:rPr lang="hu-HU" sz="1400" smtClean="0"/>
              <a:t> (felhasználó) – opcionális;</a:t>
            </a:r>
          </a:p>
        </p:txBody>
      </p:sp>
      <p:sp>
        <p:nvSpPr>
          <p:cNvPr id="8192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8619E-5596-4FA5-B6FA-A45428235998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192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192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81926" name="Szövegdoboz 17"/>
          <p:cNvSpPr txBox="1">
            <a:spLocks noChangeArrowheads="1"/>
          </p:cNvSpPr>
          <p:nvPr/>
        </p:nvSpPr>
        <p:spPr bwMode="auto">
          <a:xfrm>
            <a:off x="5373688" y="1622425"/>
            <a:ext cx="6470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7388" lvl="1">
              <a:spcBef>
                <a:spcPts val="500"/>
              </a:spcBef>
              <a:buFont typeface="Wingdings" pitchFamily="2" charset="2"/>
              <a:buChar char="Ø"/>
            </a:pPr>
            <a:r>
              <a:rPr lang="hu-HU" sz="1600">
                <a:latin typeface="Calibri" pitchFamily="34" charset="0"/>
              </a:rPr>
              <a:t>A következő információk kerülnek kinyerésre a naplóból:</a:t>
            </a:r>
            <a:r>
              <a:rPr lang="hu-HU" sz="1600">
                <a:solidFill>
                  <a:srgbClr val="FF0000"/>
                </a:solidFill>
                <a:latin typeface="Calibri" pitchFamily="34" charset="0"/>
              </a:rPr>
              <a:t>*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User ID </a:t>
            </a:r>
            <a:r>
              <a:rPr lang="hu-HU" sz="1400">
                <a:latin typeface="Calibri" pitchFamily="34" charset="0"/>
              </a:rPr>
              <a:t>(felhasználói azonosító);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Username</a:t>
            </a:r>
            <a:r>
              <a:rPr lang="hu-HU" sz="1400">
                <a:latin typeface="Calibri" pitchFamily="34" charset="0"/>
              </a:rPr>
              <a:t> (felhasználónév);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User Real Name </a:t>
            </a:r>
            <a:r>
              <a:rPr lang="hu-HU" sz="1400">
                <a:latin typeface="Calibri" pitchFamily="34" charset="0"/>
              </a:rPr>
              <a:t>(felhasználó valódi neve);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Activity type </a:t>
            </a:r>
            <a:r>
              <a:rPr lang="hu-HU" sz="1400">
                <a:latin typeface="Calibri" pitchFamily="34" charset="0"/>
              </a:rPr>
              <a:t>(tevékenység típusa);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Subject Identifier number </a:t>
            </a:r>
            <a:r>
              <a:rPr lang="hu-HU" sz="1400">
                <a:latin typeface="Calibri" pitchFamily="34" charset="0"/>
              </a:rPr>
              <a:t>(tárgy azonosító száma);</a:t>
            </a:r>
          </a:p>
          <a:p>
            <a:pPr marL="1144588" lvl="2">
              <a:spcBef>
                <a:spcPts val="500"/>
              </a:spcBef>
              <a:buFont typeface="Wingdings" pitchFamily="2" charset="2"/>
              <a:buChar char="q"/>
            </a:pPr>
            <a:r>
              <a:rPr lang="hu-HU" sz="1400" b="1">
                <a:latin typeface="Calibri" pitchFamily="34" charset="0"/>
              </a:rPr>
              <a:t>Message text </a:t>
            </a:r>
            <a:r>
              <a:rPr lang="hu-HU" sz="1400">
                <a:latin typeface="Calibri" pitchFamily="34" charset="0"/>
              </a:rPr>
              <a:t>(üzenet szövege) – leírás a műveletről;</a:t>
            </a:r>
          </a:p>
        </p:txBody>
      </p:sp>
      <p:pic>
        <p:nvPicPr>
          <p:cNvPr id="81927" name="Kép 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Kép 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Kép 2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0" name="Szövegdoboz 21"/>
          <p:cNvSpPr txBox="1">
            <a:spLocks noChangeArrowheads="1"/>
          </p:cNvSpPr>
          <p:nvPr/>
        </p:nvSpPr>
        <p:spPr bwMode="auto">
          <a:xfrm>
            <a:off x="6616700" y="3605213"/>
            <a:ext cx="5227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bemutatott változat részben eltér ezektől az adatoktól;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4.3.14. Reports (3.)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000" b="1" err="1"/>
              <a:t>Crawler</a:t>
            </a:r>
            <a:r>
              <a:rPr lang="hu-HU" sz="2000" b="1"/>
              <a:t> </a:t>
            </a:r>
            <a:r>
              <a:rPr lang="hu-HU" sz="2000" b="1" err="1"/>
              <a:t>Activity</a:t>
            </a:r>
            <a:r>
              <a:rPr lang="hu-HU" sz="2000" b="1"/>
              <a:t> </a:t>
            </a:r>
            <a:r>
              <a:rPr lang="hu-HU" sz="2000" b="1" err="1"/>
              <a:t>Report</a:t>
            </a:r>
            <a:r>
              <a:rPr lang="hu-HU" sz="2000" b="1"/>
              <a:t> </a:t>
            </a:r>
            <a:r>
              <a:rPr lang="hu-HU" sz="2000"/>
              <a:t>(aratórobot aktivitási jelentés)</a:t>
            </a:r>
            <a:r>
              <a:rPr lang="hu-HU" sz="2000">
                <a:solidFill>
                  <a:srgbClr val="FF0000"/>
                </a:solidFill>
              </a:rPr>
              <a:t>*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Összefoglalót ad az egy adott időszakban végzett összes aratási tevékenységről: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Start </a:t>
            </a:r>
            <a:r>
              <a:rPr lang="hu-HU" sz="1400" b="1" err="1"/>
              <a:t>Date</a:t>
            </a:r>
            <a:r>
              <a:rPr lang="hu-HU" sz="1400" b="1"/>
              <a:t> </a:t>
            </a:r>
            <a:r>
              <a:rPr lang="hu-HU" sz="1400"/>
              <a:t>(kezdő dátum): dátum és időpont (másodpercre kerekítve);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End </a:t>
            </a:r>
            <a:r>
              <a:rPr lang="hu-HU" sz="1400" b="1" err="1"/>
              <a:t>Date</a:t>
            </a:r>
            <a:r>
              <a:rPr lang="hu-HU" sz="1400" b="1"/>
              <a:t> </a:t>
            </a:r>
            <a:r>
              <a:rPr lang="hu-HU" sz="1400"/>
              <a:t>(befejezési dátum): dátum és időpont (másodpercre kerekítve);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Agency</a:t>
            </a:r>
            <a:r>
              <a:rPr lang="hu-HU" sz="1400"/>
              <a:t> (intézmény) – opcionális;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User</a:t>
            </a:r>
            <a:r>
              <a:rPr lang="hu-HU" sz="1400"/>
              <a:t> (felhasználó) – opcionális;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A jelentés megtalálja az összes </a:t>
            </a:r>
            <a:r>
              <a:rPr lang="hu-HU" sz="1600" i="1"/>
              <a:t>Target </a:t>
            </a:r>
            <a:r>
              <a:rPr lang="hu-HU" sz="1600" i="1" err="1"/>
              <a:t>Instances</a:t>
            </a:r>
            <a:r>
              <a:rPr lang="hu-HU" sz="1600"/>
              <a:t>-t, ahol: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A </a:t>
            </a:r>
            <a:r>
              <a:rPr lang="hu-HU" sz="1400" i="1" err="1"/>
              <a:t>State</a:t>
            </a:r>
            <a:r>
              <a:rPr lang="hu-HU" sz="1400"/>
              <a:t> más, mint </a:t>
            </a:r>
            <a:r>
              <a:rPr lang="hu-HU" sz="1400" i="1" err="1"/>
              <a:t>Scheduled</a:t>
            </a:r>
            <a:r>
              <a:rPr lang="hu-HU" sz="1400"/>
              <a:t> vagy </a:t>
            </a:r>
            <a:r>
              <a:rPr lang="hu-HU" sz="1400" i="1" err="1"/>
              <a:t>Queued</a:t>
            </a:r>
            <a:r>
              <a:rPr lang="hu-HU" sz="1400"/>
              <a:t> (azaz elküldték őket egy robotnak), és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/>
              <a:t>Az aratás futtatásának időszaka átfedésben van a kezdő és a záró dátumok által meghatározott intervallummal;</a:t>
            </a:r>
          </a:p>
          <a:p>
            <a:pPr lvl="1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600"/>
              <a:t>A kimenet a következő mezőket tartalmazza: 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Identifier</a:t>
            </a:r>
            <a:r>
              <a:rPr lang="hu-HU" sz="1400"/>
              <a:t> (azonosító);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Target </a:t>
            </a:r>
            <a:r>
              <a:rPr lang="hu-HU" sz="1400" b="1" err="1"/>
              <a:t>Name</a:t>
            </a:r>
            <a:r>
              <a:rPr lang="hu-HU" sz="1400" b="1"/>
              <a:t> </a:t>
            </a:r>
            <a:r>
              <a:rPr lang="hu-HU" sz="1400"/>
              <a:t>(</a:t>
            </a:r>
            <a:r>
              <a:rPr lang="hu-HU" sz="1400" i="1"/>
              <a:t>Target</a:t>
            </a:r>
            <a:r>
              <a:rPr lang="hu-HU" sz="1400"/>
              <a:t> neve);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Status</a:t>
            </a:r>
            <a:r>
              <a:rPr lang="hu-HU" sz="1400"/>
              <a:t> (állapot);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Start </a:t>
            </a:r>
            <a:r>
              <a:rPr lang="hu-HU" sz="1400" b="1" err="1"/>
              <a:t>Date</a:t>
            </a:r>
            <a:r>
              <a:rPr lang="hu-HU" sz="1400" b="1"/>
              <a:t> </a:t>
            </a:r>
            <a:r>
              <a:rPr lang="hu-HU" sz="1400"/>
              <a:t>(kezdési dátum);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/>
              <a:t>End </a:t>
            </a:r>
            <a:r>
              <a:rPr lang="hu-HU" sz="1400" b="1" err="1"/>
              <a:t>Date</a:t>
            </a:r>
            <a:r>
              <a:rPr lang="hu-HU" sz="1400" b="1"/>
              <a:t> </a:t>
            </a:r>
            <a:r>
              <a:rPr lang="hu-HU" sz="1400"/>
              <a:t>(befejezési dátum) – ha ismert;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Crawl</a:t>
            </a:r>
            <a:r>
              <a:rPr lang="hu-HU" sz="1400" b="1"/>
              <a:t> Duration</a:t>
            </a:r>
            <a:r>
              <a:rPr lang="hu-HU" sz="1400"/>
              <a:t> (aratási időtartam);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Bytes</a:t>
            </a:r>
            <a:r>
              <a:rPr lang="hu-HU" sz="1400" b="1"/>
              <a:t> </a:t>
            </a:r>
            <a:r>
              <a:rPr lang="hu-HU" sz="1400" b="1" err="1"/>
              <a:t>Downloaded</a:t>
            </a:r>
            <a:r>
              <a:rPr lang="hu-HU" sz="1400"/>
              <a:t> (letöltött bájtok száma);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sz="1400" b="1" err="1"/>
              <a:t>Harvest</a:t>
            </a:r>
            <a:r>
              <a:rPr lang="hu-HU" sz="1400" b="1"/>
              <a:t> </a:t>
            </a:r>
            <a:r>
              <a:rPr lang="hu-HU" sz="1400" b="1" err="1"/>
              <a:t>Agent</a:t>
            </a:r>
            <a:r>
              <a:rPr lang="hu-HU" sz="1400"/>
              <a:t> (aratási modul);</a:t>
            </a:r>
          </a:p>
        </p:txBody>
      </p:sp>
      <p:sp>
        <p:nvSpPr>
          <p:cNvPr id="8294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509C6C-1D63-45DB-B8F0-48D0CD97F45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294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294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295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1103313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Szövegdoboz 8"/>
          <p:cNvSpPr txBox="1">
            <a:spLocks noChangeArrowheads="1"/>
          </p:cNvSpPr>
          <p:nvPr/>
        </p:nvSpPr>
        <p:spPr bwMode="auto">
          <a:xfrm>
            <a:off x="6219825" y="309563"/>
            <a:ext cx="5133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nyomtatási lehetőségeket az előző lapok képei mutatják;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4.3.14. Reports (4.)</a:t>
            </a:r>
          </a:p>
        </p:txBody>
      </p:sp>
      <p:sp>
        <p:nvSpPr>
          <p:cNvPr id="8397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Target/Group Schedules Report </a:t>
            </a:r>
            <a:r>
              <a:rPr lang="hu-HU" sz="2000" smtClean="0"/>
              <a:t>(</a:t>
            </a:r>
            <a:r>
              <a:rPr lang="hu-HU" sz="2000" i="1" smtClean="0"/>
              <a:t>Target/Group</a:t>
            </a:r>
            <a:r>
              <a:rPr lang="hu-HU" sz="2000" smtClean="0"/>
              <a:t> ütemezés jelentés)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Az </a:t>
            </a:r>
            <a:r>
              <a:rPr lang="hu-HU" sz="1600" i="1" smtClean="0"/>
              <a:t>Approved</a:t>
            </a:r>
            <a:r>
              <a:rPr lang="hu-HU" sz="1600" smtClean="0"/>
              <a:t> státuszú </a:t>
            </a:r>
            <a:r>
              <a:rPr lang="hu-HU" sz="1600" i="1" smtClean="0"/>
              <a:t>Target</a:t>
            </a:r>
            <a:r>
              <a:rPr lang="hu-HU" sz="1600" smtClean="0"/>
              <a:t>-ek és/vagy </a:t>
            </a:r>
            <a:r>
              <a:rPr lang="hu-HU" sz="1600" i="1" smtClean="0"/>
              <a:t>Group</a:t>
            </a:r>
            <a:r>
              <a:rPr lang="hu-HU" sz="1600" smtClean="0"/>
              <a:t>-ok aratási ütemezéseit mutatja az alábbi szűrők szerint: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 – opcionális;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User</a:t>
            </a:r>
            <a:r>
              <a:rPr lang="hu-HU" sz="1400" smtClean="0"/>
              <a:t> (felhasználó) – opcionális;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Target Type </a:t>
            </a:r>
            <a:r>
              <a:rPr lang="hu-HU" sz="1400" smtClean="0"/>
              <a:t>(</a:t>
            </a:r>
            <a:r>
              <a:rPr lang="hu-HU" sz="1400" i="1" smtClean="0"/>
              <a:t>Target</a:t>
            </a:r>
            <a:r>
              <a:rPr lang="hu-HU" sz="1400" smtClean="0"/>
              <a:t> típusa) – opcionális;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jelentés részletezi az összes </a:t>
            </a:r>
            <a:r>
              <a:rPr lang="hu-HU" sz="1600" i="1" smtClean="0"/>
              <a:t>Target</a:t>
            </a:r>
            <a:r>
              <a:rPr lang="hu-HU" sz="1600" smtClean="0"/>
              <a:t> és/vagy </a:t>
            </a:r>
            <a:r>
              <a:rPr lang="hu-HU" sz="1600" i="1" smtClean="0"/>
              <a:t>Group</a:t>
            </a:r>
            <a:r>
              <a:rPr lang="hu-HU" sz="1600" smtClean="0"/>
              <a:t> ütemezését, ahol: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állapot </a:t>
            </a:r>
            <a:r>
              <a:rPr lang="hu-HU" sz="1400" i="1" smtClean="0"/>
              <a:t>Target</a:t>
            </a:r>
            <a:r>
              <a:rPr lang="hu-HU" sz="1400" smtClean="0"/>
              <a:t> esetén </a:t>
            </a:r>
            <a:r>
              <a:rPr lang="hu-HU" sz="1400" i="1" smtClean="0"/>
              <a:t>Approved</a:t>
            </a:r>
            <a:r>
              <a:rPr lang="hu-HU" sz="1400" smtClean="0"/>
              <a:t> vagy </a:t>
            </a:r>
            <a:r>
              <a:rPr lang="hu-HU" sz="1400" i="1" smtClean="0"/>
              <a:t>Group</a:t>
            </a:r>
            <a:r>
              <a:rPr lang="hu-HU" sz="1400" smtClean="0"/>
              <a:t> esetén </a:t>
            </a:r>
            <a:r>
              <a:rPr lang="hu-HU" sz="1400" i="1" smtClean="0"/>
              <a:t>Active</a:t>
            </a:r>
            <a:r>
              <a:rPr lang="hu-HU" sz="1400" smtClean="0"/>
              <a:t>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kimenet a következő mezőket tartalmazza: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Target/Group ID</a:t>
            </a:r>
            <a:r>
              <a:rPr lang="hu-HU" sz="1400" smtClean="0"/>
              <a:t> (</a:t>
            </a:r>
            <a:r>
              <a:rPr lang="hu-HU" sz="1400" i="1" smtClean="0"/>
              <a:t>Target/Group</a:t>
            </a:r>
            <a:r>
              <a:rPr lang="hu-HU" sz="1400" smtClean="0"/>
              <a:t> azonosító);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Target/Group Type</a:t>
            </a:r>
            <a:r>
              <a:rPr lang="hu-HU" sz="1400" smtClean="0"/>
              <a:t> (</a:t>
            </a:r>
            <a:r>
              <a:rPr lang="hu-HU" sz="1400" i="1" smtClean="0"/>
              <a:t>Target</a:t>
            </a:r>
            <a:r>
              <a:rPr lang="hu-HU" sz="1400" smtClean="0"/>
              <a:t> vagy </a:t>
            </a:r>
            <a:r>
              <a:rPr lang="hu-HU" sz="1400" i="1" smtClean="0"/>
              <a:t>Group</a:t>
            </a:r>
            <a:r>
              <a:rPr lang="hu-HU" sz="1400" smtClean="0"/>
              <a:t> típus);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Name</a:t>
            </a:r>
            <a:r>
              <a:rPr lang="hu-HU" sz="1400" smtClean="0"/>
              <a:t> (név);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(intézmény); 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Owner</a:t>
            </a:r>
            <a:r>
              <a:rPr lang="hu-HU" sz="1400" smtClean="0"/>
              <a:t> (tulajdonos);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From Date </a:t>
            </a:r>
            <a:r>
              <a:rPr lang="hu-HU" sz="1400" smtClean="0"/>
              <a:t>(kezdő dátum);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To Date </a:t>
            </a:r>
            <a:r>
              <a:rPr lang="hu-HU" sz="1400" smtClean="0"/>
              <a:t>(befejező dátum) – ha ismert;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Schedule Type </a:t>
            </a:r>
            <a:r>
              <a:rPr lang="hu-HU" sz="1400" smtClean="0"/>
              <a:t>(ütemezés típusa);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majd az ütemezés típusára jellemző részletek;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/>
          </a:p>
        </p:txBody>
      </p:sp>
      <p:sp>
        <p:nvSpPr>
          <p:cNvPr id="8397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CA30B-7539-48FF-8874-4A8883EAD49D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397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397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397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1974850"/>
            <a:ext cx="3810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Szövegdoboz 8"/>
          <p:cNvSpPr txBox="1">
            <a:spLocks noChangeArrowheads="1"/>
          </p:cNvSpPr>
          <p:nvPr/>
        </p:nvSpPr>
        <p:spPr bwMode="auto">
          <a:xfrm>
            <a:off x="6210300" y="303213"/>
            <a:ext cx="514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nyomtatási lehetőségeket az előző lapok képei mutatják;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4.3.5. Működése</a:t>
            </a:r>
            <a:endParaRPr lang="hu-HU" sz="3000" smtClean="0"/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Web Curator Tool a következő fő összetevőket tartalmazza: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Control Centre </a:t>
            </a:r>
            <a:r>
              <a:rPr lang="hu-HU" sz="1600" smtClean="0"/>
              <a:t>(vezérlőközpont);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Control Centre</a:t>
            </a:r>
            <a:r>
              <a:rPr lang="hu-HU" sz="1400" smtClean="0"/>
              <a:t> egy hozzáférés-vezérelt webes felületet tartalmaz, ahol a felhasználók kezelik az eszközt;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Van egy adatbázisa a kiválasztott webhelyekről, a kapcsolódó engedélyrekordokkal és egyéb beállításokkal, és fenntartja az ütemezett aratások sorát;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Harvest Agents </a:t>
            </a:r>
            <a:r>
              <a:rPr lang="hu-HU" sz="1600" smtClean="0"/>
              <a:t>(aratási „ügynökök”);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Amikor a </a:t>
            </a:r>
            <a:r>
              <a:rPr lang="hu-HU" sz="1400" i="1" smtClean="0"/>
              <a:t>Control Centre</a:t>
            </a:r>
            <a:r>
              <a:rPr lang="hu-HU" sz="1400" smtClean="0"/>
              <a:t> megállapítja, hogy az aratás készen áll a kezdésre, delegálja azt az egyik társított </a:t>
            </a:r>
            <a:r>
              <a:rPr lang="hu-HU" sz="1400" i="1" smtClean="0"/>
              <a:t>Harvest Agent</a:t>
            </a:r>
            <a:r>
              <a:rPr lang="hu-HU" sz="1400" smtClean="0"/>
              <a:t>-nek;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Harvest Agent</a:t>
            </a:r>
            <a:r>
              <a:rPr lang="hu-HU" sz="1400" smtClean="0"/>
              <a:t> felelős a weboldal aratásáért a Heritrix aratórobot segítségével, és a szükséges webtartalom letöltéséért az aratórobot beállításainak megfelelően;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Minden telepítésnek lehet egynél több </a:t>
            </a:r>
            <a:r>
              <a:rPr lang="hu-HU" sz="1400" i="1" smtClean="0"/>
              <a:t>Harvest Agent</a:t>
            </a:r>
            <a:r>
              <a:rPr lang="hu-HU" sz="1400" smtClean="0"/>
              <a:t>-je is, a szervezet által végzett aratás szintjétől függően;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b="1" smtClean="0"/>
              <a:t>Digital Asset Store </a:t>
            </a:r>
            <a:r>
              <a:rPr lang="hu-HU" sz="1600" smtClean="0"/>
              <a:t>(digitális eszköztár);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Amikor egy </a:t>
            </a:r>
            <a:r>
              <a:rPr lang="hu-HU" sz="1400" i="1" smtClean="0"/>
              <a:t>Harvest Agent</a:t>
            </a:r>
            <a:r>
              <a:rPr lang="hu-HU" sz="1400" smtClean="0"/>
              <a:t> befejezi az aratást, az eredményeket a </a:t>
            </a:r>
            <a:r>
              <a:rPr lang="hu-HU" sz="1400" i="1" smtClean="0"/>
              <a:t>Digital Asset Store</a:t>
            </a:r>
            <a:r>
              <a:rPr lang="hu-HU" sz="1400" smtClean="0"/>
              <a:t>-ban tárolja a rendszer;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Control Centre</a:t>
            </a:r>
            <a:r>
              <a:rPr lang="hu-HU" sz="1400" smtClean="0"/>
              <a:t> minőségellenőrző eszközöket biztosít, amelyek lehetővé teszik a felhasználók számára a </a:t>
            </a:r>
            <a:r>
              <a:rPr lang="hu-HU" sz="1400" i="1" smtClean="0"/>
              <a:t>Digital Asset Store</a:t>
            </a:r>
            <a:r>
              <a:rPr lang="hu-HU" sz="1400" smtClean="0"/>
              <a:t>-ban tárolt aratási eredmények értékelését;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sikeres aratásokat ezután digitális archívumba lehet küldeni hosszú távú megőrzés céljából;</a:t>
            </a:r>
          </a:p>
        </p:txBody>
      </p:sp>
      <p:sp>
        <p:nvSpPr>
          <p:cNvPr id="2048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EEEFC-849B-41F4-9FB3-517DEBF8B9C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48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048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4.3.14. Reports (5.)</a:t>
            </a:r>
          </a:p>
        </p:txBody>
      </p:sp>
      <p:sp>
        <p:nvSpPr>
          <p:cNvPr id="8499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Summary Target Schedules Report </a:t>
            </a:r>
            <a:r>
              <a:rPr lang="hu-HU" sz="2000" smtClean="0"/>
              <a:t>(összefoglaló </a:t>
            </a:r>
            <a:r>
              <a:rPr lang="hu-HU" sz="2000" i="1" smtClean="0"/>
              <a:t>Target</a:t>
            </a:r>
            <a:r>
              <a:rPr lang="hu-HU" sz="2000" smtClean="0"/>
              <a:t> ütemezés jelentés)</a:t>
            </a:r>
            <a:r>
              <a:rPr lang="hu-HU" sz="2000" smtClean="0">
                <a:solidFill>
                  <a:srgbClr val="FF0000"/>
                </a:solidFill>
              </a:rPr>
              <a:t>*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Az </a:t>
            </a:r>
            <a:r>
              <a:rPr lang="hu-HU" sz="1600" i="1" smtClean="0"/>
              <a:t>Approved</a:t>
            </a:r>
            <a:r>
              <a:rPr lang="hu-HU" sz="1600" smtClean="0"/>
              <a:t> státuszú </a:t>
            </a:r>
            <a:r>
              <a:rPr lang="hu-HU" sz="1600" i="1" smtClean="0"/>
              <a:t>Target</a:t>
            </a:r>
            <a:r>
              <a:rPr lang="hu-HU" sz="1600" smtClean="0"/>
              <a:t>-ek és/vagy </a:t>
            </a:r>
            <a:r>
              <a:rPr lang="hu-HU" sz="1600" i="1" smtClean="0"/>
              <a:t>Group</a:t>
            </a:r>
            <a:r>
              <a:rPr lang="hu-HU" sz="1600" smtClean="0"/>
              <a:t>-ok aratási ütemezéseinek összefoglaló jelentése az alábbi szűrő szerint: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Agency</a:t>
            </a:r>
            <a:r>
              <a:rPr lang="hu-HU" sz="1400" smtClean="0"/>
              <a:t> (intézmény) – opcionális;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jelentés részletezi az összes </a:t>
            </a:r>
            <a:r>
              <a:rPr lang="hu-HU" sz="1600" i="1" smtClean="0"/>
              <a:t>Target</a:t>
            </a:r>
            <a:r>
              <a:rPr lang="hu-HU" sz="1600" smtClean="0"/>
              <a:t> és/vagy </a:t>
            </a:r>
            <a:r>
              <a:rPr lang="hu-HU" sz="1600" i="1" smtClean="0"/>
              <a:t>Group</a:t>
            </a:r>
            <a:r>
              <a:rPr lang="hu-HU" sz="1600" smtClean="0"/>
              <a:t> ütemezését, ahol: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állapot </a:t>
            </a:r>
            <a:r>
              <a:rPr lang="hu-HU" sz="1400" i="1" smtClean="0"/>
              <a:t>Target</a:t>
            </a:r>
            <a:r>
              <a:rPr lang="hu-HU" sz="1400" smtClean="0"/>
              <a:t> esetén </a:t>
            </a:r>
            <a:r>
              <a:rPr lang="hu-HU" sz="1400" i="1" smtClean="0"/>
              <a:t>Approved</a:t>
            </a:r>
            <a:r>
              <a:rPr lang="hu-HU" sz="1400" smtClean="0"/>
              <a:t> vagy </a:t>
            </a:r>
            <a:r>
              <a:rPr lang="hu-HU" sz="1400" i="1" smtClean="0"/>
              <a:t>Group</a:t>
            </a:r>
            <a:r>
              <a:rPr lang="hu-HU" sz="1400" smtClean="0"/>
              <a:t> esetén </a:t>
            </a:r>
            <a:r>
              <a:rPr lang="hu-HU" sz="1400" i="1" smtClean="0"/>
              <a:t>Active</a:t>
            </a:r>
            <a:r>
              <a:rPr lang="hu-HU" sz="1400" smtClean="0"/>
              <a:t>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kimenet a következő mezőket tartalmazza: 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kiválasztott </a:t>
            </a:r>
            <a:r>
              <a:rPr lang="hu-HU" sz="1400" i="1" smtClean="0"/>
              <a:t>Agency</a:t>
            </a:r>
            <a:r>
              <a:rPr lang="hu-HU" sz="1400" smtClean="0"/>
              <a:t> vagy az összes </a:t>
            </a:r>
            <a:r>
              <a:rPr lang="hu-HU" sz="1400" i="1" smtClean="0"/>
              <a:t>Agency</a:t>
            </a:r>
            <a:r>
              <a:rPr lang="hu-HU" sz="1400" smtClean="0"/>
              <a:t> összes ismert </a:t>
            </a:r>
            <a:r>
              <a:rPr lang="hu-HU" sz="1400" i="1" smtClean="0"/>
              <a:t>Schedule</a:t>
            </a:r>
            <a:r>
              <a:rPr lang="hu-HU" sz="1400" smtClean="0"/>
              <a:t> típusának számát;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8499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4EC27-99BD-45E3-9C52-FF384AAAB111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499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499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499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Szövegdoboz 7"/>
          <p:cNvSpPr txBox="1">
            <a:spLocks noChangeArrowheads="1"/>
          </p:cNvSpPr>
          <p:nvPr/>
        </p:nvSpPr>
        <p:spPr bwMode="auto">
          <a:xfrm>
            <a:off x="6743700" y="309563"/>
            <a:ext cx="4610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Ez a funkció nem működik a bemutatott változaton;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4.3.15. Harvester Configuration (1.)</a:t>
            </a:r>
          </a:p>
        </p:txBody>
      </p:sp>
      <p:sp>
        <p:nvSpPr>
          <p:cNvPr id="8601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hu-HU" sz="2000" b="1" smtClean="0"/>
              <a:t>Harvester Configuration </a:t>
            </a:r>
            <a:r>
              <a:rPr lang="hu-HU" sz="2000" smtClean="0"/>
              <a:t>(aratórobot konfiguráció)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Management</a:t>
            </a:r>
            <a:r>
              <a:rPr lang="hu-HU" sz="1600" smtClean="0"/>
              <a:t> modul </a:t>
            </a:r>
            <a:r>
              <a:rPr lang="hu-HU" sz="1600" i="1" smtClean="0"/>
              <a:t>General</a:t>
            </a:r>
            <a:r>
              <a:rPr lang="hu-HU" sz="1600" smtClean="0"/>
              <a:t> munkalapján található;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Lehetővé teszi a felhasználó számára az aratórobotok aktuális állapotának megtekintését, és bizonyos szintű kontrollt biztosít az aratási ütemezés felett;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Harvester</a:t>
            </a:r>
            <a:r>
              <a:rPr lang="hu-HU" sz="1600" smtClean="0"/>
              <a:t> nevére kattintva láthatóvá válnak a futó feladatok;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Job</a:t>
            </a:r>
            <a:r>
              <a:rPr lang="hu-HU" sz="1600" smtClean="0"/>
              <a:t> alatti számok az aktuálisan futó </a:t>
            </a:r>
            <a:r>
              <a:rPr lang="hu-HU" sz="1600" i="1" smtClean="0"/>
              <a:t>Target Instance</a:t>
            </a:r>
            <a:r>
              <a:rPr lang="hu-HU" sz="1600" smtClean="0"/>
              <a:t>-ra</a:t>
            </a:r>
            <a:r>
              <a:rPr lang="hu-HU" sz="1600" i="1" smtClean="0"/>
              <a:t> </a:t>
            </a:r>
            <a:r>
              <a:rPr lang="hu-HU" sz="1600" smtClean="0"/>
              <a:t>utalnak;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/>
          </a:p>
        </p:txBody>
      </p:sp>
      <p:sp>
        <p:nvSpPr>
          <p:cNvPr id="8601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DF084-FA12-478B-8314-612D8B949F2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602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602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6022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Kép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Kép 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4.3.15. Harvester Configuration (2.)</a:t>
            </a:r>
          </a:p>
        </p:txBody>
      </p:sp>
      <p:sp>
        <p:nvSpPr>
          <p:cNvPr id="8704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b="1" smtClean="0"/>
              <a:t>Profile</a:t>
            </a:r>
            <a:r>
              <a:rPr lang="hu-HU" sz="2000" smtClean="0"/>
              <a:t>-ok (profilok)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Heritrix</a:t>
            </a:r>
            <a:r>
              <a:rPr lang="hu-HU" sz="1600" smtClean="0"/>
              <a:t> profilokon alapulnak, és olyan beállításokat tartalmaznak, amelyek </a:t>
            </a:r>
            <a:br>
              <a:rPr lang="hu-HU" sz="1600" smtClean="0"/>
            </a:br>
            <a:r>
              <a:rPr lang="hu-HU" sz="1600" smtClean="0"/>
              <a:t>az aratás viselkedését szabályozzák;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Profilok hozhatók létre bizonyos típusú webhelyek, például blogok aratásához;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profilokat a </a:t>
            </a:r>
            <a:r>
              <a:rPr lang="hu-HU" sz="1600" i="1" smtClean="0"/>
              <a:t>Profiles Search Page</a:t>
            </a:r>
            <a:r>
              <a:rPr lang="hu-HU" sz="1600" smtClean="0"/>
              <a:t>-en lehet kezelni:</a:t>
            </a:r>
            <a:endParaRPr lang="hu-HU" sz="18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Lehet importálhat profilt egy meglévő XML-fájlból;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Vagy létre lehet hozni új profilokat;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profilok csak akkor törölhetők, ha nincsenek hozzájuk társított </a:t>
            </a:r>
            <a:r>
              <a:rPr lang="hu-HU" sz="1400" i="1" smtClean="0"/>
              <a:t>Target Instance</a:t>
            </a:r>
            <a:r>
              <a:rPr lang="hu-HU" sz="1400" smtClean="0"/>
              <a:t>-ek;</a:t>
            </a:r>
          </a:p>
        </p:txBody>
      </p:sp>
      <p:sp>
        <p:nvSpPr>
          <p:cNvPr id="8704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FF287-DC06-43EC-8ECD-93CC0B7C592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704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704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7046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Kép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538" y="4900613"/>
            <a:ext cx="1428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2" descr="click here to EDIT this i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" y="5108575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4" descr="click here to COPY this ite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50" y="5305425"/>
            <a:ext cx="32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6" descr="click here to Export this item as XM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7888" y="5511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8" descr="click here to Transfer this profiles target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1850" y="5797550"/>
            <a:ext cx="23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0" descr="delet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6045200"/>
            <a:ext cx="123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Kép 8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4" name="Szövegdoboz 9"/>
          <p:cNvSpPr txBox="1">
            <a:spLocks noChangeArrowheads="1"/>
          </p:cNvSpPr>
          <p:nvPr/>
        </p:nvSpPr>
        <p:spPr bwMode="auto">
          <a:xfrm>
            <a:off x="1081088" y="4832350"/>
            <a:ext cx="2957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View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 megtekintése;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Edit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 szerkesztése;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Copy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 másolása és új létrehozása;</a:t>
            </a:r>
          </a:p>
          <a:p>
            <a:r>
              <a:rPr lang="hu-HU" sz="1000" b="1">
                <a:latin typeface="Calibri" pitchFamily="34" charset="0"/>
              </a:rPr>
              <a:t>Export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 másolatának exportálása (XML formátumban);</a:t>
            </a:r>
          </a:p>
          <a:p>
            <a:r>
              <a:rPr lang="hu-HU" sz="1000" b="1">
                <a:latin typeface="Calibri" pitchFamily="34" charset="0"/>
              </a:rPr>
              <a:t>Transfer</a:t>
            </a:r>
            <a:r>
              <a:rPr lang="hu-HU" sz="1000">
                <a:latin typeface="Calibri" pitchFamily="34" charset="0"/>
              </a:rPr>
              <a:t> – egy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-hoz társított </a:t>
            </a:r>
            <a:r>
              <a:rPr lang="hu-HU" sz="1000" i="1">
                <a:latin typeface="Calibri" pitchFamily="34" charset="0"/>
              </a:rPr>
              <a:t>Target</a:t>
            </a:r>
            <a:r>
              <a:rPr lang="hu-HU" sz="1000">
                <a:latin typeface="Calibri" pitchFamily="34" charset="0"/>
              </a:rPr>
              <a:t>-ek átvitele egy másik profilba;</a:t>
            </a:r>
          </a:p>
          <a:p>
            <a:pPr>
              <a:spcAft>
                <a:spcPts val="300"/>
              </a:spcAft>
            </a:pPr>
            <a:r>
              <a:rPr lang="hu-HU" sz="1000" b="1">
                <a:latin typeface="Calibri" pitchFamily="34" charset="0"/>
              </a:rPr>
              <a:t>Delete</a:t>
            </a:r>
            <a:r>
              <a:rPr lang="hu-HU" sz="1000">
                <a:latin typeface="Calibri" pitchFamily="34" charset="0"/>
              </a:rPr>
              <a:t> – a </a:t>
            </a:r>
            <a:r>
              <a:rPr lang="hu-HU" sz="1000" i="1">
                <a:latin typeface="Calibri" pitchFamily="34" charset="0"/>
              </a:rPr>
              <a:t>Profile</a:t>
            </a:r>
            <a:r>
              <a:rPr lang="hu-HU" sz="1000">
                <a:latin typeface="Calibri" pitchFamily="34" charset="0"/>
              </a:rPr>
              <a:t> törlése;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33413" y="4832350"/>
            <a:ext cx="3405187" cy="1471613"/>
          </a:xfrm>
          <a:prstGeom prst="roundRect">
            <a:avLst/>
          </a:prstGeom>
          <a:noFill/>
          <a:ln>
            <a:solidFill>
              <a:srgbClr val="3719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4.3.15. Harvester Configuration (3.)</a:t>
            </a:r>
          </a:p>
        </p:txBody>
      </p:sp>
      <p:sp>
        <p:nvSpPr>
          <p:cNvPr id="8806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i="1" smtClean="0"/>
              <a:t>Profile</a:t>
            </a:r>
            <a:r>
              <a:rPr lang="hu-HU" sz="2000" smtClean="0"/>
              <a:t> létrehozása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smtClean="0"/>
              <a:t>A </a:t>
            </a:r>
            <a:r>
              <a:rPr lang="hu-HU" sz="1600" i="1" smtClean="0"/>
              <a:t>P</a:t>
            </a:r>
            <a:r>
              <a:rPr lang="en-US" sz="1600" i="1" smtClean="0"/>
              <a:t>rofil</a:t>
            </a:r>
            <a:r>
              <a:rPr lang="hu-HU" sz="1600" i="1" smtClean="0"/>
              <a:t>e</a:t>
            </a:r>
            <a:r>
              <a:rPr lang="hu-HU" sz="1600" smtClean="0"/>
              <a:t> </a:t>
            </a:r>
            <a:r>
              <a:rPr lang="en-US" sz="1600" smtClean="0"/>
              <a:t>oldalról​</a:t>
            </a:r>
            <a:endParaRPr lang="en-US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Válassza ki az aratórobot</a:t>
            </a:r>
            <a:r>
              <a:rPr lang="en-US" sz="1400" smtClean="0"/>
              <a:t> típusá</a:t>
            </a:r>
            <a:r>
              <a:rPr lang="hu-HU" sz="1400" smtClean="0"/>
              <a:t>t</a:t>
            </a:r>
            <a:r>
              <a:rPr lang="en-US" sz="1400" smtClean="0"/>
              <a:t> (Heritrix 3)</a:t>
            </a:r>
            <a:r>
              <a:rPr lang="hu-HU" sz="1400" smtClean="0"/>
              <a:t>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smtClean="0"/>
              <a:t>Kattintson a</a:t>
            </a:r>
            <a:r>
              <a:rPr lang="hu-HU" sz="1400" smtClean="0"/>
              <a:t> </a:t>
            </a:r>
            <a:r>
              <a:rPr lang="hu-HU" sz="1400" i="1" smtClean="0"/>
              <a:t>Create New</a:t>
            </a:r>
            <a:r>
              <a:rPr lang="en-US" sz="1400" smtClean="0"/>
              <a:t> gombra</a:t>
            </a:r>
            <a:r>
              <a:rPr lang="hu-HU" sz="1400" smtClean="0"/>
              <a:t>;</a:t>
            </a:r>
            <a:endParaRPr lang="en-US" sz="1400" smtClean="0"/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1400" smtClean="0"/>
              <a:t>Megjelenik a </a:t>
            </a:r>
            <a:r>
              <a:rPr lang="en-US" sz="1400" i="1" smtClean="0"/>
              <a:t>Create/Edit </a:t>
            </a:r>
            <a:r>
              <a:rPr lang="hu-HU" sz="1400" i="1" smtClean="0"/>
              <a:t>P</a:t>
            </a:r>
            <a:r>
              <a:rPr lang="en-US" sz="1400" i="1" smtClean="0"/>
              <a:t>rofile</a:t>
            </a:r>
            <a:r>
              <a:rPr lang="hu-HU" sz="1400" i="1" smtClean="0"/>
              <a:t> </a:t>
            </a:r>
            <a:r>
              <a:rPr lang="en-US" sz="1400" smtClean="0"/>
              <a:t>oldal</a:t>
            </a:r>
            <a:r>
              <a:rPr lang="hu-HU" sz="1400" smtClean="0"/>
              <a:t>;</a:t>
            </a:r>
            <a:endParaRPr lang="en-US" sz="140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smtClean="0"/>
              <a:t>A </a:t>
            </a:r>
            <a:r>
              <a:rPr lang="en-US" sz="1600" i="1" smtClean="0"/>
              <a:t>Create/Edit </a:t>
            </a:r>
            <a:r>
              <a:rPr lang="hu-HU" sz="1600" i="1" smtClean="0"/>
              <a:t>P</a:t>
            </a:r>
            <a:r>
              <a:rPr lang="en-US" sz="1600" i="1" smtClean="0"/>
              <a:t>rofile</a:t>
            </a:r>
            <a:r>
              <a:rPr lang="hu-HU" sz="1600" i="1" smtClean="0"/>
              <a:t> </a:t>
            </a:r>
            <a:r>
              <a:rPr lang="en-US" sz="1600" smtClean="0"/>
              <a:t>oldal </a:t>
            </a:r>
            <a:r>
              <a:rPr lang="hu-HU" sz="1600" smtClean="0"/>
              <a:t>több lapot</a:t>
            </a:r>
            <a:r>
              <a:rPr lang="en-US" sz="1600" smtClean="0"/>
              <a:t> tartalmaz információk hozzáadásához vagy szerkesztéséhez</a:t>
            </a:r>
            <a:r>
              <a:rPr lang="hu-HU" sz="1600" smtClean="0"/>
              <a:t>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General</a:t>
            </a:r>
            <a:r>
              <a:rPr lang="hu-HU" sz="1400" smtClean="0"/>
              <a:t> (általános) – általános információk a profilról, például </a:t>
            </a:r>
            <a:r>
              <a:rPr lang="hu-HU" sz="1400" i="1" smtClean="0"/>
              <a:t>Name</a:t>
            </a:r>
            <a:r>
              <a:rPr lang="hu-HU" sz="1400" smtClean="0"/>
              <a:t>, </a:t>
            </a:r>
            <a:r>
              <a:rPr lang="hu-HU" sz="1400" i="1" smtClean="0"/>
              <a:t>Description</a:t>
            </a:r>
            <a:r>
              <a:rPr lang="hu-HU" sz="1400" smtClean="0"/>
              <a:t>, </a:t>
            </a:r>
            <a:r>
              <a:rPr lang="hu-HU" sz="1400" i="1" smtClean="0"/>
              <a:t>Agency</a:t>
            </a:r>
            <a:r>
              <a:rPr lang="hu-HU" sz="1400" smtClean="0"/>
              <a:t>, hogy aktív vagy inaktív </a:t>
            </a:r>
            <a:r>
              <a:rPr lang="hu-HU" sz="1400" i="1" smtClean="0"/>
              <a:t>P</a:t>
            </a:r>
            <a:r>
              <a:rPr lang="en-US" sz="1400" i="1" smtClean="0"/>
              <a:t>rofil</a:t>
            </a:r>
            <a:r>
              <a:rPr lang="hu-HU" sz="1400" i="1" smtClean="0"/>
              <a:t>e</a:t>
            </a:r>
            <a:r>
              <a:rPr lang="hu-HU" sz="1400" smtClean="0"/>
              <a:t>-ról van-e szó, és hogy milyen jogosultsági szintre kell beállítani a profilt;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b="1" smtClean="0"/>
              <a:t>Scope</a:t>
            </a:r>
            <a:r>
              <a:rPr lang="hu-HU" sz="1400" smtClean="0"/>
              <a:t> (hatókör) – az általános aratási paramétereket meghatározó beállítások, ez az elérhető Heritrix 3 beállítások egyszerűsített halmaza;</a:t>
            </a:r>
            <a:endParaRPr lang="en-US" sz="1400" smtClean="0"/>
          </a:p>
        </p:txBody>
      </p:sp>
      <p:sp>
        <p:nvSpPr>
          <p:cNvPr id="8806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38536-9840-4C25-BA41-063AAF2334D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806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806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8807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3713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4.3.15. Harvester Configuration (4.)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 rtlCol="0">
            <a:normAutofit lnSpcReduction="10000"/>
          </a:bodyPr>
          <a:lstStyle/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Contact</a:t>
            </a:r>
            <a:r>
              <a:rPr lang="hu-HU" sz="1400" b="1" dirty="0"/>
              <a:t> URL </a:t>
            </a:r>
            <a:r>
              <a:rPr lang="hu-HU" sz="1400" dirty="0"/>
              <a:t>(kapcsolati URL) – az aratást futtató személy vagy szervezet elérhetőségi URL-címe;</a:t>
            </a: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User</a:t>
            </a:r>
            <a:r>
              <a:rPr lang="hu-HU" sz="1400" b="1" dirty="0"/>
              <a:t> </a:t>
            </a:r>
            <a:r>
              <a:rPr lang="hu-HU" sz="1400" b="1" dirty="0" err="1"/>
              <a:t>Agent</a:t>
            </a:r>
            <a:r>
              <a:rPr lang="hu-HU" sz="1400" b="1" dirty="0"/>
              <a:t> Prefix</a:t>
            </a:r>
            <a:r>
              <a:rPr lang="hu-HU" sz="1400" dirty="0"/>
              <a:t> (robotazonosító karakterlánc) – a </a:t>
            </a:r>
            <a:r>
              <a:rPr lang="hu-HU" sz="1400" dirty="0" err="1"/>
              <a:t>Heritrix</a:t>
            </a:r>
            <a:r>
              <a:rPr lang="hu-HU" sz="1400" dirty="0"/>
              <a:t> 3 által használt </a:t>
            </a:r>
            <a:r>
              <a:rPr lang="hu-HU" sz="1400" i="1" dirty="0" err="1"/>
              <a:t>User</a:t>
            </a:r>
            <a:r>
              <a:rPr lang="hu-HU" sz="1400" i="1" dirty="0"/>
              <a:t> </a:t>
            </a:r>
            <a:r>
              <a:rPr lang="hu-HU" sz="1400" i="1" dirty="0" err="1"/>
              <a:t>Agent</a:t>
            </a:r>
            <a:r>
              <a:rPr lang="hu-HU" sz="1400" i="1" dirty="0"/>
              <a:t> </a:t>
            </a:r>
            <a:r>
              <a:rPr lang="hu-HU" sz="1400" dirty="0"/>
              <a:t>karakterlánc (azonosítójaként);</a:t>
            </a:r>
            <a:endParaRPr lang="hu-HU" sz="1400" b="1" dirty="0"/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Document</a:t>
            </a:r>
            <a:r>
              <a:rPr lang="hu-HU" sz="1400" b="1" dirty="0"/>
              <a:t> Limit</a:t>
            </a:r>
            <a:r>
              <a:rPr lang="hu-HU" sz="1400" dirty="0"/>
              <a:t> (dokumentumkorlát) – az aratás alatt begyűjtendő dokumentumok maximális száma;</a:t>
            </a:r>
            <a:r>
              <a:rPr lang="hu-HU" sz="1400" dirty="0">
                <a:solidFill>
                  <a:srgbClr val="FF0000"/>
                </a:solidFill>
              </a:rPr>
              <a:t>*</a:t>
            </a:r>
            <a:endParaRPr lang="hu-HU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Data Limit </a:t>
            </a:r>
            <a:r>
              <a:rPr lang="hu-HU" sz="1400" dirty="0"/>
              <a:t>(adatkorlát) – a lemezre írható maximális fájlméret;</a:t>
            </a:r>
            <a:r>
              <a:rPr lang="hu-HU" sz="1400" dirty="0">
                <a:solidFill>
                  <a:srgbClr val="FF0000"/>
                </a:solidFill>
              </a:rPr>
              <a:t>*</a:t>
            </a:r>
            <a:endParaRPr lang="hu-HU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Time Limit </a:t>
            </a:r>
            <a:r>
              <a:rPr lang="hu-HU" sz="1400" dirty="0"/>
              <a:t>(időkorlát) – az aratás maximális időtartama;</a:t>
            </a:r>
            <a:r>
              <a:rPr lang="hu-HU" sz="1400" dirty="0">
                <a:solidFill>
                  <a:srgbClr val="FF0000"/>
                </a:solidFill>
              </a:rPr>
              <a:t>*</a:t>
            </a:r>
            <a:endParaRPr lang="hu-HU" sz="1400" dirty="0">
              <a:solidFill>
                <a:srgbClr val="FF0000"/>
              </a:solidFill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Max </a:t>
            </a:r>
            <a:r>
              <a:rPr lang="hu-HU" sz="1400" b="1" dirty="0" err="1"/>
              <a:t>Path</a:t>
            </a:r>
            <a:r>
              <a:rPr lang="hu-HU" sz="1400" b="1" dirty="0"/>
              <a:t> </a:t>
            </a:r>
            <a:r>
              <a:rPr lang="hu-HU" sz="1400" b="1" dirty="0" err="1"/>
              <a:t>Depth</a:t>
            </a:r>
            <a:r>
              <a:rPr lang="hu-HU" sz="1400" b="1" dirty="0"/>
              <a:t> </a:t>
            </a:r>
            <a:r>
              <a:rPr lang="hu-HU" sz="1400" dirty="0"/>
              <a:t>(maximális útvonalmélység) – az elérési út szegmenseinek maximális száma (az URI-ban „/”-</a:t>
            </a:r>
            <a:r>
              <a:rPr lang="hu-HU" sz="1400" dirty="0" err="1"/>
              <a:t>rel</a:t>
            </a:r>
            <a:r>
              <a:rPr lang="hu-HU" sz="1400" dirty="0"/>
              <a:t> elválasztva);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Max </a:t>
            </a:r>
            <a:r>
              <a:rPr lang="hu-HU" sz="1400" b="1" dirty="0" err="1"/>
              <a:t>Hops</a:t>
            </a:r>
            <a:r>
              <a:rPr lang="hu-HU" sz="1400" b="1" dirty="0"/>
              <a:t> </a:t>
            </a:r>
            <a:r>
              <a:rPr lang="hu-HU" sz="1400" dirty="0"/>
              <a:t>(ugrások maximális száma) – a megadott oldalak aratásakor megengedett ugrások maximális száma;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Max </a:t>
            </a:r>
            <a:r>
              <a:rPr lang="hu-HU" sz="1400" b="1" dirty="0" err="1"/>
              <a:t>Transitive</a:t>
            </a:r>
            <a:r>
              <a:rPr lang="hu-HU" sz="1400" b="1" dirty="0"/>
              <a:t> </a:t>
            </a:r>
            <a:r>
              <a:rPr lang="hu-HU" sz="1400" b="1" dirty="0" err="1"/>
              <a:t>Hops</a:t>
            </a:r>
            <a:r>
              <a:rPr lang="hu-HU" sz="1400" b="1" dirty="0"/>
              <a:t> </a:t>
            </a:r>
            <a:r>
              <a:rPr lang="hu-HU" sz="1400" dirty="0"/>
              <a:t>(átmenő ugrások maximális száma) – a külső link ugrások maximális száma az eredeti </a:t>
            </a:r>
            <a:r>
              <a:rPr lang="hu-HU" sz="1400" i="1" dirty="0" err="1"/>
              <a:t>Seed</a:t>
            </a:r>
            <a:r>
              <a:rPr lang="hu-HU" sz="1400" dirty="0" err="1"/>
              <a:t>-től</a:t>
            </a:r>
            <a:r>
              <a:rPr lang="hu-HU" sz="1400" dirty="0"/>
              <a:t>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Ignore</a:t>
            </a:r>
            <a:r>
              <a:rPr lang="hu-HU" sz="1400" b="1" dirty="0"/>
              <a:t> Robots.txt </a:t>
            </a:r>
            <a:r>
              <a:rPr lang="hu-HU" sz="1400" dirty="0"/>
              <a:t>(robots.txt mellőzése) – a </a:t>
            </a:r>
            <a:r>
              <a:rPr lang="hu-HU" sz="1400" i="1" dirty="0" err="1"/>
              <a:t>Seed</a:t>
            </a:r>
            <a:r>
              <a:rPr lang="hu-HU" sz="1400" i="1" dirty="0"/>
              <a:t> URL</a:t>
            </a:r>
            <a:r>
              <a:rPr lang="hu-HU" sz="1400" dirty="0"/>
              <a:t> </a:t>
            </a:r>
            <a:r>
              <a:rPr lang="hu-HU" sz="1400" i="1" dirty="0"/>
              <a:t>Robots.txt</a:t>
            </a:r>
            <a:r>
              <a:rPr lang="hu-HU" sz="1400" dirty="0"/>
              <a:t> fájljának figyelmen kívül hagyása;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Ignore</a:t>
            </a:r>
            <a:r>
              <a:rPr lang="hu-HU" sz="1400" b="1" dirty="0"/>
              <a:t> </a:t>
            </a:r>
            <a:r>
              <a:rPr lang="hu-HU" sz="1400" b="1" dirty="0" err="1"/>
              <a:t>Cookies</a:t>
            </a:r>
            <a:r>
              <a:rPr lang="hu-HU" sz="1400" dirty="0"/>
              <a:t> (</a:t>
            </a:r>
            <a:r>
              <a:rPr lang="hu-HU" sz="1400" dirty="0" err="1"/>
              <a:t>cookie</a:t>
            </a:r>
            <a:r>
              <a:rPr lang="hu-HU" sz="1400" dirty="0"/>
              <a:t>-k mellőzése) – sütikezelés letiltása (figyelmen kívül hagyása);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Extract</a:t>
            </a:r>
            <a:r>
              <a:rPr lang="hu-HU" sz="1400" b="1" dirty="0"/>
              <a:t> </a:t>
            </a:r>
            <a:r>
              <a:rPr lang="hu-HU" sz="1400" b="1" dirty="0" err="1"/>
              <a:t>Javascript</a:t>
            </a:r>
            <a:r>
              <a:rPr lang="hu-HU" sz="1400" dirty="0"/>
              <a:t> (</a:t>
            </a:r>
            <a:r>
              <a:rPr lang="hu-HU" sz="1400" dirty="0" err="1"/>
              <a:t>Javascript</a:t>
            </a:r>
            <a:r>
              <a:rPr lang="hu-HU" sz="1400" dirty="0"/>
              <a:t> kinyerése) – URL-ek kinyerésének bekapcsolása </a:t>
            </a:r>
            <a:r>
              <a:rPr lang="hu-HU" sz="1400" dirty="0" err="1"/>
              <a:t>Javascript</a:t>
            </a:r>
            <a:r>
              <a:rPr lang="hu-HU" sz="1400" dirty="0"/>
              <a:t> kódból;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Default</a:t>
            </a:r>
            <a:r>
              <a:rPr lang="hu-HU" sz="1400" b="1" dirty="0"/>
              <a:t> </a:t>
            </a:r>
            <a:r>
              <a:rPr lang="hu-HU" sz="1400" b="1" dirty="0" err="1"/>
              <a:t>Encoding</a:t>
            </a:r>
            <a:r>
              <a:rPr lang="hu-HU" sz="1400" b="1" dirty="0"/>
              <a:t> </a:t>
            </a:r>
            <a:r>
              <a:rPr lang="hu-HU" sz="1400" dirty="0"/>
              <a:t>(alapértelmezett karakterkódolás) – a HTTP válasz fejlécében nem megadott </a:t>
            </a:r>
            <a:r>
              <a:rPr lang="hu-HU" sz="1400" dirty="0" err="1"/>
              <a:t>karakterkódolású</a:t>
            </a:r>
            <a:r>
              <a:rPr lang="hu-HU" sz="1400" dirty="0"/>
              <a:t> fájlokhoz használandó kódolás (az alapértelmezett érték az UTF-8);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Block</a:t>
            </a:r>
            <a:r>
              <a:rPr lang="hu-HU" sz="1400" b="1" dirty="0"/>
              <a:t> </a:t>
            </a:r>
            <a:r>
              <a:rPr lang="hu-HU" sz="1400" b="1" dirty="0" err="1"/>
              <a:t>URLs</a:t>
            </a:r>
            <a:r>
              <a:rPr lang="hu-HU" sz="1400" b="1" dirty="0"/>
              <a:t> </a:t>
            </a:r>
            <a:r>
              <a:rPr lang="hu-HU" sz="1400" dirty="0"/>
              <a:t>(URL-ek kizárása) – zárja ki a reguláris kifejezésnek megfelelő URI-k feldolgozását (mentését);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Include</a:t>
            </a:r>
            <a:r>
              <a:rPr lang="hu-HU" sz="1400" b="1" dirty="0"/>
              <a:t> </a:t>
            </a:r>
            <a:r>
              <a:rPr lang="hu-HU" sz="1400" b="1" dirty="0" err="1"/>
              <a:t>URLs</a:t>
            </a:r>
            <a:r>
              <a:rPr lang="hu-HU" sz="1400" b="1" dirty="0"/>
              <a:t> </a:t>
            </a:r>
            <a:r>
              <a:rPr lang="hu-HU" sz="1400" dirty="0"/>
              <a:t>(URL-ek beillesztése) – engedélyezze a reguláris kifejezésnek megfelelő összes URI feldolgozását (mentését);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Max File </a:t>
            </a:r>
            <a:r>
              <a:rPr lang="hu-HU" sz="1400" b="1" dirty="0" err="1"/>
              <a:t>Size</a:t>
            </a:r>
            <a:r>
              <a:rPr lang="hu-HU" sz="1400" b="1" dirty="0"/>
              <a:t> </a:t>
            </a:r>
            <a:r>
              <a:rPr lang="hu-HU" sz="1400" dirty="0"/>
              <a:t>(maximális fájlméret) – az egyes </a:t>
            </a:r>
            <a:r>
              <a:rPr lang="hu-HU" sz="1400" i="1" dirty="0"/>
              <a:t>WARC</a:t>
            </a:r>
            <a:r>
              <a:rPr lang="hu-HU" sz="1400" dirty="0"/>
              <a:t> fájlok maximális mérete bájtban;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Compress</a:t>
            </a:r>
            <a:r>
              <a:rPr lang="hu-HU" sz="1400" dirty="0"/>
              <a:t> (tömörítés) – a </a:t>
            </a:r>
            <a:r>
              <a:rPr lang="hu-HU" sz="1400" i="1" dirty="0"/>
              <a:t>WARC</a:t>
            </a:r>
            <a:r>
              <a:rPr lang="hu-HU" sz="1400" dirty="0"/>
              <a:t> fájl tartalmának tömörítése </a:t>
            </a:r>
            <a:r>
              <a:rPr lang="hu-HU" sz="1400" dirty="0" err="1"/>
              <a:t>Gzip</a:t>
            </a:r>
            <a:r>
              <a:rPr lang="hu-HU" sz="1400" dirty="0"/>
              <a:t> eljárással;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/>
              <a:t>Prefix</a:t>
            </a:r>
            <a:r>
              <a:rPr lang="hu-HU" sz="1400" dirty="0"/>
              <a:t> (előtag) – a </a:t>
            </a:r>
            <a:r>
              <a:rPr lang="hu-HU" sz="1400" i="1" dirty="0"/>
              <a:t>WARC</a:t>
            </a:r>
            <a:r>
              <a:rPr lang="hu-HU" sz="1400" dirty="0"/>
              <a:t> fájlnevének előtagja;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hu-HU" sz="1400" b="1" dirty="0" err="1"/>
              <a:t>Politeness</a:t>
            </a:r>
            <a:r>
              <a:rPr lang="hu-HU" sz="1400" dirty="0"/>
              <a:t> (udvariasság) – az udvariassági beállítások olyan paraméterek halmaza, amelyek szabályozzák, hogy a </a:t>
            </a:r>
            <a:r>
              <a:rPr lang="hu-HU" sz="1400" dirty="0" err="1"/>
              <a:t>Heritrix</a:t>
            </a:r>
            <a:r>
              <a:rPr lang="hu-HU" sz="1400" dirty="0"/>
              <a:t> milyen gyorsan próbálja meg aratni a webhelyeket (három előre beállított érték létezik, amik egyénileg szerkeszthetők a </a:t>
            </a:r>
            <a:r>
              <a:rPr lang="hu-HU" sz="1400" i="1" dirty="0" err="1"/>
              <a:t>Custom</a:t>
            </a:r>
            <a:r>
              <a:rPr lang="hu-HU" sz="1400" i="1" dirty="0"/>
              <a:t> </a:t>
            </a:r>
            <a:r>
              <a:rPr lang="hu-HU" sz="1400" dirty="0"/>
              <a:t>alatt);</a:t>
            </a:r>
            <a:endParaRPr lang="hu-HU" sz="1400" dirty="0">
              <a:ea typeface="Calibri"/>
              <a:cs typeface="Calibri"/>
            </a:endParaRPr>
          </a:p>
          <a:p>
            <a:pPr lvl="2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hu-HU" sz="1400"/>
          </a:p>
        </p:txBody>
      </p:sp>
      <p:sp>
        <p:nvSpPr>
          <p:cNvPr id="8909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8E784-790F-418E-8178-4071BA384C8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8909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8909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89094" name="Szövegdoboz 6"/>
          <p:cNvSpPr txBox="1">
            <a:spLocks noChangeArrowheads="1"/>
          </p:cNvSpPr>
          <p:nvPr/>
        </p:nvSpPr>
        <p:spPr bwMode="auto">
          <a:xfrm>
            <a:off x="7118350" y="309563"/>
            <a:ext cx="4235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nulla érték azt jelenti, hogy nincs felső korlát;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4.3.16. Permission Request Templates</a:t>
            </a:r>
          </a:p>
        </p:txBody>
      </p:sp>
      <p:sp>
        <p:nvSpPr>
          <p:cNvPr id="90114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</a:t>
            </a:r>
            <a:r>
              <a:rPr lang="fr-FR" sz="2000" b="1" smtClean="0"/>
              <a:t>Permission Request Templates </a:t>
            </a:r>
            <a:r>
              <a:rPr lang="fr-FR" sz="2000" smtClean="0"/>
              <a:t>(engedélykérési sablonok)</a:t>
            </a:r>
            <a:endParaRPr lang="hu-HU" sz="2000" smtClean="0"/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</a:t>
            </a:r>
            <a:r>
              <a:rPr lang="hu-HU" sz="1600" i="1" smtClean="0"/>
              <a:t>Management</a:t>
            </a:r>
            <a:r>
              <a:rPr lang="hu-HU" sz="1600" smtClean="0"/>
              <a:t> modulban található;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Lehetővé teszi a megfelelő szerepkörrel rendelkező felhasználó számára, hogy megnyisson egy meglévő engedélyezési sablont, vagy újat adjon hozzá a listához;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Választható, hogy 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egy általános sablont használ, amely bármely </a:t>
            </a:r>
            <a:r>
              <a:rPr lang="hu-HU" sz="1400" i="1" smtClean="0"/>
              <a:t>Harvest Authorisation</a:t>
            </a:r>
            <a:r>
              <a:rPr lang="hu-HU" sz="1400" smtClean="0"/>
              <a:t>-hez csatolható, 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vagy minden alkalommal újat hoz létre, ha különleges információkra van szükség;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Néhány </a:t>
            </a:r>
            <a:r>
              <a:rPr lang="hu-HU" sz="1600" i="1" smtClean="0"/>
              <a:t>Agency</a:t>
            </a:r>
            <a:r>
              <a:rPr lang="hu-HU" sz="1600" smtClean="0"/>
              <a:t> a WCT-n kívül kezeli az engedélykérelmeket, és egyszerűen hozzáadja a fájlszámot a </a:t>
            </a:r>
            <a:r>
              <a:rPr lang="hu-HU" sz="1600" i="1" smtClean="0"/>
              <a:t>Harvest Authorisation</a:t>
            </a:r>
            <a:r>
              <a:rPr lang="hu-HU" sz="1600" smtClean="0"/>
              <a:t>-hez, miután megkapták az engedélyt;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9011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42B1F2-FCC4-435D-A06A-2146BB3F2EC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011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011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90118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4211638"/>
            <a:ext cx="38100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Kép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0688" y="4211638"/>
            <a:ext cx="38163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4.3.17. HTML Serials</a:t>
            </a:r>
          </a:p>
        </p:txBody>
      </p:sp>
      <p:sp>
        <p:nvSpPr>
          <p:cNvPr id="91138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HTML formátumú online folyóiratok is arathatók és archiválhatók egyedi számonként;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HTML időszaki kiadványok funkcionalitása azonban szorosan kapcsolódik a Rosetta megőrzési rendszer használatához;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Rosetta nélkül alternatív tárolási lehetőségeket kell biztosítani, amelyek lehetővé teszik az időszaki kiadványok megtekintését a kiadás dátuma, nem pedig az aratás dátuma szerint;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HTML sorozatokhoz különálló </a:t>
            </a:r>
            <a:r>
              <a:rPr lang="hu-HU" sz="1600" i="1" smtClean="0"/>
              <a:t>Agency</a:t>
            </a:r>
            <a:r>
              <a:rPr lang="hu-HU" sz="1600" smtClean="0"/>
              <a:t> állítható be a WCT-n belül;</a:t>
            </a:r>
            <a:endParaRPr lang="hu-HU" sz="16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munkafolyamat hasonló a webes aratás munkafolyamatához: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sorozathoz létrejön a </a:t>
            </a:r>
            <a:r>
              <a:rPr lang="hu-HU" sz="1400" i="1" smtClean="0"/>
              <a:t>Target</a:t>
            </a:r>
            <a:r>
              <a:rPr lang="hu-HU" sz="1400" smtClean="0"/>
              <a:t> rekord;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Seed URL</a:t>
            </a:r>
            <a:r>
              <a:rPr lang="hu-HU" sz="1400" smtClean="0"/>
              <a:t> valószínűleg minden új számmal megváltozik, emiatt bevett gyakorlat a </a:t>
            </a:r>
            <a:r>
              <a:rPr lang="hu-HU" sz="1400" i="1" smtClean="0"/>
              <a:t>Harvest Now</a:t>
            </a:r>
            <a:r>
              <a:rPr lang="hu-HU" sz="1400" smtClean="0"/>
              <a:t> (azonnali aratás) használata a folyamatos ütemezések létrehozása helyett;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QA Indicators</a:t>
            </a:r>
            <a:r>
              <a:rPr lang="hu-HU" sz="1400" smtClean="0"/>
              <a:t>-kat weboldalakhoz tervezték, de a naplófájlok és a fa nézet használható a minőségellenőrzéséhez;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Miután a lapszám aratása megtörtént és készen áll az archiválásra, jóváhagyhatja az aratást;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Rosetta-ban meg kell különböztetni a HTML sorozatok bejuttatását a webes aratás munkafolyamattól, hogy a megfelelő megjelenítő legyen használva;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91139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B8EF2-8E75-4D91-A6A0-A7DE274183B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1140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1141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4.3.18. Workflow (1.)</a:t>
            </a:r>
          </a:p>
        </p:txBody>
      </p:sp>
      <p:sp>
        <p:nvSpPr>
          <p:cNvPr id="92162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Weboldalak aratása a </a:t>
            </a:r>
            <a:r>
              <a:rPr lang="hu-HU" sz="2000" i="1" smtClean="0"/>
              <a:t>Web Curator Tool</a:t>
            </a:r>
            <a:r>
              <a:rPr lang="hu-HU" sz="2000" smtClean="0"/>
              <a:t>-lal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Minimális Workflow (munkafolyamat):</a:t>
            </a:r>
            <a:endParaRPr lang="hu-HU" sz="16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i="1" smtClean="0"/>
              <a:t>Harvest Authorization </a:t>
            </a:r>
            <a:r>
              <a:rPr lang="hu-HU" sz="1400" smtClean="0"/>
              <a:t>beszerzése az aratáshoz és rögzítése a </a:t>
            </a:r>
            <a:r>
              <a:rPr lang="hu-HU" sz="1400" i="1" smtClean="0"/>
              <a:t>Permission Record</a:t>
            </a:r>
            <a:r>
              <a:rPr lang="hu-HU" sz="1400" smtClean="0"/>
              <a:t>-ban;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i="1" smtClean="0"/>
              <a:t>Target</a:t>
            </a:r>
            <a:r>
              <a:rPr lang="hu-HU" sz="1400" smtClean="0"/>
              <a:t> létrehozása az aratni kívánt webtartalomhoz, majd a technikai paramétereinek és az ütemtervének meghatározása;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i="1" smtClean="0"/>
              <a:t>Target </a:t>
            </a:r>
            <a:r>
              <a:rPr lang="hu-HU" sz="1400" smtClean="0"/>
              <a:t>jóváhagyása (</a:t>
            </a:r>
            <a:r>
              <a:rPr lang="hu-HU" sz="1400" i="1" smtClean="0"/>
              <a:t>Approve Target</a:t>
            </a:r>
            <a:r>
              <a:rPr lang="hu-HU" sz="1400" smtClean="0"/>
              <a:t>);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</a:t>
            </a:r>
            <a:r>
              <a:rPr lang="hu-HU" sz="1400" i="1" smtClean="0"/>
              <a:t>Web Curator Tool </a:t>
            </a:r>
            <a:r>
              <a:rPr lang="hu-HU" sz="1400" smtClean="0"/>
              <a:t>létrehozza a </a:t>
            </a:r>
            <a:r>
              <a:rPr lang="hu-HU" sz="1400" i="1" smtClean="0"/>
              <a:t>Target Instance</a:t>
            </a:r>
            <a:r>
              <a:rPr lang="hu-HU" sz="1400" smtClean="0"/>
              <a:t>-ket, lefuttatja az aratásokat az ütemezés szerint, és értesít, hogy a </a:t>
            </a:r>
            <a:r>
              <a:rPr lang="hu-HU" sz="1400" i="1" smtClean="0"/>
              <a:t>Target Instance Harvested</a:t>
            </a:r>
            <a:r>
              <a:rPr lang="hu-HU" sz="1400" smtClean="0"/>
              <a:t> állapotban van, készen áll az ellenőrzésre;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i="1" smtClean="0"/>
              <a:t>Quality Review </a:t>
            </a:r>
            <a:r>
              <a:rPr lang="hu-HU" sz="1400" smtClean="0"/>
              <a:t>elvégzése, majd az eredmények jóváhagyása;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aratott anyag digitális archívumba küldése;</a:t>
            </a:r>
            <a:endParaRPr lang="hu-HU" sz="1400" smtClean="0">
              <a:cs typeface="Calibri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Ezeket a lépéseket nem mindig kell sorrendben végrehajtani, bár vannak bizonyos korlátozások:</a:t>
            </a:r>
            <a:endParaRPr lang="hu-HU" sz="1600" smtClean="0">
              <a:cs typeface="Calibri" pitchFamily="34" charset="0"/>
            </a:endParaRPr>
          </a:p>
        </p:txBody>
      </p:sp>
      <p:sp>
        <p:nvSpPr>
          <p:cNvPr id="92163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A4760-C861-437C-BC70-D5370899CFE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2164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2165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92166" name="Szövegdoboz 6"/>
          <p:cNvSpPr txBox="1">
            <a:spLocks noChangeArrowheads="1"/>
          </p:cNvSpPr>
          <p:nvPr/>
        </p:nvSpPr>
        <p:spPr bwMode="auto">
          <a:xfrm>
            <a:off x="5254625" y="4149725"/>
            <a:ext cx="6591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hu-HU" sz="1400">
                <a:latin typeface="Calibri" pitchFamily="34" charset="0"/>
              </a:rPr>
              <a:t/>
            </a:r>
            <a:br>
              <a:rPr lang="hu-HU" sz="1400">
                <a:latin typeface="Calibri" pitchFamily="34" charset="0"/>
              </a:rPr>
            </a:br>
            <a:endParaRPr lang="hu-HU" sz="1400">
              <a:latin typeface="Calibri" pitchFamily="34" charset="0"/>
            </a:endParaRPr>
          </a:p>
        </p:txBody>
      </p:sp>
      <p:graphicFrame>
        <p:nvGraphicFramePr>
          <p:cNvPr id="11" name="Táblázat 10"/>
          <p:cNvGraphicFramePr>
            <a:graphicFrameLocks noGrp="1"/>
          </p:cNvGraphicFramePr>
          <p:nvPr/>
        </p:nvGraphicFramePr>
        <p:xfrm>
          <a:off x="1638300" y="4149725"/>
          <a:ext cx="10023475" cy="221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3557">
                  <a:extLst>
                    <a:ext uri="{9D8B030D-6E8A-4147-A177-3AD203B41FA5}"/>
                  </a:extLst>
                </a:gridCol>
                <a:gridCol w="6550337">
                  <a:extLst>
                    <a:ext uri="{9D8B030D-6E8A-4147-A177-3AD203B41FA5}"/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dirty="0">
                          <a:solidFill>
                            <a:schemeClr val="tx1"/>
                          </a:solidFill>
                        </a:rPr>
                        <a:t>Lépés: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dirty="0">
                          <a:solidFill>
                            <a:schemeClr val="tx1"/>
                          </a:solidFill>
                        </a:rPr>
                        <a:t>Előfeltételek: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Obtain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Harvest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Authorization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(beszerzése)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Create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(létrehozása)</a:t>
                      </a:r>
                      <a:endParaRPr lang="hu-HU" sz="140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–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Approve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(jóváhagyása)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Harvest </a:t>
                      </a:r>
                      <a:r>
                        <a:rPr lang="hu-HU" sz="1400" i="1" dirty="0"/>
                        <a:t>A</a:t>
                      </a:r>
                      <a:r>
                        <a:rPr lang="en-US" sz="1400" i="1" dirty="0" err="1"/>
                        <a:t>uthorisation</a:t>
                      </a:r>
                      <a:r>
                        <a:rPr lang="en-US" sz="1400" dirty="0"/>
                        <a:t>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létrehozva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i="1" dirty="0"/>
                        <a:t>Seed URL</a:t>
                      </a:r>
                      <a:r>
                        <a:rPr lang="hu-HU" sz="1400" dirty="0"/>
                        <a:t>-ek összekapcsolva a </a:t>
                      </a:r>
                      <a:r>
                        <a:rPr lang="hu-HU" sz="1400" i="1" dirty="0"/>
                        <a:t>P</a:t>
                      </a:r>
                      <a:r>
                        <a:rPr lang="en-US" sz="1400" i="1" dirty="0" err="1"/>
                        <a:t>ermission</a:t>
                      </a:r>
                      <a:r>
                        <a:rPr lang="en-US" sz="1400" i="1" dirty="0"/>
                        <a:t> </a:t>
                      </a:r>
                      <a:r>
                        <a:rPr lang="hu-HU" sz="1400" i="1" dirty="0"/>
                        <a:t>R</a:t>
                      </a:r>
                      <a:r>
                        <a:rPr lang="en-US" sz="1400" i="1" dirty="0" err="1"/>
                        <a:t>ecord</a:t>
                      </a:r>
                      <a:r>
                        <a:rPr lang="hu-HU" sz="1400" dirty="0"/>
                        <a:t>-dal;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Run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Harvests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(aratás futtatása)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Seed URL</a:t>
                      </a:r>
                      <a:r>
                        <a:rPr lang="hu-HU" sz="1400" dirty="0"/>
                        <a:t>-ek jóváhagyott </a:t>
                      </a:r>
                      <a:r>
                        <a:rPr lang="hu-HU" sz="1400" i="1" dirty="0"/>
                        <a:t>P</a:t>
                      </a:r>
                      <a:r>
                        <a:rPr lang="en-US" sz="1400" i="1" dirty="0" err="1"/>
                        <a:t>ermission</a:t>
                      </a:r>
                      <a:r>
                        <a:rPr lang="en-US" sz="1400" i="1" dirty="0"/>
                        <a:t> </a:t>
                      </a:r>
                      <a:r>
                        <a:rPr lang="hu-HU" sz="1400" i="1" dirty="0"/>
                        <a:t>R</a:t>
                      </a:r>
                      <a:r>
                        <a:rPr lang="en-US" sz="1400" i="1" dirty="0" err="1"/>
                        <a:t>ecord</a:t>
                      </a:r>
                      <a:r>
                        <a:rPr lang="hu-HU" sz="1400" dirty="0"/>
                        <a:t>-hoz kapcsolva;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és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Endorse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dirty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hu-HU" sz="1400" dirty="0">
                          <a:solidFill>
                            <a:srgbClr val="000000"/>
                          </a:solidFill>
                        </a:rPr>
                      </a:b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(minőség ellenőrzés és jóváhagyás)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Az aratás megtörtént;</a:t>
                      </a:r>
                      <a:endParaRPr lang="hu-HU" sz="1400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i="0" u="none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Submit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hu-HU" sz="14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400" i="1" dirty="0" err="1">
                          <a:solidFill>
                            <a:schemeClr val="tx1"/>
                          </a:solidFill>
                        </a:rPr>
                        <a:t>Archive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 (archívumba küldés)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Az aratási eredmény státusza </a:t>
                      </a:r>
                      <a:r>
                        <a:rPr lang="hu-HU" sz="1400" i="1" dirty="0" err="1"/>
                        <a:t>Endorsed</a:t>
                      </a:r>
                      <a:r>
                        <a:rPr lang="hu-HU" sz="1400" dirty="0"/>
                        <a:t>;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4.3.18. Workflow (2.)</a:t>
            </a:r>
            <a:endParaRPr lang="hu-HU" sz="3000" smtClean="0"/>
          </a:p>
        </p:txBody>
      </p:sp>
      <p:sp>
        <p:nvSpPr>
          <p:cNvPr id="93186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Általános munkafolyamat-példa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Egy lehetséges engedélyezési, </a:t>
            </a:r>
            <a:r>
              <a:rPr lang="hu-HU" sz="1600" i="1" smtClean="0"/>
              <a:t>Target</a:t>
            </a:r>
            <a:r>
              <a:rPr lang="hu-HU" sz="1600" smtClean="0"/>
              <a:t> kijelölés és aratási </a:t>
            </a:r>
            <a:br>
              <a:rPr lang="hu-HU" sz="1600" smtClean="0"/>
            </a:br>
            <a:r>
              <a:rPr lang="hu-HU" sz="1600" smtClean="0"/>
              <a:t>folyamatot szemléltet egy olyan intézményben, amely </a:t>
            </a:r>
            <a:br>
              <a:rPr lang="hu-HU" sz="1600" smtClean="0"/>
            </a:br>
            <a:r>
              <a:rPr lang="hu-HU" sz="1600" smtClean="0"/>
              <a:t>megköveteli a felhasználóktól, hogy engedélyt kérjenek </a:t>
            </a:r>
            <a:br>
              <a:rPr lang="hu-HU" sz="1600" smtClean="0"/>
            </a:br>
            <a:r>
              <a:rPr lang="hu-HU" sz="1600" smtClean="0"/>
              <a:t>az aratás megkezdése előtt:</a:t>
            </a:r>
          </a:p>
        </p:txBody>
      </p:sp>
      <p:sp>
        <p:nvSpPr>
          <p:cNvPr id="93187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79FFB-BE6B-4A30-9DE7-567CC6EBE2F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3188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3189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93190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8463" y="103188"/>
            <a:ext cx="473075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4.3.18. Workflow (3.)</a:t>
            </a:r>
            <a:endParaRPr lang="hu-HU" sz="3000" smtClean="0"/>
          </a:p>
        </p:txBody>
      </p:sp>
      <p:sp>
        <p:nvSpPr>
          <p:cNvPr id="9421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Részletes munkafolyamat-példa</a:t>
            </a:r>
          </a:p>
        </p:txBody>
      </p:sp>
      <p:sp>
        <p:nvSpPr>
          <p:cNvPr id="9421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40BF9-B010-4BCF-B8D8-B8A712D9CCD3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421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421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pic>
        <p:nvPicPr>
          <p:cNvPr id="94214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0300" y="506413"/>
            <a:ext cx="3998913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86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4.3.6. Home Page</a:t>
            </a:r>
            <a:r>
              <a:rPr lang="hu-HU" sz="300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293813"/>
            <a:ext cx="5181600" cy="48831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Bal oldalon a kiválasztási és aratási folyamat során használt funkciók érhetők el: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/>
              <a:t>In </a:t>
            </a:r>
            <a:r>
              <a:rPr lang="hu-HU" sz="1700" b="1" err="1"/>
              <a:t>Tray</a:t>
            </a:r>
            <a:r>
              <a:rPr lang="hu-HU" sz="1700"/>
              <a:t> (teendők) – a felhasználó műveletet igénylő feladatai és információk megjelenítése, értesítések megtekintése;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Harvest</a:t>
            </a:r>
            <a:r>
              <a:rPr lang="hu-HU" sz="1700" b="1"/>
              <a:t> </a:t>
            </a:r>
            <a:r>
              <a:rPr lang="hu-HU" sz="1700" b="1" err="1"/>
              <a:t>Authorisations</a:t>
            </a:r>
            <a:r>
              <a:rPr lang="hu-HU" sz="1700"/>
              <a:t> (aratási</a:t>
            </a:r>
            <a:r>
              <a:rPr lang="hu-HU" sz="1700" b="1"/>
              <a:t> </a:t>
            </a:r>
            <a:r>
              <a:rPr lang="hu-HU" sz="1700"/>
              <a:t>engedélyek) – aratási engedélykérelmek létrehozása és kezelése;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Targets</a:t>
            </a:r>
            <a:r>
              <a:rPr lang="hu-HU" sz="1700"/>
              <a:t> (megcélzott tartalom) – aratott vagy aratandó tartalmak nyilvántartása, aratási ütemezéseik létrehozása és kezelése;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Target</a:t>
            </a:r>
            <a:r>
              <a:rPr lang="hu-HU" sz="1700" b="1"/>
              <a:t> </a:t>
            </a:r>
            <a:r>
              <a:rPr lang="hu-HU" sz="1700" b="1" err="1"/>
              <a:t>Instances</a:t>
            </a:r>
            <a:r>
              <a:rPr lang="hu-HU" sz="1700"/>
              <a:t> (megcélzott tartalom mentése)</a:t>
            </a:r>
            <a:r>
              <a:rPr lang="hu-HU" sz="1700" b="1"/>
              <a:t> </a:t>
            </a:r>
            <a:r>
              <a:rPr lang="hu-HU" sz="1700"/>
              <a:t>– </a:t>
            </a:r>
            <a:br>
              <a:rPr lang="hu-HU" sz="1700"/>
            </a:br>
            <a:r>
              <a:rPr lang="hu-HU" sz="1700"/>
              <a:t>a jövőben tervezett (ütemezett) aratások és a befejezett aratások áttekintése;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Groups</a:t>
            </a:r>
            <a:r>
              <a:rPr lang="hu-HU" sz="1700"/>
              <a:t> (csoportok) – a </a:t>
            </a:r>
            <a:r>
              <a:rPr lang="hu-HU" sz="1700" i="1" err="1"/>
              <a:t>Target</a:t>
            </a:r>
            <a:r>
              <a:rPr lang="hu-HU" sz="1700"/>
              <a:t>-ek gyűjteményeinek létrehozása és kezelése, a </a:t>
            </a:r>
            <a:r>
              <a:rPr lang="hu-HU" sz="1700" err="1"/>
              <a:t>metainformációk</a:t>
            </a:r>
            <a:r>
              <a:rPr lang="hu-HU" sz="1700"/>
              <a:t> összegyűjtésére vagy a közös aratáshoz;</a:t>
            </a:r>
          </a:p>
        </p:txBody>
      </p:sp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6172200" y="2179638"/>
            <a:ext cx="5181600" cy="39100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200"/>
              <a:t>Jobb oldalon az adminisztrációs funkciók találhatók: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Permission</a:t>
            </a:r>
            <a:r>
              <a:rPr lang="hu-HU" sz="1700" b="1"/>
              <a:t> </a:t>
            </a:r>
            <a:r>
              <a:rPr lang="hu-HU" sz="1700" b="1" err="1"/>
              <a:t>Request</a:t>
            </a:r>
            <a:r>
              <a:rPr lang="hu-HU" sz="1700" b="1"/>
              <a:t> </a:t>
            </a:r>
            <a:r>
              <a:rPr lang="hu-HU" sz="1700" b="1" err="1"/>
              <a:t>Templates</a:t>
            </a:r>
            <a:r>
              <a:rPr lang="hu-HU" sz="1700"/>
              <a:t> (engedélykérési sablonok) – sablonok létrehozása az engedélykérő levelekhez;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Reports</a:t>
            </a:r>
            <a:r>
              <a:rPr lang="hu-HU" sz="1700"/>
              <a:t> (jelentések) – jelentések készítése a működési- és rendszertevékenységről;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Harvester</a:t>
            </a:r>
            <a:r>
              <a:rPr lang="hu-HU" sz="1700" b="1"/>
              <a:t> </a:t>
            </a:r>
            <a:r>
              <a:rPr lang="hu-HU" sz="1700" b="1" err="1"/>
              <a:t>Configuration</a:t>
            </a:r>
            <a:r>
              <a:rPr lang="hu-HU" sz="1700"/>
              <a:t> (aratórobot konfiguráció) – az aratószoftver beállítása, paraméterezése és állapotának ellenőrzése, valamint aratási profilok konfigurálása (pl. letöltendő dokumentumok száma, tömörítésük szükségessége, a tárhelykiszolgáló válaszai miatti késések stb.);</a:t>
            </a:r>
            <a:endParaRPr lang="hu-HU" sz="170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1700" b="1" err="1"/>
              <a:t>Users</a:t>
            </a:r>
            <a:r>
              <a:rPr lang="hu-HU" sz="1700" b="1"/>
              <a:t>, </a:t>
            </a:r>
            <a:r>
              <a:rPr lang="hu-HU" sz="1700" b="1" err="1"/>
              <a:t>Roles</a:t>
            </a:r>
            <a:r>
              <a:rPr lang="hu-HU" sz="1700" b="1"/>
              <a:t>, </a:t>
            </a:r>
            <a:r>
              <a:rPr lang="hu-HU" sz="1700" b="1" err="1"/>
              <a:t>Agencies</a:t>
            </a:r>
            <a:r>
              <a:rPr lang="hu-HU" sz="1700" b="1"/>
              <a:t>, </a:t>
            </a:r>
            <a:r>
              <a:rPr lang="hu-HU" sz="1700" b="1" err="1"/>
              <a:t>Rejection</a:t>
            </a:r>
            <a:r>
              <a:rPr lang="hu-HU" sz="1700" b="1"/>
              <a:t> </a:t>
            </a:r>
            <a:r>
              <a:rPr lang="hu-HU" sz="1700" b="1" err="1"/>
              <a:t>Reasons</a:t>
            </a:r>
            <a:r>
              <a:rPr lang="hu-HU" sz="1700" b="1"/>
              <a:t>, </a:t>
            </a:r>
            <a:r>
              <a:rPr lang="hu-HU" sz="1700" b="1" err="1"/>
              <a:t>Indicators</a:t>
            </a:r>
            <a:r>
              <a:rPr lang="hu-HU" sz="1700" b="1"/>
              <a:t> &amp; </a:t>
            </a:r>
            <a:r>
              <a:rPr lang="hu-HU" sz="1700" b="1" err="1"/>
              <a:t>Flags</a:t>
            </a:r>
            <a:r>
              <a:rPr lang="hu-HU" sz="1700"/>
              <a:t> (felhasználók, szerepkörök, archiváló intézmények, elutasítási okok, mutatószámok és jelölők) – felhasználók, szerepkörök, archiváló intézmények, jogosultságok, elutasítási okok, minőségbiztosítási mutatók és jelzők létrehozása és kezelése;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/>
          </a:p>
        </p:txBody>
      </p:sp>
      <p:sp>
        <p:nvSpPr>
          <p:cNvPr id="21508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21509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1510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3DA44-A6F4-442A-A6E9-0DB400CC531D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1511" name="Kép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0063" y="-36513"/>
            <a:ext cx="3810000" cy="2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Szövegdoboz 7"/>
          <p:cNvSpPr txBox="1">
            <a:spLocks noChangeArrowheads="1"/>
          </p:cNvSpPr>
          <p:nvPr/>
        </p:nvSpPr>
        <p:spPr bwMode="auto">
          <a:xfrm>
            <a:off x="247650" y="6018213"/>
            <a:ext cx="6362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A kezdőlapon</a:t>
            </a:r>
            <a:r>
              <a:rPr lang="hu-HU" sz="1600" b="1" i="1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megjelenő funkciók a felhasználó jogosultságaitól függnek;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4.3.19. Ajánlott források</a:t>
            </a:r>
          </a:p>
        </p:txBody>
      </p:sp>
      <p:sp>
        <p:nvSpPr>
          <p:cNvPr id="95234" name="Tartalom helye 2"/>
          <p:cNvSpPr>
            <a:spLocks noGrp="1"/>
          </p:cNvSpPr>
          <p:nvPr>
            <p:ph idx="1"/>
          </p:nvPr>
        </p:nvSpPr>
        <p:spPr>
          <a:xfrm>
            <a:off x="838200" y="1279525"/>
            <a:ext cx="10515600" cy="50371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2"/>
              </a:rPr>
              <a:t>NetarchiveSuite (NAS)</a:t>
            </a:r>
            <a:r>
              <a:rPr lang="hu-HU" sz="1800" smtClean="0"/>
              <a:t> – MIA Wiki;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3"/>
              </a:rPr>
              <a:t>Web Curator Tool (WCT)</a:t>
            </a:r>
            <a:r>
              <a:rPr lang="hu-HU" sz="1800" smtClean="0"/>
              <a:t> – MIA Wiki;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4"/>
              </a:rPr>
              <a:t>Web Curator Tool</a:t>
            </a:r>
            <a:r>
              <a:rPr lang="hu-HU" sz="1800" smtClean="0"/>
              <a:t> honlapja;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5"/>
              </a:rPr>
              <a:t>Web Curator Tool Documentation</a:t>
            </a:r>
            <a:r>
              <a:rPr lang="hu-HU" sz="1800" smtClean="0"/>
              <a:t>;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6"/>
              </a:rPr>
              <a:t>WebCuratorTool – GitHub</a:t>
            </a:r>
            <a:r>
              <a:rPr lang="hu-HU" sz="1800" smtClean="0"/>
              <a:t>;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1800" smtClean="0">
                <a:hlinkClick r:id="rId7"/>
              </a:rPr>
              <a:t>Heritrix 3.0 and 3.1 User Guide</a:t>
            </a:r>
            <a:r>
              <a:rPr lang="hu-HU" sz="1800" smtClean="0"/>
              <a:t>;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/>
              <a:t>A </a:t>
            </a:r>
            <a:r>
              <a:rPr lang="hu-HU" sz="1800" i="1" smtClean="0"/>
              <a:t>Heritrix 3</a:t>
            </a:r>
            <a:r>
              <a:rPr lang="hu-HU" sz="1800" smtClean="0"/>
              <a:t> profilok konfigurálásával kapcsolatos további információkért lásd: </a:t>
            </a:r>
            <a:r>
              <a:rPr lang="hu-HU" sz="1800" smtClean="0">
                <a:hlinkClick r:id="rId8"/>
              </a:rPr>
              <a:t>https://github.com/internetarchive/heritrix3/wiki/Processing%20Chains</a:t>
            </a:r>
            <a:r>
              <a:rPr lang="hu-HU" sz="1800" smtClean="0">
                <a:cs typeface="Calibri" pitchFamily="34" charset="0"/>
              </a:rPr>
              <a:t/>
            </a:r>
            <a:br>
              <a:rPr lang="hu-HU" sz="1800" smtClean="0">
                <a:cs typeface="Calibri" pitchFamily="34" charset="0"/>
              </a:rPr>
            </a:br>
            <a:r>
              <a:rPr lang="hu-HU" sz="1800" smtClean="0">
                <a:hlinkClick r:id="rId9"/>
              </a:rPr>
              <a:t>https://github.com/internetarchive/heritrix3/wiki/Processor%20Settings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>
                <a:hlinkClick r:id="rId10"/>
              </a:rPr>
              <a:t>https://github.com/internetarchive/heritrix3/wiki/Configuring%20Jobs%20and%20Profiles</a:t>
            </a:r>
            <a:r>
              <a:rPr lang="hu-HU" sz="1800" smtClean="0"/>
              <a:t/>
            </a:r>
            <a:br>
              <a:rPr lang="hu-HU" sz="1800" smtClean="0"/>
            </a:br>
            <a:r>
              <a:rPr lang="hu-HU" sz="1800" smtClean="0">
                <a:hlinkClick r:id="rId11"/>
              </a:rPr>
              <a:t>https://github.com/internetarchive/heritrix3/wiki/Basic%20Crawl%20Job%20Settings</a:t>
            </a:r>
            <a:endParaRPr lang="hu-HU" sz="1800" smtClean="0"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v"/>
            </a:pPr>
            <a:r>
              <a:rPr lang="hu-HU" sz="1800" smtClean="0">
                <a:hlinkClick r:id="rId12"/>
              </a:rPr>
              <a:t>Rosetta</a:t>
            </a:r>
            <a:r>
              <a:rPr lang="hu-HU" sz="1800" smtClean="0"/>
              <a:t> digitális eszközkezelési és -megőrzési rendszer;</a:t>
            </a:r>
            <a:endParaRPr lang="hu-HU" sz="1800" smtClean="0">
              <a:cs typeface="Calibri" pitchFamily="34" charset="0"/>
            </a:endParaRPr>
          </a:p>
        </p:txBody>
      </p:sp>
      <p:sp>
        <p:nvSpPr>
          <p:cNvPr id="95235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8A0C3-1DD8-451D-A774-B2BAF921237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95236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95237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32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hu-HU" sz="3000" b="1" smtClean="0"/>
              <a:t>4.3.7. Harvest Authorisations (1.)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838200" y="1268413"/>
            <a:ext cx="10515600" cy="50371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/>
              <a:t>A webhelyek aratásakor másolat készül egy publikált dokumentumról, aminél figyelembe kell venni a szerzői jogi törvényt az aratás, a megőrzés és a felhasználók számára való hozzáférhetővé tétel során is;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WCT-nek kifinomult </a:t>
            </a:r>
            <a:r>
              <a:rPr lang="hu-HU" sz="1600" i="1" smtClean="0"/>
              <a:t>Harvest Authorisation</a:t>
            </a:r>
            <a:r>
              <a:rPr lang="hu-HU" sz="1600" smtClean="0"/>
              <a:t> modulja van a szerzői jogok tulajdonosai felé tett vállalások rögzítésére;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weboldalak aratása előtt először meg kell erősíteni, hogy az archiváló jogosult-e erre;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Ezt az információt rögzíti az auditnaplójában, így mindig ellenőrizhető az aratást engedélyező személy vagy szervezet;</a:t>
            </a:r>
            <a:endParaRPr lang="hu-HU" sz="1400" smtClean="0">
              <a:cs typeface="Calibri" pitchFamily="34" charset="0"/>
            </a:endParaRP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Ha nem rögzíti, hogy ki engedélyezte az aratást, a WCT elhalasztja azt az engedély megerősítéséig;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hu-HU" sz="1600" smtClean="0"/>
              <a:t>A legtöbb esetben a </a:t>
            </a:r>
            <a:r>
              <a:rPr lang="hu-HU" sz="1600" i="1" smtClean="0"/>
              <a:t>Harvest Authorisation</a:t>
            </a:r>
            <a:r>
              <a:rPr lang="hu-HU" sz="1600" smtClean="0"/>
              <a:t> megszerzése azt jelenti, hogy az aratás megkezdése előtt engedélyt kell kérni a webhely tulajdonosától;</a:t>
            </a:r>
            <a:r>
              <a:rPr lang="hu-HU" sz="1600" smtClean="0">
                <a:solidFill>
                  <a:srgbClr val="FF0000"/>
                </a:solidFill>
              </a:rPr>
              <a:t>*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 WCT segítségével aratási engedélyezési rekordokat hozhat létre, amelyek rögzítik, hogy melyik webhelyhez vagy dokumentumhoz kért engedélyt, ki engedélyezte az aratást, kapott-e engedélyt, és milyen különleges feltételek vannak;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Egyes intézmények (pl. a nemzeti könyvtárak), külön jogszabályok alapján működnek, és nem kell engedélyt kérniük a jogosultságukhoz tartozó weboldalak aratásához; a WCT lehetővé teszi számukra egy olyan nyilvántartás létrehozását, amely minden ilyen esetet lefed;</a:t>
            </a:r>
            <a:r>
              <a:rPr lang="hu-HU" sz="1400" smtClean="0">
                <a:solidFill>
                  <a:srgbClr val="FF0000"/>
                </a:solidFill>
              </a:rPr>
              <a:t>**</a:t>
            </a:r>
          </a:p>
          <a:p>
            <a:pPr lvl="2"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hu-HU" sz="1400" smtClean="0"/>
              <a:t>Az intézmény dönthet úgy, hogy az engedélykérés előtt aratja a weboldalt, mert a tartalom időkritikus és közérdekű azonnal megőrizni azt, de ezekben az esetekben is rögzítenie kell az aratást engedélyező szervezetet;</a:t>
            </a:r>
            <a:endParaRPr lang="hu-HU" sz="1400" smtClean="0">
              <a:cs typeface="Calibri" pitchFamily="34" charset="0"/>
            </a:endParaRPr>
          </a:p>
        </p:txBody>
      </p:sp>
      <p:sp>
        <p:nvSpPr>
          <p:cNvPr id="22531" name="Dia számának helye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93741-0121-4C68-9E54-090D63F5DD96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2532" name="Élőláb helye 1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webarchivum@oszk.hu</a:t>
            </a:r>
          </a:p>
        </p:txBody>
      </p:sp>
      <p:sp>
        <p:nvSpPr>
          <p:cNvPr id="22533" name="Dátum helye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mtClean="0">
                <a:solidFill>
                  <a:srgbClr val="898989"/>
                </a:solidFill>
                <a:cs typeface="Arial" charset="0"/>
              </a:rPr>
              <a:t>https://webarchivum.oszk.hu</a:t>
            </a:r>
          </a:p>
        </p:txBody>
      </p:sp>
      <p:sp>
        <p:nvSpPr>
          <p:cNvPr id="22534" name="Szövegdoboz 6"/>
          <p:cNvSpPr txBox="1">
            <a:spLocks noChangeArrowheads="1"/>
          </p:cNvSpPr>
          <p:nvPr/>
        </p:nvSpPr>
        <p:spPr bwMode="auto">
          <a:xfrm>
            <a:off x="5124450" y="73025"/>
            <a:ext cx="622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 Magyarországon nem kell előzetes engedélyt kérni az archiváláshoz;</a:t>
            </a:r>
          </a:p>
          <a:p>
            <a:pPr algn="r"/>
            <a:r>
              <a:rPr lang="hu-HU" sz="1600" i="1">
                <a:solidFill>
                  <a:srgbClr val="FF0000"/>
                </a:solidFill>
                <a:latin typeface="Calibri" pitchFamily="34" charset="0"/>
              </a:rPr>
              <a:t>** Részletesen lásd a Harvest Authorisations (9.) dián;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10762</Words>
  <Application>Microsoft Office PowerPoint</Application>
  <PresentationFormat>Custom</PresentationFormat>
  <Paragraphs>1274</Paragraphs>
  <Slides>80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80</vt:i4>
      </vt:variant>
    </vt:vector>
  </HeadingPairs>
  <TitlesOfParts>
    <vt:vector size="86" baseType="lpstr">
      <vt:lpstr>Arial</vt:lpstr>
      <vt:lpstr>Calibri Light</vt:lpstr>
      <vt:lpstr>Calibri</vt:lpstr>
      <vt:lpstr>Wingdings</vt:lpstr>
      <vt:lpstr>Lato</vt:lpstr>
      <vt:lpstr>Office-téma</vt:lpstr>
      <vt:lpstr>„Internetes tartalmak archiválása” tanfolyam</vt:lpstr>
      <vt:lpstr>4.3.0. Alternatív keretrendszer: NetarchiveSuite</vt:lpstr>
      <vt:lpstr>4.3.1. A Web Curator Tool bemutatása*</vt:lpstr>
      <vt:lpstr>4.3.2. Hatása</vt:lpstr>
      <vt:lpstr>4.3.3. Áttekintés</vt:lpstr>
      <vt:lpstr>4.3.4. Alapvető terminológia</vt:lpstr>
      <vt:lpstr>4.3.5. Működése</vt:lpstr>
      <vt:lpstr>4.3.6. Home Page*</vt:lpstr>
      <vt:lpstr>4.3.7. Harvest Authorisations (1.)</vt:lpstr>
      <vt:lpstr>4.3.7. Harvest Authorisations (2.)</vt:lpstr>
      <vt:lpstr>4.3.7. Harvest Authorisations (3.)</vt:lpstr>
      <vt:lpstr>4.3.7. Harvest Authorisations (4.)</vt:lpstr>
      <vt:lpstr>4.3.7. Harvest Authorisations (5.)</vt:lpstr>
      <vt:lpstr>4.3.7. Harvest Authorisations (6.)</vt:lpstr>
      <vt:lpstr>4.3.7. Harvest Authorisations (7.)</vt:lpstr>
      <vt:lpstr>4.3.7. Harvest Authorisations (8.)</vt:lpstr>
      <vt:lpstr>4.3.7. Harvest Authorisations (9.)</vt:lpstr>
      <vt:lpstr>4.3.8. Targets (1.)</vt:lpstr>
      <vt:lpstr>4.3.8. Targets (2.)</vt:lpstr>
      <vt:lpstr>4.3.8. Targets (3.)</vt:lpstr>
      <vt:lpstr>4.3.8. Targets (4.)</vt:lpstr>
      <vt:lpstr>4.3.8. Targets (5.)</vt:lpstr>
      <vt:lpstr>4.3.8. Targets (6.)</vt:lpstr>
      <vt:lpstr>4.3.8. Targets (7.)</vt:lpstr>
      <vt:lpstr>4.3.8. Targets (8.)</vt:lpstr>
      <vt:lpstr>4.3.8. Targets (9.)</vt:lpstr>
      <vt:lpstr>4.3.8. Targets (10.)</vt:lpstr>
      <vt:lpstr>4.3.9. Target Instances és Scheduling (1.)</vt:lpstr>
      <vt:lpstr>4.3.9. Target Instances és Scheduling (2.)</vt:lpstr>
      <vt:lpstr>4.3.9. Target Instances és Scheduling (3.)</vt:lpstr>
      <vt:lpstr>4.3.9. Target Instances és Scheduling (4.)</vt:lpstr>
      <vt:lpstr>4.3.9. Target Instances és Scheduling (5.)</vt:lpstr>
      <vt:lpstr>4.3.9. Target Instances és Scheduling (6.)</vt:lpstr>
      <vt:lpstr>4.3.9. Target Instances és Scheduling (7.)</vt:lpstr>
      <vt:lpstr>4.3.9. Target Instances és Scheduling (8.)</vt:lpstr>
      <vt:lpstr>4.3.9. Target Instances és Scheduling (9.)</vt:lpstr>
      <vt:lpstr>4.3.9. Target Instances és Scheduling (10.)</vt:lpstr>
      <vt:lpstr>4.3.9. Target Instances és Scheduling (11.)</vt:lpstr>
      <vt:lpstr>4.3.9. Target Instances és Scheduling (12.)</vt:lpstr>
      <vt:lpstr>4.3.9. Target Instances és Scheduling (13.)</vt:lpstr>
      <vt:lpstr>4.3.9. Target Instances és Scheduling (14.)</vt:lpstr>
      <vt:lpstr>4.3.9. Target Instances és Scheduling (15.)</vt:lpstr>
      <vt:lpstr>4.3.10. Target Instance Quality Review (1.)</vt:lpstr>
      <vt:lpstr>4.3.10. Target Instance Quality Review (2.)</vt:lpstr>
      <vt:lpstr>4.3.10. Target Instance Quality Review (3.)</vt:lpstr>
      <vt:lpstr>4.3.10. Target Instance Quality Review (4.)</vt:lpstr>
      <vt:lpstr>4.3.11. Groups (1.)</vt:lpstr>
      <vt:lpstr>4.3.11. Groups (2.)</vt:lpstr>
      <vt:lpstr>4.3.11. Groups (3.)</vt:lpstr>
      <vt:lpstr>4.3.11. Groups (4.)</vt:lpstr>
      <vt:lpstr>4.3.11. Groups (5.)</vt:lpstr>
      <vt:lpstr>4.3.11. Groups (6.)</vt:lpstr>
      <vt:lpstr>4.3.11. Groups (7.)</vt:lpstr>
      <vt:lpstr>4.3.11. Groups (8.)</vt:lpstr>
      <vt:lpstr>4.3.12. In Tray (1.)</vt:lpstr>
      <vt:lpstr>4.3.12. In Tray (2.)</vt:lpstr>
      <vt:lpstr>4.3.13. User, Roles, Agencies, Rejection Reasons &amp; QA Indicators (1.)</vt:lpstr>
      <vt:lpstr>4.3.13. User, Roles, Agencies, Rejection Reasons &amp; QA Indicators (2.)</vt:lpstr>
      <vt:lpstr>4.3.13. User, Roles, Agencies, Rejection Reasons &amp; QA Indicators (3.)</vt:lpstr>
      <vt:lpstr>4.3.13. User, Roles, Agencies, Rejection Reasons &amp; QA Indicators (4.)</vt:lpstr>
      <vt:lpstr>4.3.13. User, Roles, Agencies, Rejection Reasons &amp; QA Indicators (5.)</vt:lpstr>
      <vt:lpstr>4.3.13. User, Roles, Agencies, Rejection Reasons &amp; QA Indicators (6.)</vt:lpstr>
      <vt:lpstr>4.3.13. User, Roles, Agencies, Rejection Reasons &amp; QA Indicators (7.)</vt:lpstr>
      <vt:lpstr>4.3.13. User, Roles, Agencies, Rejection Reasons &amp; QA Indicators (8.)</vt:lpstr>
      <vt:lpstr>4.3.13. User, Roles, Agencies, Rejection Reasons &amp; QA Indicators (9.)</vt:lpstr>
      <vt:lpstr>4.3.14. Reports (1.)</vt:lpstr>
      <vt:lpstr>4.3.14. Reports (2.)</vt:lpstr>
      <vt:lpstr>4.3.14. Reports (3.)</vt:lpstr>
      <vt:lpstr>4.3.14. Reports (4.)</vt:lpstr>
      <vt:lpstr>4.3.14. Reports (5.)</vt:lpstr>
      <vt:lpstr>4.3.15. Harvester Configuration (1.)</vt:lpstr>
      <vt:lpstr>4.3.15. Harvester Configuration (2.)</vt:lpstr>
      <vt:lpstr>4.3.15. Harvester Configuration (3.)</vt:lpstr>
      <vt:lpstr>4.3.15. Harvester Configuration (4.)</vt:lpstr>
      <vt:lpstr>4.3.16. Permission Request Templates</vt:lpstr>
      <vt:lpstr>4.3.17. HTML Serials</vt:lpstr>
      <vt:lpstr>4.3.18. Workflow (1.)</vt:lpstr>
      <vt:lpstr>4.3.18. Workflow (2.)</vt:lpstr>
      <vt:lpstr>4.3.18. Workflow (3.)</vt:lpstr>
      <vt:lpstr>4.3.19. 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241</cp:revision>
  <dcterms:created xsi:type="dcterms:W3CDTF">2024-09-13T11:39:32Z</dcterms:created>
  <dcterms:modified xsi:type="dcterms:W3CDTF">2025-09-19T08:38:20Z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