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7" r:id="rId12"/>
    <p:sldId id="266" r:id="rId13"/>
    <p:sldId id="268" r:id="rId14"/>
    <p:sldId id="270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57" autoAdjust="0"/>
    <p:restoredTop sz="94660"/>
  </p:normalViewPr>
  <p:slideViewPr>
    <p:cSldViewPr>
      <p:cViewPr varScale="1">
        <p:scale>
          <a:sx n="154" d="100"/>
          <a:sy n="154" d="100"/>
        </p:scale>
        <p:origin x="-24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8EDEC-861A-4C06-9087-DD32D3D9501E}" type="datetimeFigureOut">
              <a:rPr lang="hu-HU" smtClean="0"/>
              <a:pPr/>
              <a:t>2025. 11. 06.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34F4-081C-44A6-B749-194FBC4D308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helpdesk@nava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nava.hu/kulongyujtemenye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pa.oszk.hu/00100/00143/00047/giczi.html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/>
          </a:bodyPr>
          <a:lstStyle/>
          <a:p>
            <a:r>
              <a:rPr lang="hu-HU" spc="-350" dirty="0"/>
              <a:t>Audiovizuális dokumentumok katalogizálása a </a:t>
            </a:r>
            <a:r>
              <a:rPr lang="hu-HU" spc="-350" dirty="0" err="1"/>
              <a:t>NAVA-ban</a:t>
            </a:r>
            <a:endParaRPr lang="hu-HU" spc="-35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80720" cy="2160240"/>
          </a:xfrm>
        </p:spPr>
        <p:txBody>
          <a:bodyPr>
            <a:normAutofit/>
          </a:bodyPr>
          <a:lstStyle/>
          <a:p>
            <a:endParaRPr lang="hu-HU" sz="2200" b="1" i="1" dirty="0"/>
          </a:p>
        </p:txBody>
      </p:sp>
      <p:pic>
        <p:nvPicPr>
          <p:cNvPr id="4" name="Kép 3" descr="logó_fehér.JPG"/>
          <p:cNvPicPr>
            <a:picLocks noChangeAspect="1"/>
          </p:cNvPicPr>
          <p:nvPr/>
        </p:nvPicPr>
        <p:blipFill>
          <a:blip r:embed="rId2" cstate="print"/>
          <a:srcRect l="5753" t="37756" r="5070" b="33477"/>
          <a:stretch>
            <a:fillRect/>
          </a:stretch>
        </p:blipFill>
        <p:spPr>
          <a:xfrm>
            <a:off x="3059832" y="5013176"/>
            <a:ext cx="3456384" cy="89197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2975278E-580D-FEAA-F45D-0BB2DD1C3E5F}"/>
              </a:ext>
            </a:extLst>
          </p:cNvPr>
          <p:cNvSpPr txBox="1"/>
          <p:nvPr/>
        </p:nvSpPr>
        <p:spPr>
          <a:xfrm>
            <a:off x="287524" y="116632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24 órás rögzítés automatikus adatokkal</a:t>
            </a:r>
            <a:endParaRPr lang="hu-HU" dirty="0"/>
          </a:p>
          <a:p>
            <a:r>
              <a:rPr lang="hu-HU" dirty="0"/>
              <a:t>Vágáspontosítás, </a:t>
            </a:r>
            <a:r>
              <a:rPr lang="hu-HU" dirty="0" err="1"/>
              <a:t>adatvalidálás</a:t>
            </a:r>
            <a:r>
              <a:rPr lang="hu-HU" dirty="0"/>
              <a:t>, készre jelentés után generálódik a műsorszám metaadatrekordja):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177A581B-B20E-1C5C-3FB2-4CC1B243D47B}"/>
              </a:ext>
            </a:extLst>
          </p:cNvPr>
          <p:cNvSpPr txBox="1"/>
          <p:nvPr/>
        </p:nvSpPr>
        <p:spPr>
          <a:xfrm>
            <a:off x="2286000" y="324647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24 órás rögzítés automatikus adatokkal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xmlns="" id="{D50C86F4-9C3B-55C8-205D-E46183057E4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132295"/>
            <a:ext cx="9144000" cy="572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290544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3008313" cy="1162050"/>
          </a:xfrm>
        </p:spPr>
        <p:txBody>
          <a:bodyPr>
            <a:noAutofit/>
          </a:bodyPr>
          <a:lstStyle/>
          <a:p>
            <a:r>
              <a:rPr lang="hu-HU" sz="2800" dirty="0" err="1"/>
              <a:t>Műsorszám-metaadatrekord</a:t>
            </a:r>
            <a:endParaRPr lang="hu-HU" sz="2800" dirty="0"/>
          </a:p>
        </p:txBody>
      </p:sp>
      <p:pic>
        <p:nvPicPr>
          <p:cNvPr id="12" name="Tartalom helye 11" descr="műsorszám-rekord_öss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47948" y="115888"/>
            <a:ext cx="3699304" cy="6626225"/>
          </a:xfrm>
        </p:spPr>
      </p:pic>
      <p:sp>
        <p:nvSpPr>
          <p:cNvPr id="11" name="Szöveg helye 10"/>
          <p:cNvSpPr>
            <a:spLocks noGrp="1"/>
          </p:cNvSpPr>
          <p:nvPr>
            <p:ph type="body" sz="half" idx="2"/>
          </p:nvPr>
        </p:nvSpPr>
        <p:spPr>
          <a:xfrm>
            <a:off x="457201" y="2060848"/>
            <a:ext cx="2602632" cy="4065315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571184" cy="504056"/>
          </a:xfrm>
        </p:spPr>
        <p:txBody>
          <a:bodyPr>
            <a:noAutofit/>
          </a:bodyPr>
          <a:lstStyle/>
          <a:p>
            <a:r>
              <a:rPr lang="hu-HU" sz="2800" dirty="0"/>
              <a:t>Besorolási adatok: személynév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  <a:p>
            <a:endParaRPr lang="hu-HU" sz="2000" dirty="0"/>
          </a:p>
        </p:txBody>
      </p:sp>
      <p:pic>
        <p:nvPicPr>
          <p:cNvPr id="4" name="Kép 3" descr="személy-rekord-form.jpg"/>
          <p:cNvPicPr>
            <a:picLocks noChangeAspect="1"/>
          </p:cNvPicPr>
          <p:nvPr/>
        </p:nvPicPr>
        <p:blipFill>
          <a:blip r:embed="rId2" cstate="print"/>
          <a:srcRect t="7424"/>
          <a:stretch>
            <a:fillRect/>
          </a:stretch>
        </p:blipFill>
        <p:spPr>
          <a:xfrm>
            <a:off x="788743" y="980728"/>
            <a:ext cx="7131422" cy="2808312"/>
          </a:xfrm>
          <a:prstGeom prst="rect">
            <a:avLst/>
          </a:prstGeom>
        </p:spPr>
      </p:pic>
      <p:pic>
        <p:nvPicPr>
          <p:cNvPr id="5" name="Kép 4" descr="személy-rekord-for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789040"/>
            <a:ext cx="7128792" cy="2479746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480720" cy="1066130"/>
          </a:xfrm>
        </p:spPr>
        <p:txBody>
          <a:bodyPr>
            <a:normAutofit fontScale="90000"/>
          </a:bodyPr>
          <a:lstStyle/>
          <a:p>
            <a:r>
              <a:rPr lang="hu-HU" sz="2800" dirty="0"/>
              <a:t>Tárgyszavak</a:t>
            </a:r>
            <a:br>
              <a:rPr lang="hu-HU" sz="2800" dirty="0"/>
            </a:br>
            <a:r>
              <a:rPr lang="hu-HU" sz="1800" dirty="0" err="1"/>
              <a:t>Köztaurusz</a:t>
            </a:r>
            <a:r>
              <a:rPr lang="hu-HU" sz="1800" dirty="0"/>
              <a:t>; Földrajzi adatbázis; Személyadatbázis; </a:t>
            </a:r>
            <a:r>
              <a:rPr lang="hu-HU" sz="1800" dirty="0" err="1"/>
              <a:t>Ortelius</a:t>
            </a:r>
            <a:r>
              <a:rPr lang="hu-HU" sz="1800" dirty="0"/>
              <a:t>; Szabad tárgyszó</a:t>
            </a:r>
          </a:p>
        </p:txBody>
      </p:sp>
      <p:pic>
        <p:nvPicPr>
          <p:cNvPr id="5" name="Tartalom helye 4" descr="tárgyszóválasztó-oldal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556792"/>
            <a:ext cx="8229600" cy="4951096"/>
          </a:xfrm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20279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hu-HU" sz="1800" dirty="0">
              <a:hlinkClick r:id="rId2"/>
            </a:endParaRPr>
          </a:p>
          <a:p>
            <a:pPr algn="ctr">
              <a:buNone/>
            </a:pPr>
            <a:r>
              <a:rPr lang="hu-HU" sz="1800" i="1" dirty="0" err="1">
                <a:hlinkClick r:id="rId2"/>
              </a:rPr>
              <a:t>helpdesk</a:t>
            </a:r>
            <a:r>
              <a:rPr lang="hu-HU" sz="1800" i="1" dirty="0">
                <a:hlinkClick r:id="rId2"/>
              </a:rPr>
              <a:t>@</a:t>
            </a:r>
            <a:r>
              <a:rPr lang="hu-HU" sz="1800" i="1" dirty="0" err="1">
                <a:hlinkClick r:id="rId2"/>
              </a:rPr>
              <a:t>nava.hu</a:t>
            </a:r>
            <a:endParaRPr lang="hu-HU" sz="1800" dirty="0">
              <a:hlinkClick r:id="rId2"/>
            </a:endParaRPr>
          </a:p>
        </p:txBody>
      </p:sp>
      <p:pic>
        <p:nvPicPr>
          <p:cNvPr id="5" name="Kép 4" descr="logó_fehér.JPG"/>
          <p:cNvPicPr>
            <a:picLocks noChangeAspect="1"/>
          </p:cNvPicPr>
          <p:nvPr/>
        </p:nvPicPr>
        <p:blipFill>
          <a:blip r:embed="rId3" cstate="print"/>
          <a:srcRect l="5753" t="37756" r="5070" b="33477"/>
          <a:stretch>
            <a:fillRect/>
          </a:stretch>
        </p:blipFill>
        <p:spPr>
          <a:xfrm>
            <a:off x="2915816" y="4653136"/>
            <a:ext cx="3456384" cy="891970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95120" cy="634082"/>
          </a:xfrm>
        </p:spPr>
        <p:txBody>
          <a:bodyPr>
            <a:normAutofit/>
          </a:bodyPr>
          <a:lstStyle/>
          <a:p>
            <a:r>
              <a:rPr lang="hu-HU" sz="2800" dirty="0"/>
              <a:t>Mi a NAVA?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836712"/>
            <a:ext cx="8435280" cy="576064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1200" dirty="0"/>
              <a:t>Kötelespéldány-archívum.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1200" dirty="0"/>
              <a:t>Külföldi audiovizuális archívumi modellek: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1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hu-HU" sz="1200" b="1" dirty="0"/>
              <a:t>Célja</a:t>
            </a:r>
            <a:r>
              <a:rPr lang="hu-HU" sz="1200" dirty="0"/>
              <a:t>: a műsorszóró médiában sugárzott művek megőrzése;  audiovizuális dokumentumgyűjtemény biztosítása az oktatás és a tudományos kutatások (szociológiai, kultúrtörténeti, történeti) számára</a:t>
            </a:r>
          </a:p>
          <a:p>
            <a:pPr>
              <a:lnSpc>
                <a:spcPct val="120000"/>
              </a:lnSpc>
            </a:pPr>
            <a:r>
              <a:rPr lang="hu-HU" sz="1200" dirty="0"/>
              <a:t>Előzmények:</a:t>
            </a:r>
          </a:p>
          <a:p>
            <a:pPr>
              <a:lnSpc>
                <a:spcPct val="120000"/>
              </a:lnSpc>
              <a:buNone/>
            </a:pPr>
            <a:r>
              <a:rPr lang="hu-HU" sz="1200" dirty="0"/>
              <a:t>	</a:t>
            </a:r>
            <a:r>
              <a:rPr lang="hu-HU" sz="1200" b="1" dirty="0"/>
              <a:t>1999-ben </a:t>
            </a:r>
            <a:r>
              <a:rPr lang="hu-HU" sz="1200" dirty="0"/>
              <a:t>előkészítő projekt  indult a BME-n a NKÖM támogatásával . </a:t>
            </a:r>
          </a:p>
          <a:p>
            <a:pPr>
              <a:lnSpc>
                <a:spcPct val="120000"/>
              </a:lnSpc>
              <a:buNone/>
            </a:pPr>
            <a:r>
              <a:rPr lang="hu-HU" sz="1200" dirty="0"/>
              <a:t>	Az informatikai, jogi és metodikai koncepció kidolgozása egymással összhangban történt (az ORTT, a NKÖM és az Informatikai Kormánybiztosság  által delegált szakértők bevonásával).</a:t>
            </a:r>
          </a:p>
          <a:p>
            <a:pPr marL="342900" lvl="2" indent="-342900">
              <a:lnSpc>
                <a:spcPct val="120000"/>
              </a:lnSpc>
              <a:buNone/>
            </a:pPr>
            <a:r>
              <a:rPr lang="hu-HU" sz="1200" dirty="0"/>
              <a:t>	2001/29/EK  irányelv:  </a:t>
            </a:r>
            <a:r>
              <a:rPr lang="hu-HU" sz="1200" b="1" dirty="0"/>
              <a:t>AV-örökség megóvása, a mozgóképek kulturális, tudományos és kutatási célú felhasználásának előmozdítása és széles közönség számára  való hozzáférhetővé tétele</a:t>
            </a:r>
          </a:p>
          <a:p>
            <a:pPr>
              <a:lnSpc>
                <a:spcPct val="120000"/>
              </a:lnSpc>
              <a:buNone/>
            </a:pPr>
            <a:r>
              <a:rPr lang="hu-HU" sz="1200" b="1" dirty="0"/>
              <a:t>	2004-ben</a:t>
            </a:r>
            <a:r>
              <a:rPr lang="hu-HU" sz="1200" dirty="0"/>
              <a:t> a parlament elfogadta a </a:t>
            </a:r>
            <a:r>
              <a:rPr lang="hu-HU" sz="1200" dirty="0" err="1"/>
              <a:t>NAVA-törvényt</a:t>
            </a:r>
            <a:r>
              <a:rPr lang="hu-HU" sz="1200" dirty="0"/>
              <a:t> (</a:t>
            </a:r>
            <a:r>
              <a:rPr lang="hu-HU" sz="1200" b="1" dirty="0"/>
              <a:t>2004. CXXXVII. tv</a:t>
            </a:r>
            <a:r>
              <a:rPr lang="hu-HU" sz="1200" dirty="0"/>
              <a:t>.), </a:t>
            </a:r>
          </a:p>
          <a:p>
            <a:pPr>
              <a:lnSpc>
                <a:spcPct val="120000"/>
              </a:lnSpc>
              <a:buNone/>
            </a:pPr>
            <a:r>
              <a:rPr lang="hu-HU" sz="1200" dirty="0"/>
              <a:t>	amely</a:t>
            </a:r>
          </a:p>
          <a:p>
            <a:pPr>
              <a:lnSpc>
                <a:spcPct val="120000"/>
              </a:lnSpc>
              <a:buNone/>
            </a:pPr>
            <a:r>
              <a:rPr lang="hu-HU" sz="1200" b="1" dirty="0"/>
              <a:t>	2006. január 1-jén </a:t>
            </a:r>
            <a:r>
              <a:rPr lang="hu-HU" sz="1200" dirty="0"/>
              <a:t>lépett életbe, ekkor kezdte meg az üzemszerű működését a NAVA</a:t>
            </a:r>
          </a:p>
          <a:p>
            <a:pPr>
              <a:lnSpc>
                <a:spcPct val="120000"/>
              </a:lnSpc>
              <a:buNone/>
            </a:pPr>
            <a:r>
              <a:rPr lang="hu-HU" sz="1200" dirty="0"/>
              <a:t>	</a:t>
            </a:r>
            <a:r>
              <a:rPr lang="hu-HU" sz="1200" b="1" dirty="0"/>
              <a:t>2005 és 2011 </a:t>
            </a:r>
            <a:r>
              <a:rPr lang="hu-HU" sz="1200" dirty="0"/>
              <a:t>között  különféle fenntartók és felügyeleti szervek (NKÖM, IHM, GM, NFM) </a:t>
            </a:r>
          </a:p>
          <a:p>
            <a:pPr>
              <a:lnSpc>
                <a:spcPct val="120000"/>
              </a:lnSpc>
              <a:buNone/>
            </a:pPr>
            <a:r>
              <a:rPr lang="hu-HU" sz="1200" dirty="0"/>
              <a:t>	és különféle üzemeltetők (Nemzetközi Technológiai Kht.,  Neumann-ház) váltották egymást. </a:t>
            </a:r>
          </a:p>
          <a:p>
            <a:pPr>
              <a:lnSpc>
                <a:spcPct val="120000"/>
              </a:lnSpc>
              <a:buNone/>
            </a:pPr>
            <a:r>
              <a:rPr lang="hu-HU" sz="1200" b="1" dirty="0"/>
              <a:t>	2011-től </a:t>
            </a:r>
            <a:r>
              <a:rPr lang="hu-HU" sz="1200" dirty="0"/>
              <a:t>a NAVA fenntartója az NHMM, az  üzemeltető az MTVA </a:t>
            </a:r>
            <a:r>
              <a:rPr lang="hu-HU" sz="1200" dirty="0" err="1"/>
              <a:t>Digitalizációs</a:t>
            </a:r>
            <a:r>
              <a:rPr lang="hu-HU" sz="1200" dirty="0"/>
              <a:t> Műhely Kft. </a:t>
            </a:r>
          </a:p>
        </p:txBody>
      </p:sp>
      <p:pic>
        <p:nvPicPr>
          <p:cNvPr id="5" name="Kép 4" descr="külföldi av-archívum-modell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1196752"/>
            <a:ext cx="3888432" cy="1636905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/>
              <a:t>A 2004. évi CXXXVII. tv. (</a:t>
            </a:r>
            <a:r>
              <a:rPr lang="hu-HU" sz="2400" dirty="0" err="1"/>
              <a:t>NAVA-törvény</a:t>
            </a:r>
            <a:r>
              <a:rPr lang="hu-HU" sz="2400" dirty="0"/>
              <a:t>) fontosabb rendelkezései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495801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500" dirty="0"/>
              <a:t>A NAVA közgyűjtemény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500" dirty="0"/>
              <a:t>2006. január 1-jétől üzemszerűen gyűjti, digitálisan tárolja, katalogizálja a műsorszolgáltatók által sugárzott  magyar gyártású vagy magyar vonatkozású  műsorszámokat</a:t>
            </a:r>
          </a:p>
          <a:p>
            <a:pPr>
              <a:lnSpc>
                <a:spcPct val="90000"/>
              </a:lnSpc>
            </a:pPr>
            <a:r>
              <a:rPr lang="hu-HU" sz="1500" dirty="0"/>
              <a:t>Oktatási és kutatási célú használat esetén szerzői jogi korlátok nélkül biztosítja a gyűjteményhez való hozzáférést  a </a:t>
            </a:r>
            <a:r>
              <a:rPr lang="hu-HU" sz="1500" dirty="0" err="1"/>
              <a:t>NAVA-pontok</a:t>
            </a:r>
            <a:r>
              <a:rPr lang="hu-HU" sz="1500" dirty="0"/>
              <a:t> révén. (Egyebekben az Szjt. előírásai szerint jár el. )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r>
              <a:rPr lang="hu-HU" sz="1500" dirty="0"/>
              <a:t>	</a:t>
            </a:r>
            <a:r>
              <a:rPr lang="hu-HU" sz="1200" i="1" dirty="0"/>
              <a:t>[Célok:  </a:t>
            </a:r>
            <a:r>
              <a:rPr lang="hu-HU" sz="1200" i="1" dirty="0" err="1"/>
              <a:t>NAVA-pontként</a:t>
            </a:r>
            <a:r>
              <a:rPr lang="hu-HU" sz="1200" i="1" dirty="0"/>
              <a:t> regisztrálhatók  körének bővítése (pl. szaktanári egyesületek, </a:t>
            </a:r>
            <a:r>
              <a:rPr lang="hu-HU" sz="1200" i="1" dirty="0" err="1"/>
              <a:t>határontúli</a:t>
            </a:r>
            <a:r>
              <a:rPr lang="hu-HU" sz="1200" i="1" dirty="0"/>
              <a:t> intézmények); NAVA-ponton kívül való hozzáférés lehetősége oktatási célú használatnál (pl. </a:t>
            </a:r>
            <a:r>
              <a:rPr lang="hu-HU" sz="1200" i="1" dirty="0" err="1"/>
              <a:t>eduID-alapú</a:t>
            </a:r>
            <a:r>
              <a:rPr lang="hu-HU" sz="1200" i="1" dirty="0"/>
              <a:t> </a:t>
            </a:r>
            <a:r>
              <a:rPr lang="hu-HU" sz="1200" i="1" dirty="0" err="1"/>
              <a:t>autentikáció</a:t>
            </a:r>
            <a:r>
              <a:rPr lang="hu-HU" sz="1200" i="1" dirty="0"/>
              <a:t>); fizetős szolgáltatás – egyelőre eredménytelen kísérletek mindhárom területen]</a:t>
            </a:r>
          </a:p>
          <a:p>
            <a:pPr>
              <a:lnSpc>
                <a:spcPct val="90000"/>
              </a:lnSpc>
              <a:spcBef>
                <a:spcPts val="0"/>
              </a:spcBef>
              <a:buNone/>
            </a:pPr>
            <a:endParaRPr lang="hu-HU" sz="1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hu-HU" sz="1500" dirty="0"/>
              <a:t>A  NAVA a kötelespéldány-szolgáltatási kötelezettség alá nem tartozó, de rendelkezésére bocsátott műsorszámokat  is archiválhatja: </a:t>
            </a:r>
            <a:r>
              <a:rPr lang="hu-HU" sz="1500" dirty="0">
                <a:hlinkClick r:id="rId2"/>
              </a:rPr>
              <a:t>http://nava.hu/kulongyujtemenyek/</a:t>
            </a:r>
            <a:endParaRPr lang="hu-HU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15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u-HU" sz="15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500" dirty="0"/>
              <a:t>Lehetősége van a médiaszolgáltatókkal, illetve más archívumokkal,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500" dirty="0"/>
              <a:t>	közgyűjteményekkel együttműködni: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hu-HU" sz="15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hu-HU" sz="15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500" dirty="0"/>
              <a:t>A törvényt 2010 decemberében módosították. A változások egyrészt adminisztratívak (pl. fenntartó), másrészt  a gyűjtőkört érintők, amennyiben a módosítás ad egy definíciót a kötelespéldány fogalmára: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500" dirty="0"/>
              <a:t>	A módosított törvény </a:t>
            </a:r>
            <a:r>
              <a:rPr lang="hu-HU" sz="1600" dirty="0"/>
              <a:t>1. fejezet 2.§ d) pontja szerint:</a:t>
            </a:r>
            <a:endParaRPr lang="hu-HU" sz="1100" dirty="0"/>
          </a:p>
          <a:p>
            <a:pPr>
              <a:lnSpc>
                <a:spcPct val="90000"/>
              </a:lnSpc>
              <a:spcAft>
                <a:spcPts val="600"/>
              </a:spcAft>
              <a:buNone/>
            </a:pPr>
            <a:r>
              <a:rPr lang="hu-HU" sz="1400" dirty="0"/>
              <a:t>	</a:t>
            </a:r>
            <a:r>
              <a:rPr lang="hu-HU" sz="1200" i="1" dirty="0"/>
              <a:t>audiovizuális kötelespéldány: a közszolgálati médiaszolgáltatók és </a:t>
            </a:r>
            <a:r>
              <a:rPr lang="hu-HU" sz="1200" dirty="0"/>
              <a:t>– </a:t>
            </a:r>
            <a:r>
              <a:rPr lang="hu-HU" sz="1200" i="1" dirty="0"/>
              <a:t>az NMHH elnökének rendelete szerinti műsorszámok esetében </a:t>
            </a:r>
            <a:r>
              <a:rPr lang="hu-HU" sz="1200" dirty="0"/>
              <a:t>– </a:t>
            </a:r>
            <a:r>
              <a:rPr lang="hu-HU" sz="1200" i="1" dirty="0"/>
              <a:t>az országos földfelszíni terjesztésű televíziós médiaszolgáltatók által nyilvánossághoz közvetített, az e törvény hatálya alá tartozó műsorszám</a:t>
            </a:r>
            <a:endParaRPr lang="hu-HU" sz="1200" dirty="0"/>
          </a:p>
        </p:txBody>
      </p:sp>
      <p:pic>
        <p:nvPicPr>
          <p:cNvPr id="5" name="Kép 4" descr="könyvtármoz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077072"/>
            <a:ext cx="887631" cy="864096"/>
          </a:xfrm>
          <a:prstGeom prst="rect">
            <a:avLst/>
          </a:prstGeom>
        </p:spPr>
      </p:pic>
      <p:pic>
        <p:nvPicPr>
          <p:cNvPr id="6" name="Kép 5" descr="különgyűjtemények-logó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284984"/>
            <a:ext cx="4824536" cy="689219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707088" cy="274042"/>
          </a:xfrm>
        </p:spPr>
        <p:txBody>
          <a:bodyPr>
            <a:noAutofit/>
          </a:bodyPr>
          <a:lstStyle/>
          <a:p>
            <a:r>
              <a:rPr lang="hu-HU" sz="2400" dirty="0"/>
              <a:t>Mit gyűjt a </a:t>
            </a:r>
            <a:r>
              <a:rPr lang="hu-HU" sz="2800" dirty="0"/>
              <a:t>NAVA</a:t>
            </a:r>
            <a:r>
              <a:rPr lang="hu-HU" sz="2400" dirty="0"/>
              <a:t>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r>
              <a:rPr lang="hu-HU" sz="1600" dirty="0"/>
              <a:t>2006-tól – illetve egy-egy csatorna indulásától – kezdve gyűjtött csatornák, ill. rádióadók:</a:t>
            </a:r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r>
              <a:rPr lang="hu-HU" sz="1600" dirty="0"/>
              <a:t>DVB-T (Digital </a:t>
            </a:r>
            <a:r>
              <a:rPr lang="hu-HU" sz="1600" dirty="0" err="1"/>
              <a:t>Broadcast</a:t>
            </a:r>
            <a:r>
              <a:rPr lang="hu-HU" sz="1600" dirty="0"/>
              <a:t> Video – </a:t>
            </a:r>
            <a:r>
              <a:rPr lang="hu-HU" sz="1600" dirty="0" err="1"/>
              <a:t>Terrestrial</a:t>
            </a:r>
            <a:r>
              <a:rPr lang="hu-HU" sz="1600" dirty="0"/>
              <a:t>) adóhálózaton keresztül földfelszíni terjesztésben országosan elérhető üzemszerűen egyelőre nem gyűjtött csatornák: 40-45 csatorna</a:t>
            </a:r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r>
              <a:rPr lang="hu-HU" sz="1600" dirty="0"/>
              <a:t>2013 novemberétől kísérleti rögzítések és feldolgozások hét csatorna esetében: </a:t>
            </a:r>
          </a:p>
          <a:p>
            <a:endParaRPr lang="hu-HU" sz="1600" dirty="0"/>
          </a:p>
          <a:p>
            <a:endParaRPr lang="hu-HU" sz="1600" dirty="0"/>
          </a:p>
          <a:p>
            <a:r>
              <a:rPr lang="hu-HU" sz="1600" dirty="0"/>
              <a:t>Jelenleg (2025):</a:t>
            </a:r>
          </a:p>
          <a:p>
            <a:pPr algn="ctr">
              <a:buNone/>
            </a:pPr>
            <a:r>
              <a:rPr lang="hu-HU" sz="1600" dirty="0"/>
              <a:t>M1, M2, M4, M5, Duna, </a:t>
            </a:r>
            <a:r>
              <a:rPr lang="hu-HU" sz="1600" dirty="0" err="1"/>
              <a:t>Duna</a:t>
            </a:r>
            <a:r>
              <a:rPr lang="hu-HU" sz="1600" dirty="0"/>
              <a:t> World, TV2, RTL, ATV, </a:t>
            </a:r>
            <a:r>
              <a:rPr lang="hu-HU" sz="1600" dirty="0" err="1"/>
              <a:t>Hírtv</a:t>
            </a:r>
            <a:r>
              <a:rPr lang="hu-HU" sz="1600" dirty="0"/>
              <a:t>, </a:t>
            </a:r>
            <a:r>
              <a:rPr lang="hu-HU" sz="1600" dirty="0" err="1"/>
              <a:t>Euronews</a:t>
            </a:r>
            <a:endParaRPr lang="hu-HU" sz="1600" dirty="0"/>
          </a:p>
          <a:p>
            <a:pPr algn="ctr">
              <a:buNone/>
            </a:pPr>
            <a:r>
              <a:rPr lang="hu-HU" sz="1600" dirty="0"/>
              <a:t>Kossuth, Petőfi, Bartók, Dankó</a:t>
            </a:r>
          </a:p>
          <a:p>
            <a:pPr algn="ctr">
              <a:buNone/>
            </a:pPr>
            <a:r>
              <a:rPr lang="hu-HU" sz="1600" dirty="0"/>
              <a:t>Spektrum, </a:t>
            </a:r>
            <a:r>
              <a:rPr lang="hu-HU" sz="1600" dirty="0" err="1"/>
              <a:t>Spektrum</a:t>
            </a:r>
            <a:r>
              <a:rPr lang="hu-HU" sz="1600" dirty="0"/>
              <a:t> Home, </a:t>
            </a:r>
            <a:r>
              <a:rPr lang="hu-HU" sz="1600" dirty="0" err="1"/>
              <a:t>Discovery</a:t>
            </a:r>
            <a:r>
              <a:rPr lang="hu-HU" sz="1600" dirty="0"/>
              <a:t>, </a:t>
            </a:r>
            <a:r>
              <a:rPr lang="hu-HU" sz="1600" dirty="0" err="1"/>
              <a:t>Comedy</a:t>
            </a:r>
            <a:r>
              <a:rPr lang="hu-HU" sz="1600" dirty="0"/>
              <a:t> </a:t>
            </a:r>
            <a:r>
              <a:rPr lang="hu-HU" sz="1600" dirty="0" err="1"/>
              <a:t>Central</a:t>
            </a:r>
            <a:endParaRPr lang="hu-HU" sz="1600" dirty="0"/>
          </a:p>
          <a:p>
            <a:pPr lvl="1">
              <a:buNone/>
            </a:pPr>
            <a:endParaRPr lang="hu-HU" sz="1200" dirty="0"/>
          </a:p>
          <a:p>
            <a:endParaRPr lang="hu-HU" dirty="0"/>
          </a:p>
          <a:p>
            <a:pPr>
              <a:buNone/>
            </a:pPr>
            <a:endParaRPr lang="hu-HU" dirty="0"/>
          </a:p>
          <a:p>
            <a:endParaRPr lang="hu-HU" dirty="0"/>
          </a:p>
        </p:txBody>
      </p:sp>
      <p:pic>
        <p:nvPicPr>
          <p:cNvPr id="10" name="Kép 9" descr="gyűjtött tévécsatorná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980728"/>
            <a:ext cx="5420482" cy="895475"/>
          </a:xfrm>
          <a:prstGeom prst="rect">
            <a:avLst/>
          </a:prstGeom>
        </p:spPr>
      </p:pic>
      <p:pic>
        <p:nvPicPr>
          <p:cNvPr id="7" name="Kép 6" descr="nem gyűjtött csatornák és rádióadó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1" y="2420888"/>
            <a:ext cx="4875563" cy="1728192"/>
          </a:xfrm>
          <a:prstGeom prst="rect">
            <a:avLst/>
          </a:prstGeom>
        </p:spPr>
      </p:pic>
      <p:pic>
        <p:nvPicPr>
          <p:cNvPr id="8" name="Kép 7" descr="pilotcsatorná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365104"/>
            <a:ext cx="5707782" cy="485971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688632" cy="288032"/>
          </a:xfrm>
        </p:spPr>
        <p:txBody>
          <a:bodyPr>
            <a:noAutofit/>
          </a:bodyPr>
          <a:lstStyle/>
          <a:p>
            <a:r>
              <a:rPr lang="hu-HU" sz="2400"/>
              <a:t>Katalogizálási tényezők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904656"/>
          </a:xfrm>
        </p:spPr>
        <p:txBody>
          <a:bodyPr>
            <a:normAutofit/>
          </a:bodyPr>
          <a:lstStyle/>
          <a:p>
            <a:r>
              <a:rPr lang="hu-HU" sz="1600" dirty="0"/>
              <a:t>Saját fejlesztésű MAM (Media </a:t>
            </a:r>
            <a:r>
              <a:rPr lang="hu-HU" sz="1600" dirty="0" err="1"/>
              <a:t>Asset</a:t>
            </a:r>
            <a:r>
              <a:rPr lang="hu-HU" sz="1600" dirty="0"/>
              <a:t> </a:t>
            </a:r>
            <a:r>
              <a:rPr lang="hu-HU" sz="1600" dirty="0" err="1"/>
              <a:t>Managment</a:t>
            </a:r>
            <a:r>
              <a:rPr lang="hu-HU" sz="1600" dirty="0"/>
              <a:t>), bemeneti, katalogizáló és szolgáltató alrendszerrel:</a:t>
            </a:r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  <a:p>
            <a:pPr lvl="1">
              <a:buNone/>
            </a:pPr>
            <a:endParaRPr lang="hu-HU" sz="1600" dirty="0"/>
          </a:p>
          <a:p>
            <a:pPr lvl="1">
              <a:buFontTx/>
              <a:buChar char="-"/>
            </a:pPr>
            <a:r>
              <a:rPr lang="hu-HU" sz="1200" dirty="0"/>
              <a:t>Kurrens gyarapodás üteme (jelenleg kb. 360 óra/nap televízió- és rádióműsor) </a:t>
            </a:r>
          </a:p>
          <a:p>
            <a:r>
              <a:rPr lang="hu-HU" sz="1200" dirty="0"/>
              <a:t>(20 év alatt 1,8 millió rekord  </a:t>
            </a:r>
            <a:r>
              <a:rPr lang="hu-HU" sz="1200" dirty="0" smtClean="0"/>
              <a:t>6 </a:t>
            </a:r>
            <a:r>
              <a:rPr lang="hu-HU" sz="1200" dirty="0" err="1"/>
              <a:t>Pbyte</a:t>
            </a:r>
            <a:r>
              <a:rPr lang="hu-HU" sz="1200" dirty="0"/>
              <a:t>) </a:t>
            </a:r>
            <a:r>
              <a:rPr lang="hu-HU" sz="1200" dirty="0" smtClean="0"/>
              <a:t>(</a:t>
            </a:r>
            <a:r>
              <a:rPr lang="hu-HU" sz="1200" dirty="0" smtClean="0"/>
              <a:t>59591 </a:t>
            </a:r>
            <a:r>
              <a:rPr lang="hu-HU" sz="1200" dirty="0" smtClean="0"/>
              <a:t>nap, 20:49:52, </a:t>
            </a:r>
            <a:r>
              <a:rPr lang="hu-HU" sz="1200" b="1" dirty="0" smtClean="0"/>
              <a:t>163 </a:t>
            </a:r>
            <a:r>
              <a:rPr lang="hu-HU" sz="1200" b="1" dirty="0" smtClean="0"/>
              <a:t>év 96 nap 20 óra 49 perc 52 másodpercnyi </a:t>
            </a:r>
            <a:r>
              <a:rPr lang="hu-HU" sz="1200" b="1" dirty="0" smtClean="0"/>
              <a:t>médiatartalom</a:t>
            </a:r>
            <a:r>
              <a:rPr lang="hu-HU" sz="1200" dirty="0" smtClean="0"/>
              <a:t>)</a:t>
            </a:r>
            <a:endParaRPr lang="hu-HU" sz="1200" dirty="0"/>
          </a:p>
          <a:p>
            <a:pPr lvl="1">
              <a:buFontTx/>
              <a:buChar char="-"/>
            </a:pPr>
            <a:r>
              <a:rPr lang="hu-HU" sz="1200" dirty="0"/>
              <a:t>Feldolgozói kapacitás szűkössége (jelenleg </a:t>
            </a:r>
            <a:r>
              <a:rPr lang="hu-HU" sz="1200" dirty="0" smtClean="0"/>
              <a:t>25 </a:t>
            </a:r>
            <a:r>
              <a:rPr lang="hu-HU" sz="1200" dirty="0"/>
              <a:t>fő </a:t>
            </a:r>
            <a:r>
              <a:rPr lang="hu-HU" sz="1200" dirty="0" err="1"/>
              <a:t>archivátor</a:t>
            </a:r>
            <a:r>
              <a:rPr lang="hu-HU" sz="1200" dirty="0"/>
              <a:t>); </a:t>
            </a:r>
          </a:p>
          <a:p>
            <a:r>
              <a:rPr lang="hu-HU" sz="1600" dirty="0"/>
              <a:t>A médiaállomány és a </a:t>
            </a:r>
            <a:r>
              <a:rPr lang="hu-HU" sz="1600" dirty="0" err="1"/>
              <a:t>metaadatbázis</a:t>
            </a:r>
            <a:r>
              <a:rPr lang="hu-HU" sz="1600" dirty="0"/>
              <a:t> között közvetlen kapcsolat</a:t>
            </a:r>
          </a:p>
          <a:p>
            <a:r>
              <a:rPr lang="hu-HU" sz="1600" dirty="0"/>
              <a:t>A rögzítendő </a:t>
            </a:r>
            <a:r>
              <a:rPr lang="hu-HU" sz="1600" dirty="0" err="1"/>
              <a:t>metaadatok</a:t>
            </a:r>
            <a:r>
              <a:rPr lang="hu-HU" sz="1600" dirty="0"/>
              <a:t> forrásainak sajátosságai: </a:t>
            </a:r>
          </a:p>
          <a:p>
            <a:pPr lvl="1"/>
            <a:r>
              <a:rPr lang="hu-HU" sz="1200" dirty="0"/>
              <a:t>Főforrás a médiafájl, feldolgozáskor szükséges azonnal elérni</a:t>
            </a:r>
          </a:p>
          <a:p>
            <a:pPr lvl="1"/>
            <a:r>
              <a:rPr lang="hu-HU" sz="1200" dirty="0"/>
              <a:t>A műsorszolgáltatói  adatszolgáltatás változó formátumban  és az adásba kerüléshez képest változó időpontokban teljesül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hu-HU" sz="1600" dirty="0" err="1"/>
              <a:t>Metaadatok</a:t>
            </a:r>
            <a:r>
              <a:rPr lang="hu-HU" sz="1600" dirty="0"/>
              <a:t> fogadásának lehetősége külső forrásokból, dilemmák a külső források használatával kapcsolatban </a:t>
            </a:r>
          </a:p>
          <a:p>
            <a:pPr lvl="1"/>
            <a:r>
              <a:rPr lang="hu-HU" sz="1200" dirty="0"/>
              <a:t>Hitelesség </a:t>
            </a:r>
          </a:p>
          <a:p>
            <a:pPr lvl="1"/>
            <a:r>
              <a:rPr lang="hu-HU" sz="1200" dirty="0"/>
              <a:t>Az importált </a:t>
            </a:r>
            <a:r>
              <a:rPr lang="hu-HU" sz="1200" dirty="0" err="1"/>
              <a:t>metaadatok</a:t>
            </a:r>
            <a:r>
              <a:rPr lang="hu-HU" sz="1200" dirty="0"/>
              <a:t> összerendelhetősége a médiaállományokkal </a:t>
            </a:r>
          </a:p>
          <a:p>
            <a:pPr lvl="1"/>
            <a:r>
              <a:rPr lang="hu-HU" sz="1200" dirty="0"/>
              <a:t>A kötelespéldányként gyűjtött/gyűjtendő bármely csatorna esetén álljanak rendelkezésre importálható formában adatok</a:t>
            </a:r>
          </a:p>
        </p:txBody>
      </p:sp>
      <p:pic>
        <p:nvPicPr>
          <p:cNvPr id="5" name="Kép 4" descr="workflow-bemeneti-transzkód-feldolg-szol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0"/>
            <a:ext cx="4917637" cy="259228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90066"/>
          </a:xfrm>
        </p:spPr>
        <p:txBody>
          <a:bodyPr>
            <a:normAutofit/>
          </a:bodyPr>
          <a:lstStyle/>
          <a:p>
            <a:r>
              <a:rPr lang="hu-HU" sz="2400"/>
              <a:t>Metaadatforrások 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56584"/>
          </a:xfrm>
        </p:spPr>
        <p:txBody>
          <a:bodyPr>
            <a:normAutofit/>
          </a:bodyPr>
          <a:lstStyle/>
          <a:p>
            <a:r>
              <a:rPr lang="hu-HU" sz="1600" dirty="0"/>
              <a:t>Meghatározó paraméterek:  </a:t>
            </a:r>
          </a:p>
          <a:p>
            <a:pPr lvl="1"/>
            <a:r>
              <a:rPr lang="hu-HU" sz="1200" dirty="0"/>
              <a:t>Médiaszövegek sajátossága (auditív, képi, </a:t>
            </a:r>
            <a:r>
              <a:rPr lang="hu-HU" sz="1200" dirty="0" err="1"/>
              <a:t>textuális</a:t>
            </a:r>
            <a:r>
              <a:rPr lang="hu-HU" sz="1200" dirty="0"/>
              <a:t> elemek által egyaránt hordozott ismérvek)</a:t>
            </a:r>
          </a:p>
          <a:p>
            <a:pPr lvl="1"/>
            <a:r>
              <a:rPr lang="hu-HU" sz="1200" dirty="0"/>
              <a:t>A főforrásnak tekintett forráshely sokszor hiányzik (pl. </a:t>
            </a:r>
            <a:r>
              <a:rPr lang="hu-HU" sz="1200" dirty="0" err="1"/>
              <a:t>végefőcím</a:t>
            </a:r>
            <a:r>
              <a:rPr lang="hu-HU" sz="1200" dirty="0"/>
              <a:t>)</a:t>
            </a:r>
          </a:p>
          <a:p>
            <a:pPr>
              <a:buNone/>
            </a:pPr>
            <a:r>
              <a:rPr lang="hu-HU" sz="1600" dirty="0"/>
              <a:t>	Ezért a kötelespéldányként gyűjtendő dokumentumok számbavételéhez nélkülözhetetlenek a  „gyártói” metaadatok, mégpedig lehetőleg automatikusan hozzárendelhető formában.</a:t>
            </a:r>
          </a:p>
          <a:p>
            <a:r>
              <a:rPr lang="hu-HU" sz="1600" dirty="0"/>
              <a:t>Négy automatikus adatforrás:</a:t>
            </a:r>
          </a:p>
          <a:p>
            <a:pPr lvl="1"/>
            <a:r>
              <a:rPr lang="hu-HU" sz="1200" dirty="0"/>
              <a:t>EPG (</a:t>
            </a:r>
            <a:r>
              <a:rPr lang="hu-HU" sz="1200" dirty="0" err="1"/>
              <a:t>Electronic</a:t>
            </a:r>
            <a:r>
              <a:rPr lang="hu-HU" sz="1200" dirty="0"/>
              <a:t> Program </a:t>
            </a:r>
            <a:r>
              <a:rPr lang="hu-HU" sz="1200" dirty="0" err="1"/>
              <a:t>Guide</a:t>
            </a:r>
            <a:r>
              <a:rPr lang="hu-HU" sz="1200" dirty="0"/>
              <a:t>):  a 24 órás adásnapok az EPG időkódjai alapján automatikusan kerülnek műsorszámokként rögzítésre, de feldolgozáskor lehetőség van a vágáspontokat módosítani. </a:t>
            </a:r>
          </a:p>
          <a:p>
            <a:pPr lvl="1">
              <a:buNone/>
            </a:pPr>
            <a:r>
              <a:rPr lang="hu-HU" sz="1200" dirty="0"/>
              <a:t>	Az </a:t>
            </a:r>
            <a:r>
              <a:rPr lang="hu-HU" sz="1200" dirty="0" err="1"/>
              <a:t>EPG-szeletekhez</a:t>
            </a:r>
            <a:r>
              <a:rPr lang="hu-HU" sz="1200" dirty="0"/>
              <a:t> automatikusan rendelődik: </a:t>
            </a:r>
            <a:r>
              <a:rPr lang="hu-HU" sz="1200" dirty="0" err="1"/>
              <a:t>EPG-ben</a:t>
            </a:r>
            <a:r>
              <a:rPr lang="hu-HU" sz="1200" dirty="0"/>
              <a:t> szereplő cím, adásnap, tervezett kezdés</a:t>
            </a:r>
          </a:p>
          <a:p>
            <a:pPr lvl="1"/>
            <a:r>
              <a:rPr lang="hu-HU" sz="1200" dirty="0"/>
              <a:t>A port.hu által biztosított </a:t>
            </a:r>
            <a:r>
              <a:rPr lang="hu-HU" sz="1200" dirty="0" err="1"/>
              <a:t>xml</a:t>
            </a:r>
            <a:r>
              <a:rPr lang="hu-HU" sz="1200" dirty="0"/>
              <a:t>-ek, alapadatokkal:  műsorújság szerinti cím, műfaj, készítők, amelyek  automatikusan a vele megfeleltetett EPG-szelet rekordjában lesznek láthatók, és lehetőség van őket átvenni, elvetni vagy módosított formában felhasználni</a:t>
            </a:r>
          </a:p>
          <a:p>
            <a:pPr lvl="1"/>
            <a:r>
              <a:rPr lang="hu-HU" sz="1200" dirty="0"/>
              <a:t>Gyártótól származó adatok (</a:t>
            </a:r>
            <a:r>
              <a:rPr lang="hu-HU" sz="1200" dirty="0" err="1"/>
              <a:t>Provys</a:t>
            </a:r>
            <a:r>
              <a:rPr lang="hu-HU" sz="1200" dirty="0"/>
              <a:t>, gyártói weblapok adatai)</a:t>
            </a:r>
          </a:p>
          <a:p>
            <a:pPr lvl="1"/>
            <a:r>
              <a:rPr lang="hu-HU" sz="1200" dirty="0"/>
              <a:t>Teletextből a teljes szöveges leírások időkódokkal (tehát a lejátszás feliratozva is történhet)</a:t>
            </a:r>
          </a:p>
          <a:p>
            <a:endParaRPr lang="hu-HU" sz="1600" dirty="0"/>
          </a:p>
          <a:p>
            <a:r>
              <a:rPr lang="hu-HU" sz="1600"/>
              <a:t>E négyféle </a:t>
            </a:r>
            <a:r>
              <a:rPr lang="hu-HU" sz="1600" dirty="0"/>
              <a:t>adatforrással a jelenlegi</a:t>
            </a:r>
            <a:r>
              <a:rPr lang="hu-HU" sz="1600" b="1" dirty="0"/>
              <a:t> hazai földfelszíni terjesztésben sugárzott dokumentumok kötelespéldány-számbavétele</a:t>
            </a:r>
            <a:r>
              <a:rPr lang="hu-HU" sz="1600" dirty="0"/>
              <a:t> és archiválása elemi szinten </a:t>
            </a:r>
            <a:r>
              <a:rPr lang="hu-HU" sz="1600" b="1" dirty="0"/>
              <a:t>biztosítható lenne </a:t>
            </a:r>
            <a:r>
              <a:rPr lang="hu-HU" sz="1600" dirty="0"/>
              <a:t>(némi létszámfejlesztés mellett).</a:t>
            </a:r>
          </a:p>
          <a:p>
            <a:endParaRPr lang="hu-HU" sz="1600" dirty="0"/>
          </a:p>
          <a:p>
            <a:endParaRPr lang="hu-HU" sz="1600" dirty="0"/>
          </a:p>
          <a:p>
            <a:endParaRPr lang="hu-HU" sz="1600" dirty="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ím 15"/>
          <p:cNvSpPr>
            <a:spLocks noGrp="1"/>
          </p:cNvSpPr>
          <p:nvPr>
            <p:ph type="title"/>
          </p:nvPr>
        </p:nvSpPr>
        <p:spPr>
          <a:xfrm>
            <a:off x="467544" y="260648"/>
            <a:ext cx="2448272" cy="936104"/>
          </a:xfrm>
        </p:spPr>
        <p:txBody>
          <a:bodyPr>
            <a:normAutofit fontScale="90000"/>
          </a:bodyPr>
          <a:lstStyle/>
          <a:p>
            <a:r>
              <a:rPr lang="hu-HU" b="0" dirty="0"/>
              <a:t>Egy műsorszámrekord feldolgozásának fázisai</a:t>
            </a:r>
          </a:p>
        </p:txBody>
      </p:sp>
      <p:sp>
        <p:nvSpPr>
          <p:cNvPr id="18" name="Szöveg helye 17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2376264" cy="4248472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A komplex feldolgozás szemléltetése  Koch-görbével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sz="1200" dirty="0"/>
              <a:t>(Giczi András Béla: Az osztályozás és a káoszelmélet című munkája nyomán </a:t>
            </a:r>
            <a:r>
              <a:rPr lang="hu-HU" sz="800" dirty="0">
                <a:hlinkClick r:id="rId2"/>
              </a:rPr>
              <a:t>http://epa.oszk.hu/00100/00143/00047/giczi.html</a:t>
            </a:r>
            <a:r>
              <a:rPr lang="hu-HU" sz="800" dirty="0"/>
              <a:t> </a:t>
            </a:r>
            <a:r>
              <a:rPr lang="hu-HU" sz="1200" dirty="0"/>
              <a:t>)</a:t>
            </a:r>
          </a:p>
          <a:p>
            <a:r>
              <a:rPr lang="hu-HU" sz="1000" dirty="0"/>
              <a:t>In: Könyvtári Figyelő, 50. évfolyam 2004. 1. szám</a:t>
            </a:r>
            <a:endParaRPr lang="hu-HU" sz="1000" u="sng" dirty="0"/>
          </a:p>
        </p:txBody>
      </p:sp>
      <p:pic>
        <p:nvPicPr>
          <p:cNvPr id="20" name="Kép 19" descr="koch-görb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04865"/>
            <a:ext cx="2136959" cy="1080119"/>
          </a:xfrm>
          <a:prstGeom prst="rect">
            <a:avLst/>
          </a:prstGeom>
        </p:spPr>
      </p:pic>
      <p:pic>
        <p:nvPicPr>
          <p:cNvPr id="9" name="Kép 8" descr="formai feltárás és azonosítás szintj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6849" y="4293096"/>
            <a:ext cx="2136959" cy="2234728"/>
          </a:xfrm>
          <a:prstGeom prst="rect">
            <a:avLst/>
          </a:prstGeom>
        </p:spPr>
      </p:pic>
      <p:pic>
        <p:nvPicPr>
          <p:cNvPr id="12" name="Tartalom helye 11" descr="feltárás-szintjei-dia-zöldkeretes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391311" y="260648"/>
            <a:ext cx="5673749" cy="6192688"/>
          </a:xfrm>
        </p:spPr>
      </p:pic>
      <p:sp>
        <p:nvSpPr>
          <p:cNvPr id="7" name="Szövegdoboz 6"/>
          <p:cNvSpPr txBox="1"/>
          <p:nvPr/>
        </p:nvSpPr>
        <p:spPr>
          <a:xfrm>
            <a:off x="3491880" y="620688"/>
            <a:ext cx="2952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Kötelespéldány-számbavétel szintje: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3491880" y="407707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/>
              <a:t>A</a:t>
            </a:r>
            <a:r>
              <a:rPr lang="hu-HU" dirty="0"/>
              <a:t> </a:t>
            </a:r>
            <a:r>
              <a:rPr lang="hu-HU" sz="1400" b="1" dirty="0"/>
              <a:t>referálás</a:t>
            </a:r>
            <a:r>
              <a:rPr lang="hu-HU" dirty="0"/>
              <a:t> </a:t>
            </a:r>
            <a:r>
              <a:rPr lang="hu-HU" sz="1400" b="1" dirty="0"/>
              <a:t>szintje: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264696" cy="504056"/>
          </a:xfrm>
        </p:spPr>
        <p:txBody>
          <a:bodyPr>
            <a:noAutofit/>
          </a:bodyPr>
          <a:lstStyle/>
          <a:p>
            <a:r>
              <a:rPr lang="hu-HU" sz="2800" dirty="0"/>
              <a:t>Kulcsképek mint tárgyi kifejezések</a:t>
            </a: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832648"/>
          </a:xfrm>
        </p:spPr>
        <p:txBody>
          <a:bodyPr>
            <a:normAutofit fontScale="25000" lnSpcReduction="20000"/>
          </a:bodyPr>
          <a:lstStyle/>
          <a:p>
            <a:r>
              <a:rPr lang="hu-HU" sz="4000" dirty="0"/>
              <a:t>A dokumentumokból nyert képek reprezentánsok, a kategorizálás eszközei is lehetnek. Fontos, hogy időkód tartozik hozzájuk, tehát a kijátszás egy-egy tárgyi kifejezésként rögzített kulcsképtől indítható. </a:t>
            </a:r>
          </a:p>
          <a:p>
            <a:r>
              <a:rPr lang="hu-HU" sz="4000" b="1" dirty="0"/>
              <a:t>Funkciójuk alapján lehetnek: </a:t>
            </a:r>
          </a:p>
          <a:p>
            <a:r>
              <a:rPr lang="hu-HU" sz="4000" dirty="0"/>
              <a:t>Azonosító típusú kulcsképek: műsorszámlogó, elejefőcím (soha nem független az azonosító szerepű auditív elemtől)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sz="4000" dirty="0"/>
          </a:p>
          <a:p>
            <a:r>
              <a:rPr lang="hu-HU" sz="4000" dirty="0"/>
              <a:t>Informatív, </a:t>
            </a:r>
            <a:r>
              <a:rPr lang="hu-HU" sz="4000" dirty="0" err="1"/>
              <a:t>faktografikus</a:t>
            </a:r>
            <a:r>
              <a:rPr lang="hu-HU" sz="4000" dirty="0"/>
              <a:t> kulcsképek: pontosan megnevezhető egyedekről (pl. személy, alkotás stb.), azaz a kép a képcímmel együtt tartalmi ismérvet jelent, keresőkifejezés lehet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sz="4000" dirty="0"/>
              <a:t>Szemléltető típusú kulcsképek: gyakran  események és médiaesemények képei, illetve képi idézetek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sz="4000" dirty="0"/>
              <a:t>Reprezentánsok.  A fenti képek mindegyike egy-egy szempont szerint besorolható volt, de ezen túlmenően egyúttal a műsort is reprezentálhatják, vagyis a szemléltető típusú  kulcsképek sem csak illusztrálnak, a </a:t>
            </a:r>
            <a:r>
              <a:rPr lang="hu-HU" sz="4000" dirty="0" err="1"/>
              <a:t>kulcsképezési</a:t>
            </a:r>
            <a:r>
              <a:rPr lang="hu-HU" sz="4000" dirty="0"/>
              <a:t> tevékenységünk nagyon hasonló kell, hogy legyen az osztályozáshoz: hogy egy kulcskép reprezentáns-e,  azt  tapasztalati tudásunk alapján döntjük el. </a:t>
            </a:r>
          </a:p>
        </p:txBody>
      </p:sp>
      <p:pic>
        <p:nvPicPr>
          <p:cNvPr id="17" name="Kép 16" descr="vers mindenkine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412776"/>
            <a:ext cx="1536171" cy="1152128"/>
          </a:xfrm>
          <a:prstGeom prst="rect">
            <a:avLst/>
          </a:prstGeom>
        </p:spPr>
      </p:pic>
      <p:pic>
        <p:nvPicPr>
          <p:cNvPr id="22" name="Kép 21" descr="tenkes kapitán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1540768" cy="1155576"/>
          </a:xfrm>
          <a:prstGeom prst="rect">
            <a:avLst/>
          </a:prstGeom>
        </p:spPr>
      </p:pic>
      <p:pic>
        <p:nvPicPr>
          <p:cNvPr id="24" name="Kép 23" descr="weöres sánd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068960"/>
            <a:ext cx="1536170" cy="1152128"/>
          </a:xfrm>
          <a:prstGeom prst="rect">
            <a:avLst/>
          </a:prstGeom>
        </p:spPr>
      </p:pic>
      <p:pic>
        <p:nvPicPr>
          <p:cNvPr id="26" name="Kép 25" descr="evengélikus magazi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1412776"/>
            <a:ext cx="1536171" cy="1152128"/>
          </a:xfrm>
          <a:prstGeom prst="rect">
            <a:avLst/>
          </a:prstGeom>
        </p:spPr>
      </p:pic>
      <p:pic>
        <p:nvPicPr>
          <p:cNvPr id="27" name="Kép 26" descr="orvosi zili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199" y="3068960"/>
            <a:ext cx="1632181" cy="1224136"/>
          </a:xfrm>
          <a:prstGeom prst="rect">
            <a:avLst/>
          </a:prstGeom>
        </p:spPr>
      </p:pic>
      <p:pic>
        <p:nvPicPr>
          <p:cNvPr id="30" name="Kép 29" descr="tévéovi.jpg"/>
          <p:cNvPicPr>
            <a:picLocks noChangeAspect="1"/>
          </p:cNvPicPr>
          <p:nvPr/>
        </p:nvPicPr>
        <p:blipFill>
          <a:blip r:embed="rId7" cstate="print"/>
          <a:srcRect l="17314" r="14765"/>
          <a:stretch>
            <a:fillRect/>
          </a:stretch>
        </p:blipFill>
        <p:spPr>
          <a:xfrm>
            <a:off x="2843808" y="1412776"/>
            <a:ext cx="1440160" cy="1192696"/>
          </a:xfrm>
          <a:prstGeom prst="rect">
            <a:avLst/>
          </a:prstGeom>
        </p:spPr>
      </p:pic>
      <p:pic>
        <p:nvPicPr>
          <p:cNvPr id="35" name="Kép 34" descr="mephist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28184" y="4725144"/>
            <a:ext cx="1656184" cy="1242138"/>
          </a:xfrm>
          <a:prstGeom prst="rect">
            <a:avLst/>
          </a:prstGeom>
        </p:spPr>
      </p:pic>
      <p:pic>
        <p:nvPicPr>
          <p:cNvPr id="36" name="Kép 35" descr="katalin és vilmo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7984" y="4725144"/>
            <a:ext cx="1632181" cy="1224136"/>
          </a:xfrm>
          <a:prstGeom prst="rect">
            <a:avLst/>
          </a:prstGeom>
        </p:spPr>
      </p:pic>
      <p:pic>
        <p:nvPicPr>
          <p:cNvPr id="43" name="Kép 42" descr="nagymaro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4725144"/>
            <a:ext cx="1584176" cy="1186842"/>
          </a:xfrm>
          <a:prstGeom prst="rect">
            <a:avLst/>
          </a:prstGeom>
        </p:spPr>
      </p:pic>
      <p:pic>
        <p:nvPicPr>
          <p:cNvPr id="44" name="Kép 43" descr="nato csúcs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99792" y="4725144"/>
            <a:ext cx="1636779" cy="1227584"/>
          </a:xfrm>
          <a:prstGeom prst="rect">
            <a:avLst/>
          </a:prstGeom>
        </p:spPr>
      </p:pic>
      <p:pic>
        <p:nvPicPr>
          <p:cNvPr id="18" name="Kép 17" descr="táncművek-inzert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627784" y="3068960"/>
            <a:ext cx="1584176" cy="1188132"/>
          </a:xfrm>
          <a:prstGeom prst="rect">
            <a:avLst/>
          </a:prstGeom>
        </p:spPr>
      </p:pic>
      <p:pic>
        <p:nvPicPr>
          <p:cNvPr id="19" name="Kép 18" descr="répatorta.jpg"/>
          <p:cNvPicPr>
            <a:picLocks noChangeAspect="1"/>
          </p:cNvPicPr>
          <p:nvPr/>
        </p:nvPicPr>
        <p:blipFill>
          <a:blip r:embed="rId13" cstate="print"/>
          <a:srcRect l="3299" r="14213"/>
          <a:stretch>
            <a:fillRect/>
          </a:stretch>
        </p:blipFill>
        <p:spPr>
          <a:xfrm>
            <a:off x="4427984" y="3068960"/>
            <a:ext cx="1800200" cy="1227584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360040"/>
          </a:xfrm>
        </p:spPr>
        <p:txBody>
          <a:bodyPr>
            <a:normAutofit fontScale="90000"/>
          </a:bodyPr>
          <a:lstStyle/>
          <a:p>
            <a:r>
              <a:rPr lang="hu-HU" sz="2800" dirty="0" err="1"/>
              <a:t>EPG-szeletből</a:t>
            </a:r>
            <a:r>
              <a:rPr lang="hu-HU" sz="2800" dirty="0"/>
              <a:t> </a:t>
            </a:r>
            <a:r>
              <a:rPr lang="hu-HU" sz="3100" dirty="0"/>
              <a:t>műsorszám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760640"/>
          </a:xfrm>
        </p:spPr>
        <p:txBody>
          <a:bodyPr>
            <a:normAutofit/>
          </a:bodyPr>
          <a:lstStyle/>
          <a:p>
            <a:r>
              <a:rPr lang="hu-HU" sz="1800" dirty="0" err="1"/>
              <a:t>EPG-szelet</a:t>
            </a:r>
            <a:r>
              <a:rPr lang="hu-HU" sz="1800" dirty="0"/>
              <a:t> automatikus adatokkal:  vágáspontosítás, </a:t>
            </a:r>
            <a:r>
              <a:rPr lang="hu-HU" sz="1800" dirty="0" err="1"/>
              <a:t>adatvalidálás</a:t>
            </a:r>
            <a:r>
              <a:rPr lang="hu-HU" sz="1800" dirty="0"/>
              <a:t>, készre jelentés után generálódik a műsorszám </a:t>
            </a:r>
            <a:r>
              <a:rPr lang="hu-HU" sz="1800" dirty="0" err="1"/>
              <a:t>metaadatrekordja</a:t>
            </a:r>
            <a:r>
              <a:rPr lang="hu-HU" sz="1800" dirty="0"/>
              <a:t>):</a:t>
            </a:r>
          </a:p>
          <a:p>
            <a:pPr>
              <a:buNone/>
            </a:pPr>
            <a:endParaRPr lang="hu-HU" sz="2000" dirty="0"/>
          </a:p>
        </p:txBody>
      </p:sp>
      <p:pic>
        <p:nvPicPr>
          <p:cNvPr id="5" name="Kép 4" descr="epg-szelet portos adatokk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673342" cy="2905328"/>
          </a:xfrm>
          <a:prstGeom prst="rect">
            <a:avLst/>
          </a:prstGeom>
        </p:spPr>
      </p:pic>
      <p:pic>
        <p:nvPicPr>
          <p:cNvPr id="7" name="Kép 6" descr="epg-szelet portos adatokkal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1026" y="4250320"/>
            <a:ext cx="6721948" cy="2592288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7" ma:contentTypeDescription="Új dokumentum létrehozása." ma:contentTypeScope="" ma:versionID="4cdfc15658f5a155ebe2e4b920e9a853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2a8b8c0e29780191a2b9958e9cd05e4d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</documentManagement>
</p:properties>
</file>

<file path=customXml/itemProps1.xml><?xml version="1.0" encoding="utf-8"?>
<ds:datastoreItem xmlns:ds="http://schemas.openxmlformats.org/officeDocument/2006/customXml" ds:itemID="{BCD53A6C-192B-490D-9C6C-4ACA7DF979FA}"/>
</file>

<file path=customXml/itemProps2.xml><?xml version="1.0" encoding="utf-8"?>
<ds:datastoreItem xmlns:ds="http://schemas.openxmlformats.org/officeDocument/2006/customXml" ds:itemID="{7350F728-CBE0-49C4-A161-681D54E81F93}"/>
</file>

<file path=customXml/itemProps3.xml><?xml version="1.0" encoding="utf-8"?>
<ds:datastoreItem xmlns:ds="http://schemas.openxmlformats.org/officeDocument/2006/customXml" ds:itemID="{0FA9AA7D-80E6-4B4B-97ED-38BF748FE93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3856</TotalTime>
  <Words>612</Words>
  <Application>Microsoft Office PowerPoint</Application>
  <PresentationFormat>Diavetítés a képernyőre (4:3 oldalarány)</PresentationFormat>
  <Paragraphs>176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Audiovizuális dokumentumok katalogizálása a NAVA-ban</vt:lpstr>
      <vt:lpstr>Mi a NAVA?</vt:lpstr>
      <vt:lpstr>A 2004. évi CXXXVII. tv. (NAVA-törvény) fontosabb rendelkezései</vt:lpstr>
      <vt:lpstr>Mit gyűjt a NAVA? </vt:lpstr>
      <vt:lpstr>Katalogizálási tényezők</vt:lpstr>
      <vt:lpstr>Metaadatforrások </vt:lpstr>
      <vt:lpstr>Egy műsorszámrekord feldolgozásának fázisai</vt:lpstr>
      <vt:lpstr>Kulcsképek mint tárgyi kifejezések</vt:lpstr>
      <vt:lpstr>EPG-szeletből műsorszám</vt:lpstr>
      <vt:lpstr>10. dia</vt:lpstr>
      <vt:lpstr>Műsorszám-metaadatrekord</vt:lpstr>
      <vt:lpstr>Besorolási adatok: személynév</vt:lpstr>
      <vt:lpstr>Tárgyszavak Köztaurusz; Földrajzi adatbázis; Személyadatbázis; Ortelius; Szabad tárgyszó</vt:lpstr>
      <vt:lpstr>Köszönöm a figyelmet!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Audiovizuális dokumentumok katalogizálása a NAVA-ban</dc:title>
  <dc:creator>Palyik Katalin</dc:creator>
  <cp:lastModifiedBy>Bajnok László</cp:lastModifiedBy>
  <cp:revision>394</cp:revision>
  <dcterms:created xsi:type="dcterms:W3CDTF">2016-02-22T09:01:27Z</dcterms:created>
  <dcterms:modified xsi:type="dcterms:W3CDTF">2025-11-06T14:32:58Z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</Properties>
</file>