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4" r:id="rId4"/>
    <p:sldId id="275" r:id="rId5"/>
    <p:sldId id="267" r:id="rId6"/>
    <p:sldId id="268" r:id="rId7"/>
    <p:sldId id="266" r:id="rId8"/>
    <p:sldId id="271" r:id="rId9"/>
    <p:sldId id="263" r:id="rId10"/>
    <p:sldId id="269" r:id="rId11"/>
    <p:sldId id="270" r:id="rId12"/>
    <p:sldId id="264" r:id="rId13"/>
    <p:sldId id="273" r:id="rId14"/>
    <p:sldId id="276" r:id="rId15"/>
    <p:sldId id="261" r:id="rId16"/>
  </p:sldIdLst>
  <p:sldSz cx="12192000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76" autoAdjust="0"/>
    <p:restoredTop sz="94660"/>
  </p:normalViewPr>
  <p:slideViewPr>
    <p:cSldViewPr snapToGrid="0">
      <p:cViewPr varScale="1">
        <p:scale>
          <a:sx n="84" d="100"/>
          <a:sy n="84" d="100"/>
        </p:scale>
        <p:origin x="-96" y="-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7FB9E-810E-4306-A4FA-2947FE43CC82}" type="datetimeFigureOut">
              <a:rPr lang="hu-HU"/>
              <a:pPr>
                <a:defRPr/>
              </a:pPr>
              <a:t>2025. 11. 11.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BA37D-3737-4906-8446-AD5F454FCDF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78A0E-D4AE-46CF-91A0-7CC2DD09D6B4}" type="datetimeFigureOut">
              <a:rPr lang="hu-HU"/>
              <a:pPr>
                <a:defRPr/>
              </a:pPr>
              <a:t>2025. 11. 11.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0C467-4408-40E3-8D94-43F026CC515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E0F9A-3F5D-4F01-9173-880F8E20E7EE}" type="datetimeFigureOut">
              <a:rPr lang="hu-HU"/>
              <a:pPr>
                <a:defRPr/>
              </a:pPr>
              <a:t>2025. 11. 11.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5AE18-119B-473F-AE7E-742CE4E4B1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571C7-63D4-44B0-8FC5-3711A198B17E}" type="datetimeFigureOut">
              <a:rPr lang="hu-HU"/>
              <a:pPr>
                <a:defRPr/>
              </a:pPr>
              <a:t>2025. 11. 11.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E08F4-395D-4E8E-9617-37B613383AC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06D70-A18C-46F5-82F9-3C0859F30465}" type="datetimeFigureOut">
              <a:rPr lang="hu-HU"/>
              <a:pPr>
                <a:defRPr/>
              </a:pPr>
              <a:t>2025. 11. 11.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271A4-5BD9-4316-8159-75D748342FB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0B52C-3B06-468C-B68A-56DFECE47ACD}" type="datetimeFigureOut">
              <a:rPr lang="hu-HU"/>
              <a:pPr>
                <a:defRPr/>
              </a:pPr>
              <a:t>2025. 11. 11.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38F67-0F36-4D3C-A957-EC3E0A210F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402D9-E63F-43C3-87BE-215BCB5D43DD}" type="datetimeFigureOut">
              <a:rPr lang="hu-HU"/>
              <a:pPr>
                <a:defRPr/>
              </a:pPr>
              <a:t>2025. 11. 11.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B04C1-7F8D-4C4E-962F-CFADC4C01A6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C8482-E7E0-48F6-901B-A511B0E40B15}" type="datetimeFigureOut">
              <a:rPr lang="hu-HU"/>
              <a:pPr>
                <a:defRPr/>
              </a:pPr>
              <a:t>2025. 11. 11.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7AD48-9297-434D-9ACF-29DEEFB2EB0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429E7-ACA6-4309-B5B4-8442AB63DE62}" type="datetimeFigureOut">
              <a:rPr lang="hu-HU"/>
              <a:pPr>
                <a:defRPr/>
              </a:pPr>
              <a:t>2025. 11. 11.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38949-BB16-423E-A8D1-1193333B18A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3F192-AD76-461E-8632-B569037A0C3D}" type="datetimeFigureOut">
              <a:rPr lang="hu-HU"/>
              <a:pPr>
                <a:defRPr/>
              </a:pPr>
              <a:t>2025. 11. 11.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65B0E-3987-4706-9425-98DA2A26FA9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98D8F-5CC3-4247-A37F-9D4D958CE288}" type="datetimeFigureOut">
              <a:rPr lang="hu-HU"/>
              <a:pPr>
                <a:defRPr/>
              </a:pPr>
              <a:t>2025. 11. 11.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06D29-B6F2-4DC4-BD2B-C3877C22FB7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34DD2C-F323-4F62-B883-ED980E29693D}" type="datetimeFigureOut">
              <a:rPr lang="hu-HU"/>
              <a:pPr>
                <a:defRPr/>
              </a:pPr>
              <a:t>2025. 11. 11.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674E0D-25C6-4854-A76F-346AE3CA42D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webarchivum@oszk.hu" TargetMode="External"/><Relationship Id="rId2" Type="http://schemas.openxmlformats.org/officeDocument/2006/relationships/hyperlink" Target="https://webarchivum.oszk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ctrTitle"/>
          </p:nvPr>
        </p:nvSpPr>
        <p:spPr>
          <a:xfrm>
            <a:off x="0" y="1330325"/>
            <a:ext cx="12192000" cy="2438400"/>
          </a:xfrm>
          <a:solidFill>
            <a:schemeClr val="bg1">
              <a:alpha val="14999"/>
            </a:schemeClr>
          </a:solidFill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40000"/>
              </a:spcBef>
              <a:defRPr/>
            </a:pPr>
            <a:r>
              <a:rPr lang="hu-HU" sz="44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Drótos László</a:t>
            </a:r>
            <a:r>
              <a:rPr lang="hu-HU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hu-HU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hu-HU" sz="1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hu-HU" sz="1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hu-HU" sz="5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ADATOK AZ ADATOKRÓL</a:t>
            </a:r>
            <a:r>
              <a:rPr lang="hu-HU" sz="48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hu-HU" sz="48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hu-HU" sz="44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Az MNMKK OSZK webarchívuma 2025-ben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878388"/>
            <a:ext cx="9144000" cy="1590675"/>
          </a:xfrm>
          <a:solidFill>
            <a:schemeClr val="bg1">
              <a:alpha val="16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u-HU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„404 Not Found – Ki őrzi meg az internetet?” </a:t>
            </a:r>
            <a:br>
              <a:rPr lang="hu-HU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hu-HU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konferencia és workshop</a:t>
            </a:r>
          </a:p>
          <a:p>
            <a:pPr eaLnBrk="1" hangingPunct="1">
              <a:defRPr/>
            </a:pPr>
            <a:r>
              <a:rPr lang="hu-HU" sz="2200" smtClean="0">
                <a:solidFill>
                  <a:schemeClr val="hlink"/>
                </a:solidFill>
                <a:latin typeface="Arial" charset="0"/>
              </a:rPr>
              <a:t>MNMKK Országos Széchényi Könyvtár</a:t>
            </a:r>
            <a:br>
              <a:rPr lang="hu-HU" sz="2200" smtClean="0">
                <a:solidFill>
                  <a:schemeClr val="hlink"/>
                </a:solidFill>
                <a:latin typeface="Arial" charset="0"/>
              </a:rPr>
            </a:br>
            <a:r>
              <a:rPr lang="hu-HU" sz="2200" smtClean="0">
                <a:solidFill>
                  <a:schemeClr val="hlink"/>
                </a:solidFill>
                <a:latin typeface="Arial" charset="0"/>
              </a:rPr>
              <a:t>Budapest, 2025. november 12.</a:t>
            </a:r>
          </a:p>
        </p:txBody>
      </p:sp>
      <p:pic>
        <p:nvPicPr>
          <p:cNvPr id="1331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" y="0"/>
            <a:ext cx="33718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9850" y="0"/>
            <a:ext cx="19621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425" y="15875"/>
            <a:ext cx="1119505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8"/>
          <p:cNvSpPr>
            <a:spLocks noChangeArrowheads="1"/>
          </p:cNvSpPr>
          <p:nvPr/>
        </p:nvSpPr>
        <p:spPr bwMode="auto">
          <a:xfrm>
            <a:off x="11809413" y="64087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9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4424363" y="755650"/>
            <a:ext cx="36591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>
                <a:latin typeface="Bahnschrift Condensed" pitchFamily="34" charset="0"/>
              </a:rPr>
              <a:t>1770 nyilvántartott, 1698 le is töltött csatorna, összesen kb. 156 000 hangfájl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8"/>
          <p:cNvSpPr>
            <a:spLocks noChangeArrowheads="1"/>
          </p:cNvSpPr>
          <p:nvPr/>
        </p:nvSpPr>
        <p:spPr bwMode="auto">
          <a:xfrm>
            <a:off x="11731625" y="64087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10</a:t>
            </a:r>
          </a:p>
        </p:txBody>
      </p:sp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" y="136525"/>
            <a:ext cx="10879138" cy="664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4424363" y="755650"/>
            <a:ext cx="4348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>
                <a:latin typeface="Bahnschrift Condensed" pitchFamily="34" charset="0"/>
              </a:rPr>
              <a:t>A teljes hangfájl archívum mérete 8,3 terabájt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2"/>
          <a:srcRect b="691"/>
          <a:stretch>
            <a:fillRect/>
          </a:stretch>
        </p:blipFill>
        <p:spPr bwMode="auto">
          <a:xfrm>
            <a:off x="1463675" y="476250"/>
            <a:ext cx="9412288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811338" y="0"/>
            <a:ext cx="87487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200">
                <a:latin typeface="Bahnschrift SemiLight Condensed" pitchFamily="34" charset="0"/>
              </a:rPr>
              <a:t>Az eddigi webtér aratások fontosabb adatai</a:t>
            </a:r>
          </a:p>
        </p:txBody>
      </p:sp>
      <p:sp>
        <p:nvSpPr>
          <p:cNvPr id="24579" name="Rectangle 8"/>
          <p:cNvSpPr>
            <a:spLocks noChangeArrowheads="1"/>
          </p:cNvSpPr>
          <p:nvPr/>
        </p:nvSpPr>
        <p:spPr bwMode="auto">
          <a:xfrm>
            <a:off x="11731625" y="64087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11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WEBTER_statisztika_2025-07-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8" y="823913"/>
            <a:ext cx="11955462" cy="553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811338" y="244475"/>
            <a:ext cx="87487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200">
                <a:latin typeface="Bahnschrift SemiLight Condensed" pitchFamily="34" charset="0"/>
              </a:rPr>
              <a:t>A 2025. nyarán lefutott webtér aratás fontosabb összesített adatai</a:t>
            </a:r>
          </a:p>
        </p:txBody>
      </p:sp>
      <p:sp>
        <p:nvSpPr>
          <p:cNvPr id="25603" name="Rectangle 8"/>
          <p:cNvSpPr>
            <a:spLocks noChangeArrowheads="1"/>
          </p:cNvSpPr>
          <p:nvPr/>
        </p:nvSpPr>
        <p:spPr bwMode="auto">
          <a:xfrm>
            <a:off x="11731625" y="64087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12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1811338" y="239713"/>
            <a:ext cx="87487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200">
                <a:latin typeface="Bahnschrift SemiLight Condensed" pitchFamily="34" charset="0"/>
              </a:rPr>
              <a:t>Közösségi média oldalak és híroldalak mentései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0531475" y="3279775"/>
            <a:ext cx="1493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 </a:t>
            </a:r>
            <a:r>
              <a:rPr lang="hu-HU">
                <a:latin typeface="Bahnschrift SemiLight Condensed" pitchFamily="34" charset="0"/>
              </a:rPr>
              <a:t>* Brozzler</a:t>
            </a:r>
            <a:br>
              <a:rPr lang="hu-HU">
                <a:latin typeface="Bahnschrift SemiLight Condensed" pitchFamily="34" charset="0"/>
              </a:rPr>
            </a:br>
            <a:r>
              <a:rPr lang="hu-HU">
                <a:latin typeface="Bahnschrift SemiLight Condensed" pitchFamily="34" charset="0"/>
              </a:rPr>
              <a:t>*</a:t>
            </a:r>
            <a:r>
              <a:rPr lang="hu-HU"/>
              <a:t>*</a:t>
            </a:r>
            <a:r>
              <a:rPr lang="hu-HU">
                <a:latin typeface="Bahnschrift SemiLight Condensed" pitchFamily="34" charset="0"/>
              </a:rPr>
              <a:t> Browsertrix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700213" y="3835400"/>
            <a:ext cx="87487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200">
                <a:latin typeface="Bahnschrift SemiLight Condensed" pitchFamily="34" charset="0"/>
              </a:rPr>
              <a:t>A nyilvános archívum fontosabb adatai</a:t>
            </a:r>
          </a:p>
        </p:txBody>
      </p:sp>
      <p:sp>
        <p:nvSpPr>
          <p:cNvPr id="26629" name="Text Box 101"/>
          <p:cNvSpPr txBox="1">
            <a:spLocks noChangeArrowheads="1"/>
          </p:cNvSpPr>
          <p:nvPr/>
        </p:nvSpPr>
        <p:spPr bwMode="auto">
          <a:xfrm>
            <a:off x="260350" y="4410075"/>
            <a:ext cx="11637963" cy="19621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162000" tIns="154800" rIns="162000" bIns="154800">
            <a:spAutoFit/>
          </a:bodyPr>
          <a:lstStyle/>
          <a:p>
            <a:pPr>
              <a:buFontTx/>
              <a:buChar char="•"/>
            </a:pPr>
            <a:r>
              <a:rPr lang="hu-HU"/>
              <a:t> 566 db válogatott és engedélyeztetett vagy nem engedélyköteles webhely negyedéves gyakoriságú mentései.</a:t>
            </a:r>
          </a:p>
          <a:p>
            <a:pPr>
              <a:buFontTx/>
              <a:buChar char="•"/>
            </a:pPr>
            <a:r>
              <a:rPr lang="hu-HU"/>
              <a:t> 494 XML formátumú részletes metaadat-rekord.</a:t>
            </a:r>
          </a:p>
          <a:p>
            <a:pPr>
              <a:buFontTx/>
              <a:buChar char="•"/>
            </a:pPr>
            <a:r>
              <a:rPr lang="hu-HU"/>
              <a:t> 129 db MNMKK OSZK-s webhely 1-2 alkalommal való mentései.</a:t>
            </a:r>
          </a:p>
          <a:p>
            <a:pPr>
              <a:buFontTx/>
              <a:buChar char="•"/>
            </a:pPr>
            <a:r>
              <a:rPr lang="hu-HU"/>
              <a:t> 25 db, a Balassi Intézet által gondozott honlap kétféle mentése.</a:t>
            </a:r>
          </a:p>
          <a:p>
            <a:pPr>
              <a:buFontTx/>
              <a:buChar char="•"/>
            </a:pPr>
            <a:r>
              <a:rPr lang="hu-HU"/>
              <a:t> 2 db esemény alapú részgyűjtemény (Rákóczi-emlékév, Széchényi Ferenc könyvtáralapítása).</a:t>
            </a:r>
          </a:p>
          <a:p>
            <a:pPr>
              <a:buFontTx/>
              <a:buChar char="•"/>
            </a:pPr>
            <a:r>
              <a:rPr lang="hu-HU"/>
              <a:t> kb. 2,5 terabájt összméret.</a:t>
            </a:r>
          </a:p>
        </p:txBody>
      </p:sp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11731625" y="64087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13</a:t>
            </a:r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863600"/>
            <a:ext cx="11601450" cy="23050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2"/>
          <p:cNvSpPr txBox="1">
            <a:spLocks/>
          </p:cNvSpPr>
          <p:nvPr/>
        </p:nvSpPr>
        <p:spPr bwMode="auto">
          <a:xfrm>
            <a:off x="2297113" y="846138"/>
            <a:ext cx="6954837" cy="557212"/>
          </a:xfrm>
          <a:prstGeom prst="rect">
            <a:avLst/>
          </a:prstGeom>
          <a:solidFill>
            <a:schemeClr val="bg1">
              <a:alpha val="10196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hu-HU" sz="3400" b="1">
                <a:solidFill>
                  <a:schemeClr val="folHlink"/>
                </a:solidFill>
              </a:rPr>
              <a:t>Köszönöm a figyelmet!</a:t>
            </a:r>
            <a:endParaRPr lang="hu-HU" sz="3400" b="1">
              <a:solidFill>
                <a:schemeClr val="folHlink"/>
              </a:solidFill>
              <a:latin typeface="Calibri Light" pitchFamily="34" charset="0"/>
            </a:endParaRP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1725613" y="6583363"/>
            <a:ext cx="8140700" cy="274637"/>
          </a:xfrm>
          <a:prstGeom prst="rect">
            <a:avLst/>
          </a:prstGeom>
          <a:solidFill>
            <a:schemeClr val="bg1">
              <a:alpha val="5490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/>
              <a:t>A kép forrása: https://allegro.hu/termek/ablaktorlo-labtorlo-404-40x60cm-a16876b2-580f-4c31-bd97-397e2cc000a4</a:t>
            </a: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9880600" y="6032500"/>
            <a:ext cx="2311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/>
              <a:t>Elérhetőségeink:</a:t>
            </a:r>
            <a:br>
              <a:rPr lang="hu-HU" sz="1600"/>
            </a:br>
            <a:r>
              <a:rPr lang="hu-HU" sz="1600">
                <a:hlinkClick r:id="rId2"/>
              </a:rPr>
              <a:t>webarchivum.oszk.hu</a:t>
            </a:r>
            <a:r>
              <a:rPr lang="hu-HU" sz="1600"/>
              <a:t/>
            </a:r>
            <a:br>
              <a:rPr lang="hu-HU" sz="1600"/>
            </a:br>
            <a:r>
              <a:rPr lang="hu-HU" sz="1600">
                <a:hlinkClick r:id="rId3"/>
              </a:rPr>
              <a:t>webarchivum@oszk.hu</a:t>
            </a:r>
            <a:endParaRPr lang="hu-HU" sz="1600"/>
          </a:p>
        </p:txBody>
      </p:sp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63" y="0"/>
            <a:ext cx="33718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29850" y="0"/>
            <a:ext cx="19621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19288" y="1419225"/>
            <a:ext cx="7705725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6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ím 1"/>
          <p:cNvSpPr>
            <a:spLocks noGrp="1"/>
          </p:cNvSpPr>
          <p:nvPr>
            <p:ph type="title"/>
          </p:nvPr>
        </p:nvSpPr>
        <p:spPr>
          <a:xfrm>
            <a:off x="303213" y="193675"/>
            <a:ext cx="4354512" cy="503238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smtClean="0">
                <a:solidFill>
                  <a:schemeClr val="tx2"/>
                </a:solidFill>
                <a:latin typeface="Arial" charset="0"/>
              </a:rPr>
              <a:t>Főbb történések röviden</a:t>
            </a:r>
            <a:endParaRPr lang="hu-HU" sz="3000" smtClean="0">
              <a:latin typeface="Arial" charset="0"/>
            </a:endParaRPr>
          </a:p>
        </p:txBody>
      </p:sp>
      <p:sp>
        <p:nvSpPr>
          <p:cNvPr id="14338" name="Rectangle 8"/>
          <p:cNvSpPr>
            <a:spLocks noChangeArrowheads="1"/>
          </p:cNvSpPr>
          <p:nvPr/>
        </p:nvSpPr>
        <p:spPr bwMode="auto">
          <a:xfrm>
            <a:off x="11776075" y="63976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1</a:t>
            </a:r>
          </a:p>
        </p:txBody>
      </p:sp>
      <p:sp>
        <p:nvSpPr>
          <p:cNvPr id="14339" name="AutoShape 18" descr="%0A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4340" name="AutoShape 20" descr="%0A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" name="Alcím 2"/>
          <p:cNvSpPr txBox="1">
            <a:spLocks/>
          </p:cNvSpPr>
          <p:nvPr/>
        </p:nvSpPr>
        <p:spPr bwMode="auto">
          <a:xfrm>
            <a:off x="438150" y="946150"/>
            <a:ext cx="11485563" cy="553720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1000"/>
              </a:spcBef>
              <a:buFont typeface="Arial" charset="0"/>
              <a:buChar char="•"/>
            </a:pPr>
            <a:r>
              <a:rPr lang="hu-HU" sz="2000" b="1" u="sng"/>
              <a:t>Új esemény-alapú részgyűjtemények:</a:t>
            </a:r>
            <a:br>
              <a:rPr lang="hu-HU" sz="2000" b="1" u="sng"/>
            </a:br>
            <a:r>
              <a:rPr lang="hu-HU" b="1"/>
              <a:t>„Könyvtári kihívás” program</a:t>
            </a:r>
            <a:r>
              <a:rPr lang="hu-HU"/>
              <a:t> (159 sajtóhír, továbbá 97 könyvtári, kormányzati/önkormányzati és egyéb</a:t>
            </a:r>
            <a:br>
              <a:rPr lang="hu-HU"/>
            </a:br>
            <a:r>
              <a:rPr lang="hu-HU"/>
              <a:t>weboldal, valamint kb. 4400 Facebook, Instagram, X, TikTok, YouTube bejegyzés és rövid videó).</a:t>
            </a:r>
            <a:r>
              <a:rPr lang="hu-HU" sz="2000" b="1" u="sng"/>
              <a:t/>
            </a:r>
            <a:br>
              <a:rPr lang="hu-HU" sz="2000" b="1" u="sng"/>
            </a:br>
            <a:r>
              <a:rPr lang="hu-HU" b="1"/>
              <a:t>HUNOR program és Kapu Tibor űrutazása </a:t>
            </a:r>
            <a:r>
              <a:rPr lang="hu-HU"/>
              <a:t>(89 hazai és külföldi portál hírei, továbbá honlapok, egyedi weboldalak és Wikipédia szócikkek, valamint Facebook, Instagram, X, LinkedIn, Spotify, TikTok, YouTube fiókok és posztok).</a:t>
            </a:r>
          </a:p>
          <a:p>
            <a:pPr marL="177800" indent="-177800">
              <a:spcBef>
                <a:spcPts val="1000"/>
              </a:spcBef>
              <a:buFont typeface="Arial" charset="0"/>
              <a:buChar char="•"/>
            </a:pPr>
            <a:r>
              <a:rPr lang="hu-HU" sz="2000" b="1" u="sng"/>
              <a:t>Webtér-szintű aratások:</a:t>
            </a:r>
            <a:br>
              <a:rPr lang="hu-HU" sz="2000" b="1" u="sng"/>
            </a:br>
            <a:r>
              <a:rPr lang="hu-HU"/>
              <a:t>2024-12-19 és 2025-01-15 között (817 542 kiinduló cím, 7,7 TB letöltött tartalom).</a:t>
            </a:r>
            <a:br>
              <a:rPr lang="hu-HU"/>
            </a:br>
            <a:r>
              <a:rPr lang="hu-HU"/>
              <a:t>2025-07-28 és 2025-08-21 között (942 323 kiinduló cím, 7,5 TB letöltött tartalom).</a:t>
            </a:r>
          </a:p>
          <a:p>
            <a:pPr marL="177800" indent="-177800">
              <a:spcBef>
                <a:spcPts val="1000"/>
              </a:spcBef>
              <a:buFont typeface="Arial" charset="0"/>
              <a:buChar char="•"/>
            </a:pPr>
            <a:r>
              <a:rPr lang="hu-HU" sz="2000" b="1" u="sng"/>
              <a:t>További archiválási munkák:</a:t>
            </a:r>
            <a:br>
              <a:rPr lang="hu-HU" sz="2000" b="1" u="sng"/>
            </a:br>
            <a:r>
              <a:rPr lang="hu-HU"/>
              <a:t>Nyilvános gyűjtemény frissítése és bővítése.</a:t>
            </a:r>
            <a:br>
              <a:rPr lang="hu-HU"/>
            </a:br>
            <a:r>
              <a:rPr lang="hu-HU"/>
              <a:t>Ukrajnai hírek és kárpátaljai webhelyek archiválása.</a:t>
            </a:r>
            <a:br>
              <a:rPr lang="hu-HU"/>
            </a:br>
            <a:r>
              <a:rPr lang="hu-HU"/>
              <a:t>Podcast adások és közösségi média fiókok mentése (félautomatikus módszerekkel).</a:t>
            </a:r>
            <a:br>
              <a:rPr lang="hu-HU"/>
            </a:br>
            <a:r>
              <a:rPr lang="hu-HU"/>
              <a:t>Hírportálok új tartalmainak napi szintű letöltése (Browsertrix crawlerrel).</a:t>
            </a:r>
            <a:br>
              <a:rPr lang="hu-HU"/>
            </a:br>
            <a:r>
              <a:rPr lang="hu-HU"/>
              <a:t>Köztérkép képeinek és metaadatainak betöltése a DKA-ba (+ tárgyalás az Indafotó anyagának átvételéről).</a:t>
            </a:r>
          </a:p>
          <a:p>
            <a:pPr marL="177800" indent="-177800">
              <a:spcBef>
                <a:spcPts val="1000"/>
              </a:spcBef>
              <a:buFont typeface="Arial" charset="0"/>
              <a:buChar char="•"/>
            </a:pPr>
            <a:r>
              <a:rPr lang="hu-HU" sz="2000" b="1" u="sng"/>
              <a:t>Egyéb tevékenységek:</a:t>
            </a:r>
            <a:br>
              <a:rPr lang="hu-HU" sz="2000" b="1" u="sng"/>
            </a:br>
            <a:r>
              <a:rPr lang="hu-HU"/>
              <a:t>IIPC részvétel, előadások, publikációk, hírlevél, együttműködések, tanulmányút, diákok, új tananyag,</a:t>
            </a:r>
            <a:br>
              <a:rPr lang="hu-HU"/>
            </a:br>
            <a:r>
              <a:rPr lang="hu-HU"/>
              <a:t>scriptek és munkafolyamatok dokumentálása, adatbázis- és rendszertervezés, infrastruktúra költöztetés.</a:t>
            </a:r>
          </a:p>
        </p:txBody>
      </p:sp>
      <p:pic>
        <p:nvPicPr>
          <p:cNvPr id="14342" name="Picture 9" descr="MNMKK OSZK Webarchív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61638" y="122238"/>
            <a:ext cx="14938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ím 1"/>
          <p:cNvSpPr>
            <a:spLocks/>
          </p:cNvSpPr>
          <p:nvPr/>
        </p:nvSpPr>
        <p:spPr bwMode="auto">
          <a:xfrm>
            <a:off x="303213" y="304800"/>
            <a:ext cx="67484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hu-HU" sz="3000">
                <a:solidFill>
                  <a:schemeClr val="tx2"/>
                </a:solidFill>
              </a:rPr>
              <a:t>Webarchívum mint adatforrás</a:t>
            </a:r>
            <a:endParaRPr lang="hu-HU" sz="3000"/>
          </a:p>
        </p:txBody>
      </p:sp>
      <p:sp>
        <p:nvSpPr>
          <p:cNvPr id="2" name="Alcím 2"/>
          <p:cNvSpPr txBox="1">
            <a:spLocks/>
          </p:cNvSpPr>
          <p:nvPr/>
        </p:nvSpPr>
        <p:spPr bwMode="auto">
          <a:xfrm>
            <a:off x="327025" y="925513"/>
            <a:ext cx="11395075" cy="5807075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1000"/>
              </a:spcBef>
              <a:buFont typeface="Arial" charset="0"/>
              <a:buNone/>
            </a:pPr>
            <a:r>
              <a:rPr lang="hu-HU" sz="2000" b="1" u="sng"/>
              <a:t>Milyen fájlok vannak az OSZK webarchívumában?</a:t>
            </a:r>
          </a:p>
          <a:p>
            <a:pPr marL="177800" indent="-177800">
              <a:spcBef>
                <a:spcPts val="1000"/>
              </a:spcBef>
              <a:buFont typeface="Arial" charset="0"/>
              <a:buChar char="•"/>
            </a:pPr>
            <a:r>
              <a:rPr lang="hu-HU" b="1"/>
              <a:t>WARC konténerek</a:t>
            </a:r>
            <a:r>
              <a:rPr lang="hu-HU"/>
              <a:t>, melyek egy fő fejlécből és azt követő rekordokból állnak: </a:t>
            </a:r>
            <a:br>
              <a:rPr lang="hu-HU"/>
            </a:br>
            <a:r>
              <a:rPr lang="hu-HU"/>
              <a:t>rekord fejléc (technikai metaadatok) és archív fájl (payload).</a:t>
            </a:r>
          </a:p>
          <a:p>
            <a:pPr marL="177800" indent="-177800">
              <a:spcBef>
                <a:spcPts val="1000"/>
              </a:spcBef>
              <a:buFont typeface="Arial" charset="0"/>
              <a:buChar char="•"/>
            </a:pPr>
            <a:r>
              <a:rPr lang="hu-HU" b="1"/>
              <a:t>WACZ</a:t>
            </a:r>
            <a:r>
              <a:rPr lang="hu-HU"/>
              <a:t> </a:t>
            </a:r>
            <a:r>
              <a:rPr lang="hu-HU" b="1"/>
              <a:t>csomagok</a:t>
            </a:r>
            <a:r>
              <a:rPr lang="hu-HU"/>
              <a:t> zip tömörítéssel: csomag metaadatai (datapackage.json), hitelesítő hash (datapackage-digest.json), oldalak alapadatai és nyers szövege (pages.jsonl), WARC fájlok (data.warc.gz), tartalomjegyzék a WARC fájlokhoz (index.cdx), full-text index a teljes szövegű kereséshez (opcionális).</a:t>
            </a:r>
          </a:p>
          <a:p>
            <a:pPr marL="177800" indent="-177800">
              <a:spcBef>
                <a:spcPts val="1000"/>
              </a:spcBef>
              <a:buFont typeface="Arial" charset="0"/>
              <a:buChar char="•"/>
            </a:pPr>
            <a:r>
              <a:rPr lang="hu-HU" b="1"/>
              <a:t>CDX/CDXJ indexfájlok </a:t>
            </a:r>
            <a:r>
              <a:rPr lang="hu-HU"/>
              <a:t>a WARC-okban való kereséshez: URL és URLkey (SURT formátum), időbélyeg (timestamp), HTTP státusz kód, átirányítás URL-je (redirect), hitelesítő hash (digest), archív fájl formátuma (MIME típus), archív fájlt tartalmazó WARC konténer, a rekord fájlon belüli eltolása (offset) és hossza (length).</a:t>
            </a:r>
          </a:p>
          <a:p>
            <a:pPr marL="177800" indent="-177800">
              <a:spcBef>
                <a:spcPts val="1000"/>
              </a:spcBef>
              <a:buFont typeface="Arial" charset="0"/>
              <a:buChar char="•"/>
            </a:pPr>
            <a:r>
              <a:rPr lang="hu-HU" b="1"/>
              <a:t>Napló- és jelentésfájlok </a:t>
            </a:r>
            <a:r>
              <a:rPr lang="hu-HU"/>
              <a:t>(log/report), melyek az egyes aratások részletes, illetve összesített technikai adatait tartalmazzák szöveges formátumban.</a:t>
            </a:r>
          </a:p>
          <a:p>
            <a:pPr marL="177800" indent="-177800">
              <a:spcBef>
                <a:spcPts val="1000"/>
              </a:spcBef>
              <a:buFont typeface="Arial" charset="0"/>
              <a:buChar char="•"/>
            </a:pPr>
            <a:r>
              <a:rPr lang="hu-HU" b="1"/>
              <a:t>Oldalképek </a:t>
            </a:r>
            <a:r>
              <a:rPr lang="hu-HU"/>
              <a:t>PNG formátumban (a nyilvános gyűjtemény és a tömeges aratások esetében).</a:t>
            </a:r>
          </a:p>
          <a:p>
            <a:pPr marL="177800" indent="-177800">
              <a:spcBef>
                <a:spcPts val="1000"/>
              </a:spcBef>
              <a:buFont typeface="Arial" charset="0"/>
              <a:buChar char="•"/>
            </a:pPr>
            <a:r>
              <a:rPr lang="hu-HU" b="1"/>
              <a:t>ZIP csomagok</a:t>
            </a:r>
            <a:r>
              <a:rPr lang="hu-HU"/>
              <a:t>: kiexportált vagy fájlrendszerből összecsomagolt webes tartalmak (önkéntes beadás útján vagy scraping eredményeként).</a:t>
            </a:r>
          </a:p>
          <a:p>
            <a:pPr marL="177800" indent="-177800">
              <a:spcBef>
                <a:spcPts val="1000"/>
              </a:spcBef>
              <a:buFont typeface="Arial" charset="0"/>
              <a:buChar char="•"/>
            </a:pPr>
            <a:r>
              <a:rPr lang="hu-HU" b="1"/>
              <a:t>Hangfájlok</a:t>
            </a:r>
            <a:r>
              <a:rPr lang="hu-HU"/>
              <a:t> MP3, MP4 vagy M4A formátumban (podcast különgyűjtemény).</a:t>
            </a:r>
          </a:p>
          <a:p>
            <a:pPr marL="177800" indent="-177800">
              <a:spcBef>
                <a:spcPts val="1000"/>
              </a:spcBef>
              <a:buFont typeface="Arial" charset="0"/>
              <a:buChar char="•"/>
            </a:pPr>
            <a:r>
              <a:rPr lang="hu-HU" b="1"/>
              <a:t>Metaadat nyilvántartások</a:t>
            </a:r>
            <a:r>
              <a:rPr lang="hu-HU"/>
              <a:t> XML és táblázatos formátumokban (leíró, adminisztratív és technikai adatok).</a:t>
            </a:r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3925" y="220663"/>
            <a:ext cx="21939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11798300" y="64087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ím 1"/>
          <p:cNvSpPr>
            <a:spLocks/>
          </p:cNvSpPr>
          <p:nvPr/>
        </p:nvSpPr>
        <p:spPr bwMode="auto">
          <a:xfrm>
            <a:off x="303213" y="304800"/>
            <a:ext cx="67484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hu-HU" sz="3000">
                <a:solidFill>
                  <a:schemeClr val="tx2"/>
                </a:solidFill>
              </a:rPr>
              <a:t>A Wayback Machine-on túl</a:t>
            </a:r>
            <a:endParaRPr lang="hu-HU" sz="240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7339013" y="6280150"/>
            <a:ext cx="2676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/>
              <a:t>A képet a Microsoft Copilot generálta</a:t>
            </a:r>
          </a:p>
        </p:txBody>
      </p:sp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1809413" y="64087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3</a:t>
            </a:r>
          </a:p>
        </p:txBody>
      </p:sp>
      <p:sp>
        <p:nvSpPr>
          <p:cNvPr id="2" name="Alcím 2"/>
          <p:cNvSpPr txBox="1">
            <a:spLocks/>
          </p:cNvSpPr>
          <p:nvPr/>
        </p:nvSpPr>
        <p:spPr bwMode="auto">
          <a:xfrm>
            <a:off x="280988" y="946150"/>
            <a:ext cx="10594975" cy="5426075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1000"/>
              </a:spcBef>
              <a:buFont typeface="Arial" charset="0"/>
              <a:buNone/>
            </a:pPr>
            <a:r>
              <a:rPr lang="hu-HU" sz="2000" b="1" u="sng"/>
              <a:t>Mire használható a webarchívumban felhalmozott adattömeg?</a:t>
            </a:r>
          </a:p>
          <a:p>
            <a:pPr marL="177800" indent="-177800">
              <a:spcBef>
                <a:spcPts val="1000"/>
              </a:spcBef>
              <a:buFont typeface="Arial" charset="0"/>
              <a:buChar char="•"/>
            </a:pPr>
            <a:r>
              <a:rPr lang="hu-HU" b="1"/>
              <a:t>Teljes szövegű keresés</a:t>
            </a:r>
            <a:r>
              <a:rPr lang="hu-HU"/>
              <a:t> releváns információk megtalálásához a múltbeli weben (nyilvános és zárt archívum anyaga, egyes különgyűjtemények önállóan is, Internet Archive .hu domén keresője).</a:t>
            </a:r>
          </a:p>
          <a:p>
            <a:pPr marL="177800" indent="-177800">
              <a:spcBef>
                <a:spcPts val="1000"/>
              </a:spcBef>
              <a:buFont typeface="Arial" charset="0"/>
              <a:buChar char="•"/>
            </a:pPr>
            <a:r>
              <a:rPr lang="hu-HU" b="1"/>
              <a:t>Webtörténeti kutatások</a:t>
            </a:r>
            <a:r>
              <a:rPr lang="hu-HU"/>
              <a:t>: a magyar webtér vagy egy adott webhely időbeli változása, weboldalak külalakjának és funkcióinak fejlődése, webhelyek közötti kapcsolatok alakulása a linkgráfok elemzésével, a webes technológia fejlődése, egyes műfajok és platformok népszerűségének változása ...</a:t>
            </a:r>
          </a:p>
          <a:p>
            <a:pPr marL="177800" indent="-177800">
              <a:spcBef>
                <a:spcPts val="1000"/>
              </a:spcBef>
              <a:buFont typeface="Arial" charset="0"/>
              <a:buChar char="•"/>
            </a:pPr>
            <a:r>
              <a:rPr lang="hu-HU" b="1"/>
              <a:t>Digitális bölcsészet</a:t>
            </a:r>
            <a:r>
              <a:rPr lang="hu-HU"/>
              <a:t>: változások az online nyelvhasználatban és a kommunikációs stílusban, </a:t>
            </a:r>
            <a:br>
              <a:rPr lang="hu-HU"/>
            </a:br>
            <a:r>
              <a:rPr lang="hu-HU"/>
              <a:t>fontos közéleti témák és események narratíváinak kialakulása és </a:t>
            </a:r>
            <a:br>
              <a:rPr lang="hu-HU"/>
            </a:br>
            <a:r>
              <a:rPr lang="hu-HU"/>
              <a:t>azok összehasonlítása, kulturális jelenségek (pl. álhírek, konteók, </a:t>
            </a:r>
            <a:br>
              <a:rPr lang="hu-HU"/>
            </a:br>
            <a:r>
              <a:rPr lang="hu-HU"/>
              <a:t>mémek, AI-val generált tartalmak és deep-fake képek/videók) </a:t>
            </a:r>
            <a:br>
              <a:rPr lang="hu-HU"/>
            </a:br>
            <a:r>
              <a:rPr lang="hu-HU"/>
              <a:t>elterjedése ...</a:t>
            </a:r>
          </a:p>
          <a:p>
            <a:pPr marL="177800" indent="-177800">
              <a:spcBef>
                <a:spcPts val="1000"/>
              </a:spcBef>
              <a:buFont typeface="Arial" charset="0"/>
              <a:buChar char="•"/>
            </a:pPr>
            <a:r>
              <a:rPr lang="hu-HU" b="1"/>
              <a:t>Adattudomány és gépi tanulás</a:t>
            </a:r>
            <a:r>
              <a:rPr lang="hu-HU"/>
              <a:t>: adat- és szövegbányászat, </a:t>
            </a:r>
            <a:br>
              <a:rPr lang="hu-HU"/>
            </a:br>
            <a:r>
              <a:rPr lang="hu-HU"/>
              <a:t>adatvizualizáció, gépi fordítás, LLM modellek feltanítása, beszéd- </a:t>
            </a:r>
            <a:br>
              <a:rPr lang="hu-HU"/>
            </a:br>
            <a:r>
              <a:rPr lang="hu-HU"/>
              <a:t>és képfelismerés, automatikus kategorizálás, címkézés és </a:t>
            </a:r>
            <a:br>
              <a:rPr lang="hu-HU"/>
            </a:br>
            <a:r>
              <a:rPr lang="hu-HU"/>
              <a:t>entitás azonosítás ...</a:t>
            </a:r>
          </a:p>
          <a:p>
            <a:pPr marL="177800" indent="-177800">
              <a:spcBef>
                <a:spcPts val="1000"/>
              </a:spcBef>
              <a:buFont typeface="Arial" charset="0"/>
              <a:buChar char="•"/>
            </a:pPr>
            <a:endParaRPr lang="hu-HU"/>
          </a:p>
        </p:txBody>
      </p:sp>
      <p:pic>
        <p:nvPicPr>
          <p:cNvPr id="16389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70763" y="3762375"/>
            <a:ext cx="4821237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/>
          <a:srcRect t="1685"/>
          <a:stretch>
            <a:fillRect/>
          </a:stretch>
        </p:blipFill>
        <p:spPr bwMode="auto">
          <a:xfrm>
            <a:off x="1435100" y="0"/>
            <a:ext cx="9866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11809413" y="64087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osszesitett_statisztika_2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3" y="1181100"/>
            <a:ext cx="1207452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720850" y="406400"/>
            <a:ext cx="87487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200">
                <a:latin typeface="Bahnschrift SemiLight Condensed" pitchFamily="34" charset="0"/>
              </a:rPr>
              <a:t>A 2024-ben lezajlott tömeges aratások fontosabb összesített adatai</a:t>
            </a:r>
          </a:p>
        </p:txBody>
      </p:sp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1809413" y="64087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0"/>
            <a:ext cx="10769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11809413" y="64087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6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8"/>
          <p:cNvSpPr>
            <a:spLocks noChangeArrowheads="1"/>
          </p:cNvSpPr>
          <p:nvPr/>
        </p:nvSpPr>
        <p:spPr bwMode="auto">
          <a:xfrm>
            <a:off x="11809413" y="64087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7</a:t>
            </a:r>
          </a:p>
        </p:txBody>
      </p:sp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77788"/>
            <a:ext cx="10782300" cy="670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5413" y="0"/>
            <a:ext cx="10160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8"/>
          <p:cNvSpPr>
            <a:spLocks noChangeArrowheads="1"/>
          </p:cNvSpPr>
          <p:nvPr/>
        </p:nvSpPr>
        <p:spPr bwMode="auto">
          <a:xfrm>
            <a:off x="11809413" y="64087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8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3326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-téma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3326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4935</TotalTime>
  <Words>594</Words>
  <Application>Microsoft Office PowerPoint</Application>
  <PresentationFormat>Custom</PresentationFormat>
  <Paragraphs>55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2" baseType="lpstr">
      <vt:lpstr>Arial</vt:lpstr>
      <vt:lpstr>Calibri Light</vt:lpstr>
      <vt:lpstr>Calibri</vt:lpstr>
      <vt:lpstr>Cambria</vt:lpstr>
      <vt:lpstr>Bahnschrift SemiLight Condensed</vt:lpstr>
      <vt:lpstr>Bahnschrift Condensed</vt:lpstr>
      <vt:lpstr>Office-téma</vt:lpstr>
      <vt:lpstr>Drótos László  ADATOK AZ ADATOKRÓL Az MNMKK OSZK webarchívuma 2025-ben</vt:lpstr>
      <vt:lpstr>Főbb történések röviden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Adatok az adatokról - Az MNMKK OSZK webarchívuma 2025-ben</dc:title>
  <dc:creator>Drótos László</dc:creator>
  <cp:lastModifiedBy>DL</cp:lastModifiedBy>
  <cp:revision>406</cp:revision>
  <dcterms:created xsi:type="dcterms:W3CDTF">2021-04-22T08:34:32Z</dcterms:created>
  <dcterms:modified xsi:type="dcterms:W3CDTF">2025-11-11T09:50:48Z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0x0101006ECBEBA42F1CBD48A34C85AF35FA8616</vt:lpwstr>
  </property>
  <property fmtid="{D5CDD505-2E9C-101B-9397-08002B2CF9AE}" pid="3" name="lcf76f155ced4ddcb4097134ff3c332f">
    <vt:lpwstr/>
  </property>
  <property fmtid="{D5CDD505-2E9C-101B-9397-08002B2CF9AE}" pid="4" name="TaxCatchAll">
    <vt:lpwstr/>
  </property>
</Properties>
</file>