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0" r:id="rId3"/>
    <p:sldId id="279" r:id="rId4"/>
    <p:sldId id="271" r:id="rId5"/>
    <p:sldId id="280" r:id="rId6"/>
    <p:sldId id="273" r:id="rId7"/>
    <p:sldId id="274" r:id="rId8"/>
    <p:sldId id="281" r:id="rId9"/>
    <p:sldId id="282" r:id="rId10"/>
    <p:sldId id="275" r:id="rId11"/>
    <p:sldId id="276" r:id="rId12"/>
    <p:sldId id="277" r:id="rId13"/>
    <p:sldId id="284" r:id="rId14"/>
    <p:sldId id="285" r:id="rId15"/>
    <p:sldId id="283" r:id="rId16"/>
    <p:sldId id="278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27:48.718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 1 24575,'357'0'0,"-284"8"0,-53-5 0,35 2 0,747-6-1365,-789 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1T14:27:52.25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21 24575,'1284'0'0,"-1168"-9"0,-59 2 0,-46 5-1365,-1-1-5461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A41B5-66B3-4710-BC2F-78332A879CDF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284B9-92D3-457B-A5AC-5104D90A3E2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9216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HU"/>
              <a:t>A ParancsPULI: 3 nyelvű modell (magyar, kínai, angol): összesen több, mint 150 mrd szó (magyar 41 mrd). 15.000 magyar prompt (67000 angol és 42000 kínai prompt.) </a:t>
            </a:r>
          </a:p>
          <a:p>
            <a:r>
              <a:rPr lang="en-HU"/>
              <a:t>LlumixInstruct: az alapmodell más: Llama2 + 8mrd magyar szó: 32000 magyar prompt.</a:t>
            </a:r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284B9-92D3-457B-A5AC-5104D90A3E2C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879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284B9-92D3-457B-A5AC-5104D90A3E2C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796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/>
              <a:t>Ez meg arra, hogy rákeresünk egy szóra, és megtaláljuk, hogy van egy állandó jelzője, és az azért van csak, mert ugyanazt a hírt közölte 100 különböző hírportál, szó szerint. Ez egy issue, amit át kell gondolnunk, mikor a netet használjuk forrásnak ilyen korpusz létrehozásánál. </a:t>
            </a:r>
            <a:endParaRPr lang="en-HU"/>
          </a:p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284B9-92D3-457B-A5AC-5104D90A3E2C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2452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C65E6AE-879B-9A83-F8FF-419AA8A36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2CA2E16-5DA2-3927-0208-4F8E91C53B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824D87-C029-6311-EE26-FFDC0D1D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B837085-0E11-DA66-7F73-34DDB2F9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B0FEDA5-D165-BB82-A1DE-486FA582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497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7E9552-27E9-953A-5A3B-C2C41FE18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1B840C7-9E48-FD4C-C341-1A630C0F7D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F4DDCB7-490E-5998-8AC9-5075ACA65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F28D757-07C9-BF1C-BDCC-4CE8AFCB4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9CFADD1-0BE4-F993-1D7D-F280E336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4140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9465F3D5-759A-4616-844A-CE87417AF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B42A6FE-2300-7DDA-37AB-D6FEF6F4FB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CFE68B-4A7B-B190-AD7D-7A25E960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425093-BE13-EF39-8275-788D41C7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E9CCEF0-D8B9-D45A-D92B-B58F1A2C3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451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61D577-6008-A8B5-2047-30FC332B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3E122F-5C92-7C00-7ED9-B617D3B08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390809F-7780-F3D7-2EDC-0294C2C50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4C8D4F4-2F4F-AA6A-0389-BCC5117D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FCF0DFB-17B4-F3C2-2A82-D3DF94ED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458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672E4EC-6402-6D7F-DE66-F0664888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77ED92D-007D-9DA9-2C1A-2EB83F92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10775F-0DDC-E2FF-871E-00F223DD9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30A9042-77E4-A7CA-A392-1E1C71F6E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8B9385-CE1A-8AC8-22FC-1673084A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695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E53D50-8B09-4D7B-CC6D-A2B9C4EFE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4FFD026-F537-9C0D-2FC7-7BDCDCE2FA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B0FD174-B050-E06B-5F12-670FA325F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FDB011C-1CD5-BB37-2B85-A2036D59A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FF37C93-9BB8-C192-87B1-7F6DC9EB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92CD208-AE2F-DEA8-E2B2-497A8C0FD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808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1B6831C-E899-8B35-9E07-5BE5C8AF5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FFA71FA-B668-597B-8E89-E379C325B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43BBC91-5D66-7425-19F1-351FB1AD6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97B0057A-24F1-073D-E064-7C3729FAA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4D63EB4-AE62-44E1-6D95-8ED07ADCAF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A7292FB-7AB3-D5FF-3ECF-5D8BD7FF1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6EB97377-3EBC-4E9C-790F-0F75298AC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36DC95E-BE7D-B4E9-AC03-1F3F9B9BF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4166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8A97F2-E863-3802-5804-EA6D7A0E4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49CC800-D15D-8F6F-5FF9-7EA465F1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E554E6A-0A1B-A29C-D66B-5E15159DA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0A36B9B-1BF9-4AC8-CA13-E81A5C6D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6141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B993DBC-46FE-F55C-D240-C8C01923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A8FB5BC-1C2E-D27B-ADE4-A888DFF52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02CB86F-453A-2705-C483-E077EC69B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1700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F6EB4B-CA24-1FAB-0951-BAF4B561B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1D8FFE-D7B6-8539-03FB-282E9E9E0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52DAAB4-6748-84D5-7133-92A9EAF127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9346D5B-0944-CBC8-BB37-FE1C5E73F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20B6FC5-D4EB-FFDF-BD23-537C8FC4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B72F021-1CE0-3B35-1B9B-6A5CFB166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9409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63B1F02-4F39-CCC4-F428-A39EED7A4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292DF20B-A8B1-81F4-D116-9FBEED84F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0EFD11-4565-0632-3153-03C52506BA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B01CF10-3D99-E61B-341E-4A2BB70DF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E0CC9A8-2939-3CDC-BAFB-B9CF7B52D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FAEDF2-D5DC-F1D0-9CE7-8033996BE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02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852BD1F8-B28F-40CD-3A08-BE2A4157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008BACC-6D2F-1A23-90E2-CB1F413E0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316AAF1-0ABC-40CB-2723-37638FBE4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0CB54D-D20D-4CA4-8982-8E0774C29786}" type="datetimeFigureOut">
              <a:rPr lang="hu-HU" smtClean="0"/>
              <a:t>2025. 11. 11.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A16F6DB-DCB4-87A0-2090-D6A1C81B9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AE00DDB-59A6-5180-64AC-F56EE85F2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F223AF-DEC2-48AB-A2B4-3D187D4139B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91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hyperlink" Target="http://www.khatny-yasang.ru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2.sv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image" Target="../media/image7.png"/><Relationship Id="rId4" Type="http://schemas.openxmlformats.org/officeDocument/2006/relationships/hyperlink" Target="http://www.khatny-yasang.ru/" TargetMode="Externa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65137DF-B1A4-4CB5-AC15-5920DC098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62D4572-9A7D-4F5C-8592-71CEDD98A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pic>
        <p:nvPicPr>
          <p:cNvPr id="5" name="Kép 4" descr="A képen Betűtípus, szöveg, Grafika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2D0FF93-96D4-1A2F-18BA-CCB62B46D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0" y="792011"/>
            <a:ext cx="8773946" cy="133802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7A24C0E-0BF2-90E9-FB1D-8AD800E1D1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32" y="3428999"/>
            <a:ext cx="9283781" cy="1405965"/>
          </a:xfrm>
        </p:spPr>
        <p:txBody>
          <a:bodyPr>
            <a:normAutofit/>
          </a:bodyPr>
          <a:lstStyle/>
          <a:p>
            <a:r>
              <a:rPr lang="hu-HU" sz="3500"/>
              <a:t>Milyen magyar nyelvet tanul meg a mesterséges</a:t>
            </a:r>
            <a:br>
              <a:rPr lang="hu-HU" sz="3500"/>
            </a:br>
            <a:r>
              <a:rPr lang="hu-HU" sz="3500"/>
              <a:t>intelligencia?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A05327B-3B5C-F70D-9312-56571575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32" y="4950385"/>
            <a:ext cx="9283781" cy="1221815"/>
          </a:xfrm>
        </p:spPr>
        <p:txBody>
          <a:bodyPr>
            <a:normAutofit/>
          </a:bodyPr>
          <a:lstStyle/>
          <a:p>
            <a:r>
              <a:rPr lang="hu-HU" sz="2200"/>
              <a:t>Az internet tartalma mint tanítóanyag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7BB80D-6528-4587-B88F-8DE929799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F3E849-003B-4492-8C12-F7CC497F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67A04A11-B7F3-9495-53E2-4FBF02E74817}"/>
              </a:ext>
            </a:extLst>
          </p:cNvPr>
          <p:cNvSpPr txBox="1"/>
          <p:nvPr/>
        </p:nvSpPr>
        <p:spPr>
          <a:xfrm>
            <a:off x="9515816" y="6172200"/>
            <a:ext cx="215026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u-HU"/>
              <a:t>Sárossy Bence</a:t>
            </a:r>
          </a:p>
          <a:p>
            <a:pPr algn="r">
              <a:spcAft>
                <a:spcPts val="600"/>
              </a:spcAft>
            </a:pPr>
            <a:r>
              <a:rPr lang="hu-HU"/>
              <a:t>2025. november 12.</a:t>
            </a:r>
          </a:p>
        </p:txBody>
      </p:sp>
    </p:spTree>
    <p:extLst>
      <p:ext uri="{BB962C8B-B14F-4D97-AF65-F5344CB8AC3E}">
        <p14:creationId xmlns:p14="http://schemas.microsoft.com/office/powerpoint/2010/main" val="2450681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83B82-B4D6-687D-13F9-A7F44E98ED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DF00892-A3FC-2021-55C7-E6B12CF53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0EE1C81-9525-F7FF-F33F-6AB172E9D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D4052D-0369-F195-9170-D9990B31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D983F5-8839-A2F0-5F2E-70165D4ED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A07707BB-0259-392E-30D8-3939CE54285C}"/>
              </a:ext>
            </a:extLst>
          </p:cNvPr>
          <p:cNvSpPr txBox="1">
            <a:spLocks/>
          </p:cNvSpPr>
          <p:nvPr/>
        </p:nvSpPr>
        <p:spPr>
          <a:xfrm>
            <a:off x="439366" y="7982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Obi ugor (hanti-manysi) elemzett korpusz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9855EFE9-4D54-13A4-5F64-035451310FB2}"/>
              </a:ext>
            </a:extLst>
          </p:cNvPr>
          <p:cNvSpPr txBox="1">
            <a:spLocks/>
          </p:cNvSpPr>
          <p:nvPr/>
        </p:nvSpPr>
        <p:spPr>
          <a:xfrm>
            <a:off x="439366" y="23152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Forrás: </a:t>
            </a:r>
            <a:r>
              <a:rPr lang="hu-HU">
                <a:hlinkClick r:id="rId4"/>
              </a:rPr>
              <a:t>www.khanty-yasang.ru</a:t>
            </a:r>
            <a:endParaRPr lang="hu-HU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Luima seripos (manysi), Xanti jasang (hanti) folyóiratok anyagai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Eszköz: jól kalibrált scrapy – az oldalon a címet, a dátumot és a cikk szövegét arattuk csak</a:t>
            </a:r>
          </a:p>
        </p:txBody>
      </p:sp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3869E0A-DEE6-EE8E-4E45-A9A18A006E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1" t="42033" r="9766" b="18523"/>
          <a:stretch>
            <a:fillRect/>
          </a:stretch>
        </p:blipFill>
        <p:spPr bwMode="auto">
          <a:xfrm>
            <a:off x="439366" y="3993792"/>
            <a:ext cx="10696575" cy="2348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8577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FE232E-2969-D248-D812-D607026D60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D91BAA5-7B00-2BD6-AB02-CE0B0482F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6430263-5546-8551-A4AF-4AB141A7C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33F0D7-B84D-4B7C-F6EC-B0316D9E71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5B251DC-540C-5AB5-30F9-96C29729C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32D6CB03-E8BE-D83B-C777-BF39F4D4CEAE}"/>
              </a:ext>
            </a:extLst>
          </p:cNvPr>
          <p:cNvSpPr txBox="1">
            <a:spLocks/>
          </p:cNvSpPr>
          <p:nvPr/>
        </p:nvSpPr>
        <p:spPr>
          <a:xfrm>
            <a:off x="439366" y="7982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Obi ugor (hanti-manysi) elemzett korpusz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08C0F5BC-451E-53B4-25A7-A9432C9C7758}"/>
              </a:ext>
            </a:extLst>
          </p:cNvPr>
          <p:cNvSpPr txBox="1">
            <a:spLocks/>
          </p:cNvSpPr>
          <p:nvPr/>
        </p:nvSpPr>
        <p:spPr>
          <a:xfrm>
            <a:off x="439366" y="231523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Forrás: </a:t>
            </a:r>
            <a:r>
              <a:rPr lang="hu-HU">
                <a:hlinkClick r:id="rId4"/>
              </a:rPr>
              <a:t>www.khanty-yasang.ru</a:t>
            </a:r>
            <a:endParaRPr lang="hu-HU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Luima seripos (manysi), Xanti jasang (hanti) folyóiratok anyagai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Eszköz: jól kalibrált scrapy – az oldalon a címet, a dátumot és a cikk szövegét arattuk csak</a:t>
            </a:r>
          </a:p>
        </p:txBody>
      </p:sp>
      <p:pic>
        <p:nvPicPr>
          <p:cNvPr id="6" name="Kép 5" descr="A képen szöveg, képernyőkép, szoftver, Számítógépes ikon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3D14D27F-21F8-3F54-1657-23DD049A53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71" t="42033" r="9766" b="18523"/>
          <a:stretch>
            <a:fillRect/>
          </a:stretch>
        </p:blipFill>
        <p:spPr bwMode="auto">
          <a:xfrm>
            <a:off x="439366" y="3993792"/>
            <a:ext cx="10696575" cy="23485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Szabadkéz 1">
                <a:extLst>
                  <a:ext uri="{FF2B5EF4-FFF2-40B4-BE49-F238E27FC236}">
                    <a16:creationId xmlns:a16="http://schemas.microsoft.com/office/drawing/2014/main" id="{429655F7-260C-F80E-397D-2AAD9B92BB7C}"/>
                  </a:ext>
                </a:extLst>
              </p14:cNvPr>
              <p14:cNvContentPartPr/>
              <p14:nvPr/>
            </p14:nvContentPartPr>
            <p14:xfrm>
              <a:off x="2320438" y="4277377"/>
              <a:ext cx="475560" cy="6120"/>
            </p14:xfrm>
          </p:contentPart>
        </mc:Choice>
        <mc:Fallback xmlns="">
          <p:pic>
            <p:nvPicPr>
              <p:cNvPr id="2" name="Szabadkéz 1">
                <a:extLst>
                  <a:ext uri="{FF2B5EF4-FFF2-40B4-BE49-F238E27FC236}">
                    <a16:creationId xmlns:a16="http://schemas.microsoft.com/office/drawing/2014/main" id="{429655F7-260C-F80E-397D-2AAD9B92BB7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14318" y="4271257"/>
                <a:ext cx="48780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Szabadkéz 2">
                <a:extLst>
                  <a:ext uri="{FF2B5EF4-FFF2-40B4-BE49-F238E27FC236}">
                    <a16:creationId xmlns:a16="http://schemas.microsoft.com/office/drawing/2014/main" id="{E398ECC7-857F-D1A5-BC7E-A8BFEB7899BB}"/>
                  </a:ext>
                </a:extLst>
              </p14:cNvPr>
              <p14:cNvContentPartPr/>
              <p14:nvPr/>
            </p14:nvContentPartPr>
            <p14:xfrm>
              <a:off x="2384878" y="4366297"/>
              <a:ext cx="532440" cy="7920"/>
            </p14:xfrm>
          </p:contentPart>
        </mc:Choice>
        <mc:Fallback xmlns="">
          <p:pic>
            <p:nvPicPr>
              <p:cNvPr id="3" name="Szabadkéz 2">
                <a:extLst>
                  <a:ext uri="{FF2B5EF4-FFF2-40B4-BE49-F238E27FC236}">
                    <a16:creationId xmlns:a16="http://schemas.microsoft.com/office/drawing/2014/main" id="{E398ECC7-857F-D1A5-BC7E-A8BFEB7899B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78758" y="4360177"/>
                <a:ext cx="54468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085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75EFF-BAD2-4C0C-0ECC-8C4BF47D1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7BAF283-F6CA-8392-7915-80B9FE3DE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3D17134-A743-AFFB-DEC9-AC50A13DC5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50FA3D1-1F15-C94B-0E43-E953DE378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E31279-2AA3-DDF8-FCAA-F4F8DA2AD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F70070DE-EDD0-7B8F-5809-2C963B709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59" y="6172201"/>
            <a:ext cx="3573292" cy="5441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D0E05D-E5F1-7FFE-AF81-4208D25D7B11}"/>
              </a:ext>
            </a:extLst>
          </p:cNvPr>
          <p:cNvSpPr txBox="1">
            <a:spLocks/>
          </p:cNvSpPr>
          <p:nvPr/>
        </p:nvSpPr>
        <p:spPr>
          <a:xfrm>
            <a:off x="129293" y="5553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Tanítóanyag a nyelvmodelleknek</a:t>
            </a:r>
            <a:endParaRPr lang="hu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655E-94AB-8A00-04AE-72C07BC65451}"/>
              </a:ext>
            </a:extLst>
          </p:cNvPr>
          <p:cNvSpPr txBox="1">
            <a:spLocks/>
          </p:cNvSpPr>
          <p:nvPr/>
        </p:nvSpPr>
        <p:spPr>
          <a:xfrm>
            <a:off x="468549" y="21637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/>
              <a:t>Tisztaság kérdése:</a:t>
            </a:r>
          </a:p>
          <a:p>
            <a:pPr lvl="1" algn="l"/>
            <a:r>
              <a:rPr lang="hu-HU"/>
              <a:t>Nem igaz, hogy ha elég nagy a tanítóanyag, lehet akár zajos</a:t>
            </a:r>
          </a:p>
          <a:p>
            <a:pPr lvl="1" algn="l"/>
            <a:r>
              <a:rPr lang="hu-HU"/>
              <a:t>A tiszta adat többet ér, mint a sok adat</a:t>
            </a:r>
          </a:p>
          <a:p>
            <a:pPr algn="l"/>
            <a:r>
              <a:rPr lang="hu-HU"/>
              <a:t>Méret: legújabb modelleknél 1000 milliárd szavas tanítóanyag</a:t>
            </a:r>
          </a:p>
          <a:p>
            <a:pPr algn="l"/>
            <a:r>
              <a:rPr lang="hu-HU"/>
              <a:t>Magyar tanítóanyag</a:t>
            </a:r>
          </a:p>
          <a:p>
            <a:pPr lvl="1" algn="l"/>
            <a:r>
              <a:rPr lang="hu-HU"/>
              <a:t>Korábbi modelleket 40 mrd magyar szóval tanítottuk</a:t>
            </a:r>
          </a:p>
          <a:p>
            <a:pPr lvl="1" algn="l"/>
            <a:r>
              <a:rPr lang="hu-HU"/>
              <a:t>Jelenleg kb. 110 milliárd szavunk van, vegyes domainek</a:t>
            </a:r>
          </a:p>
          <a:p>
            <a:pPr lvl="1" algn="l"/>
            <a:r>
              <a:rPr lang="hu-HU"/>
              <a:t>Tisztítás: boilerplate, deduplikáció stb.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65319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C1763-4298-D579-671E-00AC390D5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E96607F-26F7-A981-885F-79454ADC1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9641E5E-DFDB-93B6-989D-F835C00126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7A3E2A9-56DA-970A-155B-3F5C6A4A1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D8EBDE-9F6C-AE42-8DE0-90AB336D7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EBD0B621-1F4B-56A8-7B33-CA3327950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59" y="6172201"/>
            <a:ext cx="3573292" cy="5441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DE651D-4995-048B-4F9F-8508A2F4EC48}"/>
              </a:ext>
            </a:extLst>
          </p:cNvPr>
          <p:cNvSpPr txBox="1">
            <a:spLocks/>
          </p:cNvSpPr>
          <p:nvPr/>
        </p:nvSpPr>
        <p:spPr>
          <a:xfrm>
            <a:off x="226569" y="6369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Common Crawl</a:t>
            </a:r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28ED87CA-D6EC-12E7-3581-2FE86BFF224D}"/>
              </a:ext>
            </a:extLst>
          </p:cNvPr>
          <p:cNvSpPr txBox="1">
            <a:spLocks/>
          </p:cNvSpPr>
          <p:nvPr/>
        </p:nvSpPr>
        <p:spPr>
          <a:xfrm>
            <a:off x="624192" y="21637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Magyar anyag havi rendszerességgel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Mindenki számára elérhető adatok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Warc file (html) metaadatokkal, szöveges adatokkal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Tisztítás a Nemeskey-pipeline-nal</a:t>
            </a:r>
          </a:p>
          <a:p>
            <a:pPr algn="l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912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2A4986-B245-2DA5-328B-E8ED92E8F2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7A35599-2666-8E1F-28AB-60DA41F72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5AC93CE-8777-A941-DF37-2FD4FC639A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D800745-7D91-2681-1186-4DF075C30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9CB5541-E66E-E857-CB6F-CA6B6D1EE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6F60041A-6E49-26C0-FDBF-5F2DAA3728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59" y="6172201"/>
            <a:ext cx="3573292" cy="5441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3C9D79-80C9-370A-706C-0B44EA97236A}"/>
              </a:ext>
            </a:extLst>
          </p:cNvPr>
          <p:cNvSpPr txBox="1">
            <a:spLocks/>
          </p:cNvSpPr>
          <p:nvPr/>
        </p:nvSpPr>
        <p:spPr>
          <a:xfrm>
            <a:off x="226569" y="63696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Boilerplate tisztítás (MNSZ3)</a:t>
            </a:r>
            <a:endParaRPr lang="hu-HU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A4FBA0EB-7634-537B-9957-A4DD2E80F870}"/>
              </a:ext>
            </a:extLst>
          </p:cNvPr>
          <p:cNvSpPr txBox="1">
            <a:spLocks/>
          </p:cNvSpPr>
          <p:nvPr/>
        </p:nvSpPr>
        <p:spPr>
          <a:xfrm>
            <a:off x="624192" y="216376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A gyakoriság vizsgálata nem elég</a:t>
            </a:r>
          </a:p>
          <a:p>
            <a:pPr algn="l"/>
            <a:r>
              <a:rPr lang="hu-HU"/>
              <a:t>	Pl: parlamenti szövegek, időjárás jelentés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A közlési szándék közvetlenül az olvasóra irányul, őt szólítja meg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„Iratkozz fel a hírlevélre!”</a:t>
            </a:r>
          </a:p>
          <a:p>
            <a:pPr lvl="1" algn="l"/>
            <a:r>
              <a:rPr lang="hu-HU"/>
              <a:t>„</a:t>
            </a:r>
            <a:r>
              <a:rPr lang="hu-HU" sz="2400"/>
              <a:t>Ha érdekel a rovat többi cikke, akkor kattints ide!”</a:t>
            </a:r>
          </a:p>
        </p:txBody>
      </p:sp>
    </p:spTree>
    <p:extLst>
      <p:ext uri="{BB962C8B-B14F-4D97-AF65-F5344CB8AC3E}">
        <p14:creationId xmlns:p14="http://schemas.microsoft.com/office/powerpoint/2010/main" val="4036356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708874-1E69-E6D1-C8AF-A9952CA92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DC01F68-7AB0-B746-8C8B-5C5D669846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625A7CD-ECBA-DA4F-E9B2-225A9F236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6A6EEBD-9F0B-A9E9-D4E0-F42A1B581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4827D4-BDE7-B09C-5F0A-82A87BE081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FFA9C388-BF9F-79D0-CC88-334E6FC58D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59" y="6172201"/>
            <a:ext cx="3573292" cy="544134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333D17AC-3E17-FD03-3A3A-C06C5058531E}"/>
              </a:ext>
            </a:extLst>
          </p:cNvPr>
          <p:cNvSpPr txBox="1">
            <a:spLocks/>
          </p:cNvSpPr>
          <p:nvPr/>
        </p:nvSpPr>
        <p:spPr>
          <a:xfrm>
            <a:off x="439366" y="54438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Adatbázisba töltés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077FB9B0-D8EE-70DA-6841-4087B2786511}"/>
              </a:ext>
            </a:extLst>
          </p:cNvPr>
          <p:cNvSpPr txBox="1">
            <a:spLocks/>
          </p:cNvSpPr>
          <p:nvPr/>
        </p:nvSpPr>
        <p:spPr>
          <a:xfrm>
            <a:off x="439366" y="236499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Betöltés előtt: deduplikálás, nyelvszűrés, boilerplate eltávolítás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Elasticsearch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/>
              <a:t>Külön meghatározott indexek szövegtípusok, forrás és felhasználás szerint (Pl. books, chat, webpages)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/>
              <a:t>Könnyű lekérdezés, egységes adatbázis</a:t>
            </a:r>
          </a:p>
        </p:txBody>
      </p:sp>
    </p:spTree>
    <p:extLst>
      <p:ext uri="{BB962C8B-B14F-4D97-AF65-F5344CB8AC3E}">
        <p14:creationId xmlns:p14="http://schemas.microsoft.com/office/powerpoint/2010/main" val="864048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8AD3A-7455-047A-9338-D45C286BB5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13C656-0109-4387-4D65-08349A52A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355970A-79C5-54E7-C257-9520B8B1F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pic>
        <p:nvPicPr>
          <p:cNvPr id="5" name="Kép 4" descr="A képen Betűtípus, szöveg, Grafika, képernyőkép látható&#10;&#10;Előfordulhat, hogy az AI által létrehozott tartalom helytelen.">
            <a:extLst>
              <a:ext uri="{FF2B5EF4-FFF2-40B4-BE49-F238E27FC236}">
                <a16:creationId xmlns:a16="http://schemas.microsoft.com/office/drawing/2014/main" id="{90252E29-AE99-C3DE-103D-D38763B80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70" y="792011"/>
            <a:ext cx="8773946" cy="1338026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0419293-FB45-7745-B985-2E6CD35EA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3632" y="3428999"/>
            <a:ext cx="9283781" cy="1405965"/>
          </a:xfrm>
        </p:spPr>
        <p:txBody>
          <a:bodyPr>
            <a:normAutofit/>
          </a:bodyPr>
          <a:lstStyle/>
          <a:p>
            <a:r>
              <a:rPr lang="hu-HU" sz="3500"/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3E5DDCF-31F8-8EAB-09BA-7CA395938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3632" y="4950385"/>
            <a:ext cx="9283781" cy="1221815"/>
          </a:xfrm>
        </p:spPr>
        <p:txBody>
          <a:bodyPr>
            <a:normAutofit/>
          </a:bodyPr>
          <a:lstStyle/>
          <a:p>
            <a:r>
              <a:rPr lang="hu-HU" sz="2200"/>
              <a:t>www.nytud.hu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A0A674-480E-C385-8793-7F1B8510A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9B2005-B4E0-72CB-1B4A-584EC9FA8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9DB95368-CD79-C6F1-9175-71BD22C4A49C}"/>
              </a:ext>
            </a:extLst>
          </p:cNvPr>
          <p:cNvSpPr txBox="1"/>
          <p:nvPr/>
        </p:nvSpPr>
        <p:spPr>
          <a:xfrm>
            <a:off x="9515816" y="6172200"/>
            <a:ext cx="2150269" cy="7232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hu-HU"/>
              <a:t>Sárossy Bence</a:t>
            </a:r>
          </a:p>
          <a:p>
            <a:pPr algn="r">
              <a:spcAft>
                <a:spcPts val="600"/>
              </a:spcAft>
            </a:pPr>
            <a:r>
              <a:rPr lang="hu-HU"/>
              <a:t>2025. november 12.</a:t>
            </a:r>
          </a:p>
        </p:txBody>
      </p:sp>
    </p:spTree>
    <p:extLst>
      <p:ext uri="{BB962C8B-B14F-4D97-AF65-F5344CB8AC3E}">
        <p14:creationId xmlns:p14="http://schemas.microsoft.com/office/powerpoint/2010/main" val="88725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97175-7E5E-7E87-8ABD-CF8845D81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A5A3161-16DE-DFE9-078C-23912B5099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39C188D-CA05-91AE-48EE-F2950342D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8670FA6-2740-63C8-8EC2-71DC2931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D6C4E0-18D9-1F17-F085-BBBCB9541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4E1355D7-1BA6-34EB-8E6D-BA164324D209}"/>
              </a:ext>
            </a:extLst>
          </p:cNvPr>
          <p:cNvSpPr txBox="1">
            <a:spLocks/>
          </p:cNvSpPr>
          <p:nvPr/>
        </p:nvSpPr>
        <p:spPr>
          <a:xfrm>
            <a:off x="129293" y="5570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Tartalom</a:t>
            </a:r>
          </a:p>
        </p:txBody>
      </p:sp>
      <p:sp>
        <p:nvSpPr>
          <p:cNvPr id="20" name="Tartalom helye 2">
            <a:extLst>
              <a:ext uri="{FF2B5EF4-FFF2-40B4-BE49-F238E27FC236}">
                <a16:creationId xmlns:a16="http://schemas.microsoft.com/office/drawing/2014/main" id="{0BF80075-9AAF-A855-17A0-1B1179C1D840}"/>
              </a:ext>
            </a:extLst>
          </p:cNvPr>
          <p:cNvSpPr txBox="1">
            <a:spLocks/>
          </p:cNvSpPr>
          <p:nvPr/>
        </p:nvSpPr>
        <p:spPr>
          <a:xfrm>
            <a:off x="371272" y="22362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/>
              <a:t>Kutatócsoport tevékenységének bemutatása</a:t>
            </a:r>
          </a:p>
          <a:p>
            <a:pPr algn="l"/>
            <a:r>
              <a:rPr lang="hu-HU"/>
              <a:t>Tapasztalatok webes szövegekkel, aktuális scraping projektek </a:t>
            </a:r>
          </a:p>
          <a:p>
            <a:pPr algn="l"/>
            <a:r>
              <a:rPr lang="hu-HU"/>
              <a:t>Adatbázis használata</a:t>
            </a:r>
            <a:endParaRPr lang="en-GB"/>
          </a:p>
          <a:p>
            <a:pPr algn="l"/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DF771DD9-E834-FA2E-63BC-380A6F6606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59" y="6172201"/>
            <a:ext cx="3573292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871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233D9-CE61-8454-F425-CD201770B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7883B8-C1B7-8146-FCDD-9FA1C69FB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8D84828B-3697-92DC-EDE4-5D809898E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E78CB99-B2FE-3540-DF07-15C1F9354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D8F7329-3577-4144-5E06-76DB270FA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BEDB2658-11DD-0971-889C-02BBF68502A9}"/>
              </a:ext>
            </a:extLst>
          </p:cNvPr>
          <p:cNvSpPr txBox="1">
            <a:spLocks/>
          </p:cNvSpPr>
          <p:nvPr/>
        </p:nvSpPr>
        <p:spPr>
          <a:xfrm>
            <a:off x="69857" y="5791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/>
              <a:t>Nyelvtechnológiai kutatócsoport</a:t>
            </a:r>
          </a:p>
        </p:txBody>
      </p:sp>
      <p:sp>
        <p:nvSpPr>
          <p:cNvPr id="20" name="Tartalom helye 2">
            <a:extLst>
              <a:ext uri="{FF2B5EF4-FFF2-40B4-BE49-F238E27FC236}">
                <a16:creationId xmlns:a16="http://schemas.microsoft.com/office/drawing/2014/main" id="{78C6CED2-F439-D0B4-8AA9-63C5F5028CBC}"/>
              </a:ext>
            </a:extLst>
          </p:cNvPr>
          <p:cNvSpPr txBox="1">
            <a:spLocks/>
          </p:cNvSpPr>
          <p:nvPr/>
        </p:nvSpPr>
        <p:spPr>
          <a:xfrm>
            <a:off x="371272" y="22362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/>
              <a:t>Alapítás: 1997 (Korpusznyelvészeti Osztály)</a:t>
            </a:r>
          </a:p>
          <a:p>
            <a:pPr algn="l"/>
            <a:endParaRPr lang="en-GB"/>
          </a:p>
          <a:p>
            <a:pPr algn="l"/>
            <a:r>
              <a:rPr lang="en-GB"/>
              <a:t>Fő kutatási területek:</a:t>
            </a:r>
          </a:p>
          <a:p>
            <a:pPr lvl="1" algn="l">
              <a:lnSpc>
                <a:spcPct val="150000"/>
              </a:lnSpc>
            </a:pPr>
            <a:r>
              <a:rPr lang="en-GB"/>
              <a:t>Nyelvi erőforrások építése</a:t>
            </a:r>
          </a:p>
          <a:p>
            <a:pPr lvl="1" algn="l">
              <a:lnSpc>
                <a:spcPct val="150000"/>
              </a:lnSpc>
            </a:pPr>
            <a:r>
              <a:rPr lang="en-GB"/>
              <a:t>Nyelvtechnológiai eszközök fejlesztése</a:t>
            </a:r>
          </a:p>
          <a:p>
            <a:pPr lvl="1" algn="l">
              <a:lnSpc>
                <a:spcPct val="150000"/>
              </a:lnSpc>
            </a:pPr>
            <a:r>
              <a:rPr lang="en-GB"/>
              <a:t>Nyelvmodellek tanítása</a:t>
            </a:r>
            <a:r>
              <a:rPr lang="hu-HU"/>
              <a:t>, kiértékelése</a:t>
            </a:r>
            <a:endParaRPr lang="en-GB"/>
          </a:p>
          <a:p>
            <a:pPr lvl="1" algn="l"/>
            <a:endParaRPr lang="en-GB"/>
          </a:p>
          <a:p>
            <a:pPr algn="l"/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9A322EDD-92B9-B428-3424-67904C4F89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59" y="6172201"/>
            <a:ext cx="3573292" cy="54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79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9AF4F-1132-261B-278C-CC073D19B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EC7751-A360-EB74-DDC4-E4EC8D0A0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3337CDE-4FFE-44D3-D1F7-75F0EB6D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722BA6C-552A-8969-5721-4B852B2C7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1CB907-E9BC-FA89-53A7-7C77D31AF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A60D5C8E-75F8-3449-53A0-1B2AFC8EBCFF}"/>
              </a:ext>
            </a:extLst>
          </p:cNvPr>
          <p:cNvSpPr txBox="1">
            <a:spLocks/>
          </p:cNvSpPr>
          <p:nvPr/>
        </p:nvSpPr>
        <p:spPr>
          <a:xfrm>
            <a:off x="233463" y="579133"/>
            <a:ext cx="1035199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Puli.nytud.hu</a:t>
            </a:r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9109A02E-08F9-3F2F-89C3-16EDC0B8F5D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6874" t="8644" r="2226" b="5324"/>
          <a:stretch>
            <a:fillRect/>
          </a:stretch>
        </p:blipFill>
        <p:spPr>
          <a:xfrm>
            <a:off x="372485" y="1973947"/>
            <a:ext cx="9977746" cy="481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29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3180A-8439-4A69-F3FF-C0144F72BB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D25DAB5-C8FF-3B70-57E7-E6740379B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5FFFE591-BB28-0FAA-2D5D-77BAE1573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69E3057-C5B2-2548-C2A2-F3264C666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3AB0FB-F1A7-9F6C-CB8B-1882B35E3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2F01E9F-8F05-B2C5-68B3-D568598E4B6C}"/>
              </a:ext>
            </a:extLst>
          </p:cNvPr>
          <p:cNvSpPr txBox="1">
            <a:spLocks/>
          </p:cNvSpPr>
          <p:nvPr/>
        </p:nvSpPr>
        <p:spPr>
          <a:xfrm>
            <a:off x="233463" y="579133"/>
            <a:ext cx="1035199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chat.nytud.hu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8372684-9FC9-3647-C020-87231759FC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75" t="8445" r="2813"/>
          <a:stretch>
            <a:fillRect/>
          </a:stretch>
        </p:blipFill>
        <p:spPr>
          <a:xfrm>
            <a:off x="233463" y="2253179"/>
            <a:ext cx="9586812" cy="471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38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09C88-EB24-B5FE-1B9C-C03A5D729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3516E85-9C35-C741-0ACC-9299C1AE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2BC59AF-1CE4-A2CB-05D9-764DEF3BA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6C0237-8110-2F61-8854-F2774BA7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C6D1A93-B2DC-655A-2355-E1B33413A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AC7EAC3B-BA57-371B-3689-BF6330D04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59" y="6172201"/>
            <a:ext cx="3573292" cy="544134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A1D7DF73-085D-CFE7-40A6-DD54BCF5F956}"/>
              </a:ext>
            </a:extLst>
          </p:cNvPr>
          <p:cNvSpPr txBox="1">
            <a:spLocks/>
          </p:cNvSpPr>
          <p:nvPr/>
        </p:nvSpPr>
        <p:spPr>
          <a:xfrm>
            <a:off x="439366" y="6402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Webről szöveg</a:t>
            </a:r>
          </a:p>
        </p:txBody>
      </p:sp>
      <p:sp>
        <p:nvSpPr>
          <p:cNvPr id="2" name="Tartalom helye 2">
            <a:extLst>
              <a:ext uri="{FF2B5EF4-FFF2-40B4-BE49-F238E27FC236}">
                <a16:creationId xmlns:a16="http://schemas.microsoft.com/office/drawing/2014/main" id="{9A062285-27F3-B6FA-8D93-DA75989705B4}"/>
              </a:ext>
            </a:extLst>
          </p:cNvPr>
          <p:cNvSpPr txBox="1">
            <a:spLocks/>
          </p:cNvSpPr>
          <p:nvPr/>
        </p:nvSpPr>
        <p:spPr>
          <a:xfrm>
            <a:off x="517187" y="223625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/>
              <a:t>2 fő céllal gyűjtünk webről szöveget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b="1"/>
          </a:p>
          <a:p>
            <a:pPr algn="l"/>
            <a:r>
              <a:rPr lang="hu-HU" b="1"/>
              <a:t>(Kurált) korpuszépítés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MNSZ3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/>
              <a:t>Hivatalos jogi alkorpusz (njt.hu, or.njt.hu, eakta.birosag.hu: 798M token)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Hanti-manysi korpusz (1M ill. 700e token)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b="1"/>
          </a:p>
          <a:p>
            <a:pPr algn="l"/>
            <a:r>
              <a:rPr lang="hu-HU" b="1"/>
              <a:t>Tanítóanyagot hozzunk létre a modellek számára</a:t>
            </a:r>
          </a:p>
        </p:txBody>
      </p:sp>
    </p:spTree>
    <p:extLst>
      <p:ext uri="{BB962C8B-B14F-4D97-AF65-F5344CB8AC3E}">
        <p14:creationId xmlns:p14="http://schemas.microsoft.com/office/powerpoint/2010/main" val="1775426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76E87-E19B-5325-E49B-09B98D9C2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587AB8A-8BA0-A910-5645-264B7DDC8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765870F-21A1-2925-38EF-A1EE26031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914DD0F-F8ED-B39D-F15D-517BAFFC3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85189F8-C0C1-7459-A74F-C145ACF97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17AB184C-8356-EA89-15E8-8859975FC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59" y="6172201"/>
            <a:ext cx="3573292" cy="5441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8EE97E1-40A0-9936-6505-0E6CBC1EC862}"/>
              </a:ext>
            </a:extLst>
          </p:cNvPr>
          <p:cNvSpPr txBox="1">
            <a:spLocks/>
          </p:cNvSpPr>
          <p:nvPr/>
        </p:nvSpPr>
        <p:spPr>
          <a:xfrm>
            <a:off x="439366" y="5551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Magyar Nemzeti Szövegtár 3.0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5D1CD1-BDC9-A46F-045F-98D5E69A6F4E}"/>
              </a:ext>
            </a:extLst>
          </p:cNvPr>
          <p:cNvSpPr txBox="1">
            <a:spLocks/>
          </p:cNvSpPr>
          <p:nvPr/>
        </p:nvSpPr>
        <p:spPr>
          <a:xfrm>
            <a:off x="439366" y="222544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1990 utáni szövegek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Reprezentatív korpusz, meghatározott arányok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Cél: 10 milliárd szó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/>
              <a:t>Common Crawl v. saját scraper?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/>
              <a:t>Saját scrape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hu-HU"/>
              <a:t>Ahol kiemelten fontos a tokenszám (pl. határon túli webhelyek)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hu-HU"/>
              <a:t>Jobb minőség, nagyobb kontroll az adatok felett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hu-HU"/>
              <a:t>Metaadatok kalibrálása (pl: szerző, rovatcím, címkék)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hu-HU"/>
              <a:t>Adatbázishoz való előkészítés már a scrape kimeneténél </a:t>
            </a:r>
          </a:p>
        </p:txBody>
      </p:sp>
    </p:spTree>
    <p:extLst>
      <p:ext uri="{BB962C8B-B14F-4D97-AF65-F5344CB8AC3E}">
        <p14:creationId xmlns:p14="http://schemas.microsoft.com/office/powerpoint/2010/main" val="225411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3E7C4-C332-1C5B-8EC9-C8C01FCEBD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1CC7ED0-5F44-0811-7A69-DF1DDC395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04C9AC7C-7925-F874-5C5E-6B46483A4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A2AC122-1505-F7B7-8B57-1547B816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336037-1560-0DF5-F390-5DFC7BBB8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3A219B42-A71A-3428-26E4-0542246B1FFD}"/>
              </a:ext>
            </a:extLst>
          </p:cNvPr>
          <p:cNvSpPr/>
          <p:nvPr/>
        </p:nvSpPr>
        <p:spPr>
          <a:xfrm>
            <a:off x="-31889" y="3727698"/>
            <a:ext cx="12235802" cy="227743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825E955E-D2F6-7EF1-63F3-F48831B708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59" y="6172201"/>
            <a:ext cx="3573292" cy="5441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7025DB-138D-49F8-F6DD-5C0D635F93EF}"/>
              </a:ext>
            </a:extLst>
          </p:cNvPr>
          <p:cNvSpPr txBox="1">
            <a:spLocks/>
          </p:cNvSpPr>
          <p:nvPr/>
        </p:nvSpPr>
        <p:spPr>
          <a:xfrm>
            <a:off x="439366" y="5551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Magyar Nemzeti Szövegtár 3.0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E54161F-DBC1-7528-8987-E8CB52E9C18B}"/>
              </a:ext>
            </a:extLst>
          </p:cNvPr>
          <p:cNvSpPr txBox="1"/>
          <p:nvPr/>
        </p:nvSpPr>
        <p:spPr>
          <a:xfrm>
            <a:off x="5967084" y="5330594"/>
            <a:ext cx="568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800" dirty="0">
                <a:latin typeface="Amasis MT Pro Light" panose="020F0502020204030204" pitchFamily="18" charset="-18"/>
              </a:rPr>
              <a:t>A kérdésre a választ ivásban kérem.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4C2D91F-2494-F813-9C51-53A313DBF748}"/>
              </a:ext>
            </a:extLst>
          </p:cNvPr>
          <p:cNvSpPr txBox="1"/>
          <p:nvPr/>
        </p:nvSpPr>
        <p:spPr>
          <a:xfrm>
            <a:off x="5271618" y="3681333"/>
            <a:ext cx="568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800" dirty="0"/>
              <a:t>írásbeli kérdést lovának intézni</a:t>
            </a: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7B28487D-AE0A-6722-0911-B0EA61558520}"/>
              </a:ext>
            </a:extLst>
          </p:cNvPr>
          <p:cNvSpPr txBox="1"/>
          <p:nvPr/>
        </p:nvSpPr>
        <p:spPr>
          <a:xfrm>
            <a:off x="5967084" y="4522940"/>
            <a:ext cx="568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800" dirty="0">
                <a:latin typeface="Abadi ExtraLight" panose="020F0502020204030204" pitchFamily="34" charset="-18"/>
                <a:ea typeface="ADLaM Display" panose="020F0502020204030204" pitchFamily="2" charset="0"/>
                <a:cs typeface="ADLaM Display" panose="020F0502020204030204" pitchFamily="2" charset="0"/>
              </a:rPr>
              <a:t>Országgyűrés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55E9EF-665E-6AA0-09D1-13F9670B9E7C}"/>
              </a:ext>
            </a:extLst>
          </p:cNvPr>
          <p:cNvSpPr txBox="1"/>
          <p:nvPr/>
        </p:nvSpPr>
        <p:spPr>
          <a:xfrm>
            <a:off x="129293" y="3727698"/>
            <a:ext cx="5683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800" dirty="0">
                <a:latin typeface="Georgia Pro Black" panose="020F0502020204030204" pitchFamily="18" charset="0"/>
              </a:rPr>
              <a:t>gyermektolyóirat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635B7597-F86A-CD1D-76AE-EBD46D229A1F}"/>
              </a:ext>
            </a:extLst>
          </p:cNvPr>
          <p:cNvSpPr txBox="1"/>
          <p:nvPr/>
        </p:nvSpPr>
        <p:spPr>
          <a:xfrm>
            <a:off x="-31890" y="4784550"/>
            <a:ext cx="5683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HU" sz="2800">
                <a:latin typeface="Chamberi Super Display" panose="020F0502020204030204" pitchFamily="18" charset="-18"/>
              </a:rPr>
              <a:t>Ejnye, gondolta, iní ez a zene, tonnán jönnek ezek a melódiák?</a:t>
            </a:r>
            <a:endParaRPr lang="en-HU" sz="2800" dirty="0">
              <a:latin typeface="Chamberi Super Display" panose="020F0502020204030204" pitchFamily="18" charset="-18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02004696-E2E0-3D34-CCD2-3DC9E22D1DC3}"/>
              </a:ext>
            </a:extLst>
          </p:cNvPr>
          <p:cNvSpPr txBox="1"/>
          <p:nvPr/>
        </p:nvSpPr>
        <p:spPr>
          <a:xfrm>
            <a:off x="439366" y="2384136"/>
            <a:ext cx="369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/>
              <a:t>Könnyebb helyzet: internet</a:t>
            </a:r>
          </a:p>
        </p:txBody>
      </p:sp>
    </p:spTree>
    <p:extLst>
      <p:ext uri="{BB962C8B-B14F-4D97-AF65-F5344CB8AC3E}">
        <p14:creationId xmlns:p14="http://schemas.microsoft.com/office/powerpoint/2010/main" val="224065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D9B41-341C-F65D-E1D3-BE8095A3C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9BC0CD1-A89B-2CB4-12DB-537BE72BC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0D128F7-AC04-ADC8-04A0-5E95E95100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3374250" y="-1962494"/>
            <a:ext cx="5470372" cy="121889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D7A748D-8568-BEE1-645B-C609FBA84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1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04FC8-9ED0-73C1-2152-E3765A5402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Kép 21">
            <a:extLst>
              <a:ext uri="{FF2B5EF4-FFF2-40B4-BE49-F238E27FC236}">
                <a16:creationId xmlns:a16="http://schemas.microsoft.com/office/drawing/2014/main" id="{F45A69F1-76E1-DA64-5A87-F23A6536E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059" y="6172201"/>
            <a:ext cx="3573292" cy="544134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6207A333-5F37-7F10-87BA-51328AD8A4FA}"/>
              </a:ext>
            </a:extLst>
          </p:cNvPr>
          <p:cNvSpPr txBox="1">
            <a:spLocks/>
          </p:cNvSpPr>
          <p:nvPr/>
        </p:nvSpPr>
        <p:spPr>
          <a:xfrm>
            <a:off x="439366" y="55518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/>
              <a:t>Magyar Nemzeti Szövegtár 3.0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451D1453-EC3C-3E66-708F-7F1EC1F9B637}"/>
              </a:ext>
            </a:extLst>
          </p:cNvPr>
          <p:cNvSpPr txBox="1"/>
          <p:nvPr/>
        </p:nvSpPr>
        <p:spPr>
          <a:xfrm>
            <a:off x="439366" y="2384136"/>
            <a:ext cx="3699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/>
              <a:t>Könnyebb helyzet: internet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2541C9F-C3BF-3D79-66D8-BEE471988D26}"/>
              </a:ext>
            </a:extLst>
          </p:cNvPr>
          <p:cNvSpPr txBox="1"/>
          <p:nvPr/>
        </p:nvSpPr>
        <p:spPr>
          <a:xfrm>
            <a:off x="439366" y="3485651"/>
            <a:ext cx="61041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800" i="1"/>
              <a:t>Botrányjelölt</a:t>
            </a:r>
            <a:r>
              <a:rPr lang="hu-HU" sz="1800"/>
              <a:t> állandó jelzője: </a:t>
            </a:r>
            <a:r>
              <a:rPr lang="hu-HU" sz="1800" i="1"/>
              <a:t>újpesti</a:t>
            </a:r>
            <a:r>
              <a:rPr lang="hu-HU" sz="1800"/>
              <a:t> </a:t>
            </a:r>
          </a:p>
          <a:p>
            <a:endParaRPr lang="hu-HU"/>
          </a:p>
          <a:p>
            <a:endParaRPr lang="hu-HU" sz="1800"/>
          </a:p>
          <a:p>
            <a:endParaRPr lang="hu-HU" sz="1800"/>
          </a:p>
          <a:p>
            <a:r>
              <a:rPr lang="en-GB" sz="1800" i="1"/>
              <a:t>Nevessünk együtt az újpesti botrányjelölt gyávaságán!</a:t>
            </a:r>
            <a:endParaRPr lang="en-HU" sz="1800" i="1" dirty="0"/>
          </a:p>
        </p:txBody>
      </p:sp>
    </p:spTree>
    <p:extLst>
      <p:ext uri="{BB962C8B-B14F-4D97-AF65-F5344CB8AC3E}">
        <p14:creationId xmlns:p14="http://schemas.microsoft.com/office/powerpoint/2010/main" val="3843294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6ECBEBA42F1CBD48A34C85AF35FA8616" ma:contentTypeVersion="17" ma:contentTypeDescription="Új dokumentum létrehozása." ma:contentTypeScope="" ma:versionID="4cdfc15658f5a155ebe2e4b920e9a853">
  <xsd:schema xmlns:xsd="http://www.w3.org/2001/XMLSchema" xmlns:xs="http://www.w3.org/2001/XMLSchema" xmlns:p="http://schemas.microsoft.com/office/2006/metadata/properties" xmlns:ns2="a5ba430e-bca0-4211-b156-10f6297b6da3" xmlns:ns3="a1cf89ef-f0b4-455b-9f6b-70e19379c44a" targetNamespace="http://schemas.microsoft.com/office/2006/metadata/properties" ma:root="true" ma:fieldsID="2a8b8c0e29780191a2b9958e9cd05e4d" ns2:_="" ns3:_="">
    <xsd:import namespace="a5ba430e-bca0-4211-b156-10f6297b6da3"/>
    <xsd:import namespace="a1cf89ef-f0b4-455b-9f6b-70e19379c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ba430e-bca0-4211-b156-10f6297b6d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59951ad8-fa53-4395-b2e0-9b93736b1c9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cf89ef-f0b4-455b-9f6b-70e19379c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b1f1dec-07a9-4b7a-b497-5b7eae386f1e}" ma:internalName="TaxCatchAll" ma:showField="CatchAllData" ma:web="a1cf89ef-f0b4-455b-9f6b-70e19379c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ba430e-bca0-4211-b156-10f6297b6da3">
      <Terms xmlns="http://schemas.microsoft.com/office/infopath/2007/PartnerControls"/>
    </lcf76f155ced4ddcb4097134ff3c332f>
    <TaxCatchAll xmlns="a1cf89ef-f0b4-455b-9f6b-70e19379c44a" xsi:nil="true"/>
    <SharedWithUsers xmlns="a1cf89ef-f0b4-455b-9f6b-70e19379c44a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CCD3C38-FA77-4B4C-B35F-CAB2B9868D87}"/>
</file>

<file path=customXml/itemProps2.xml><?xml version="1.0" encoding="utf-8"?>
<ds:datastoreItem xmlns:ds="http://schemas.openxmlformats.org/officeDocument/2006/customXml" ds:itemID="{E45F016C-D4E4-440F-A9C3-A500D406B6B7}"/>
</file>

<file path=customXml/itemProps3.xml><?xml version="1.0" encoding="utf-8"?>
<ds:datastoreItem xmlns:ds="http://schemas.openxmlformats.org/officeDocument/2006/customXml" ds:itemID="{E378F92D-BB65-4696-8CE1-BCFF361309A4}"/>
</file>

<file path=docProps/app.xml><?xml version="1.0" encoding="utf-8"?>
<Properties xmlns="http://schemas.openxmlformats.org/officeDocument/2006/extended-properties" xmlns:vt="http://schemas.openxmlformats.org/officeDocument/2006/docPropsVTypes">
  <TotalTime>740</TotalTime>
  <Words>621</Words>
  <Application>Microsoft Office PowerPoint</Application>
  <PresentationFormat>Szélesvásznú</PresentationFormat>
  <Paragraphs>93</Paragraphs>
  <Slides>16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Abadi ExtraLight</vt:lpstr>
      <vt:lpstr>Amasis MT Pro Light</vt:lpstr>
      <vt:lpstr>Aptos</vt:lpstr>
      <vt:lpstr>Aptos Display</vt:lpstr>
      <vt:lpstr>Arial</vt:lpstr>
      <vt:lpstr>Chamberi Super Display</vt:lpstr>
      <vt:lpstr>Georgia Pro Black</vt:lpstr>
      <vt:lpstr>Office-téma</vt:lpstr>
      <vt:lpstr>Milyen magyar nyelvet tanul meg a mesterséges intelligencia?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Bence Sárossy</dc:creator>
  <cp:lastModifiedBy>Bence Sárossy</cp:lastModifiedBy>
  <cp:revision>14</cp:revision>
  <dcterms:created xsi:type="dcterms:W3CDTF">2025-11-06T11:23:10Z</dcterms:created>
  <dcterms:modified xsi:type="dcterms:W3CDTF">2025-11-11T19:22:22Z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0x0101006ECBEBA42F1CBD48A34C85AF35FA8616</vt:lpwstr>
  </property>
  <property fmtid="{D5CDD505-2E9C-101B-9397-08002B2CF9AE}" pid="3" name="Order">
    <vt:r8>312500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</Properties>
</file>