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57" r:id="rId4"/>
    <p:sldId id="258" r:id="rId5"/>
    <p:sldId id="259" r:id="rId6"/>
    <p:sldId id="273" r:id="rId7"/>
    <p:sldId id="274" r:id="rId8"/>
    <p:sldId id="260" r:id="rId9"/>
    <p:sldId id="272" r:id="rId10"/>
    <p:sldId id="261" r:id="rId11"/>
    <p:sldId id="262" r:id="rId12"/>
    <p:sldId id="264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84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1BC0AA-5818-4B45-AA32-488241F09819}" type="datetimeFigureOut">
              <a:rPr lang="hu-HU"/>
              <a:pPr>
                <a:defRPr/>
              </a:pPr>
              <a:t>2026. 03. 23.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4CA22C-4960-473F-BD35-EE45BC921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D0D81-CEB9-429E-8982-65638CAF5B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F1A5-7C59-4B13-B473-6AAFD30779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56A0-AB20-455E-B70E-E73D34E5A8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F95A-3F7A-4CD8-BB9D-4402A7D917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D6FC-B62A-4066-A7BD-B977D32885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223D4-7556-4C1B-ABB3-EAEAAD59C3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73F33-20E9-4AAC-B8D7-8717998B25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0597-7A31-444B-80F7-6962E6A15B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6FDED-DB05-4463-AE95-ADA74C2A6C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3681-85A2-4CEC-A002-1A1303628E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9D04E-F0DC-46DD-86A1-77FA9E2E0B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0E7D17-C721-4DA4-BB75-F38FBF36C0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lcso.gyula@oszk.h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ebarchivum.oszk.hu/honlap/tanfolyam/magenta_book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ebarchivum.oszk.hu/honlap/tanfolyam/oais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ebarchivum.oszk.hu/honlap/tanfolyam/msz_iso_14721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ebarchivum.oszk.hu/honlap/tanfolyam/preservation_planning.p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ebarchivum.oszk.hu/honlap/tanfolyam/information_packages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ebarchivum.oszk.hu/honlap/tanfolyam/aip_1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ebarchivum.oszk.hu/honlap/tanfolyam/aip_2.pn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ebarchivum.oszk.hu/honlap/tanfolyam/mets_1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ebarchivum.oszk.hu/honlap/tanfolyam/mets_2.p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ebarchivum.oszk.hu/honlap/tanfolyam/premis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ebarchivum.oszk.hu/honlap/tanfolyam/preservation_metadata_requirements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ebarchivum.oszk.hu/honlap/tanfolyam/mets_premis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ccsds.org/Pubs/650x0m3.pdf" TargetMode="External"/><Relationship Id="rId7" Type="http://schemas.openxmlformats.org/officeDocument/2006/relationships/hyperlink" Target="https://www.videotorium.hu/en/recording/52327?playlist=5836" TargetMode="External"/><Relationship Id="rId2" Type="http://schemas.openxmlformats.org/officeDocument/2006/relationships/hyperlink" Target="https://epa.oszk.hu/01300/01367/00307/pdf/EPA01367_3K_2018_10_018-02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c.gov/standards/premis/" TargetMode="External"/><Relationship Id="rId5" Type="http://schemas.openxmlformats.org/officeDocument/2006/relationships/hyperlink" Target="https://mets.github.io/" TargetMode="External"/><Relationship Id="rId4" Type="http://schemas.openxmlformats.org/officeDocument/2006/relationships/hyperlink" Target="https://www.oclc.org/research/publications/2013/oclcresearch-transferring-born-digita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ebarchivum.oszk.hu/honlap/tanfolyam/born_digital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oszkdk.oszk.h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ebarchivum.oszk.hu/honlap/tanfolyam/oclc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624013"/>
            <a:ext cx="9144000" cy="1076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„Internetes tartalmak archiválása” tanfolyam</a:t>
            </a:r>
          </a:p>
        </p:txBody>
      </p:sp>
      <p:sp>
        <p:nvSpPr>
          <p:cNvPr id="14338" name="Alcím 2"/>
          <p:cNvSpPr>
            <a:spLocks noGrp="1"/>
          </p:cNvSpPr>
          <p:nvPr>
            <p:ph type="subTitle" idx="1"/>
          </p:nvPr>
        </p:nvSpPr>
        <p:spPr>
          <a:xfrm>
            <a:off x="1524000" y="3027363"/>
            <a:ext cx="9144000" cy="1519237"/>
          </a:xfrm>
        </p:spPr>
        <p:txBody>
          <a:bodyPr/>
          <a:lstStyle/>
          <a:p>
            <a:pPr eaLnBrk="1" hangingPunct="1"/>
            <a:r>
              <a:rPr lang="hu-HU" smtClean="0"/>
              <a:t>1. Bevezetés</a:t>
            </a:r>
          </a:p>
          <a:p>
            <a:pPr eaLnBrk="1" hangingPunct="1"/>
            <a:r>
              <a:rPr lang="hu-HU" b="1" smtClean="0"/>
              <a:t>1.1. Bevezetés</a:t>
            </a:r>
            <a:r>
              <a:rPr lang="hu-HU" b="1" smtClean="0">
                <a:cs typeface="Calibri" pitchFamily="34" charset="0"/>
              </a:rPr>
              <a:t> a digitálisan születő tartalom megőrzésébe</a:t>
            </a:r>
          </a:p>
        </p:txBody>
      </p:sp>
      <p:sp>
        <p:nvSpPr>
          <p:cNvPr id="14339" name="Szövegdoboz 5"/>
          <p:cNvSpPr txBox="1">
            <a:spLocks noChangeArrowheads="1"/>
          </p:cNvSpPr>
          <p:nvPr/>
        </p:nvSpPr>
        <p:spPr bwMode="auto">
          <a:xfrm>
            <a:off x="1704975" y="4873625"/>
            <a:ext cx="87820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>
                <a:latin typeface="Calibri" pitchFamily="34" charset="0"/>
              </a:rPr>
              <a:t>Készítette: </a:t>
            </a:r>
            <a:r>
              <a:rPr lang="hu-HU" sz="2000">
                <a:latin typeface="Calibri" pitchFamily="34" charset="0"/>
                <a:hlinkClick r:id="rId2"/>
              </a:rPr>
              <a:t>Kalcsó Gyula</a:t>
            </a:r>
          </a:p>
          <a:p>
            <a:pPr algn="r"/>
            <a:endParaRPr lang="hu-HU" sz="1600" i="1">
              <a:latin typeface="Calibri" pitchFamily="34" charset="0"/>
            </a:endParaRPr>
          </a:p>
          <a:p>
            <a:pPr algn="ctr"/>
            <a:r>
              <a:rPr lang="hu-HU" sz="1400" i="1">
                <a:latin typeface="Calibri" pitchFamily="34" charset="0"/>
              </a:rPr>
              <a:t>Utolsó frissítés: 2026. március 18.​</a:t>
            </a:r>
            <a:endParaRPr lang="hu-HU" sz="14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D8D-0E4A-4DB8-B6FC-6D67910D5D0A}" type="slidenum">
              <a:rPr lang="hu-HU"/>
              <a:pPr>
                <a:defRPr/>
              </a:pPr>
              <a:t>1</a:t>
            </a:fld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423863"/>
            <a:ext cx="2262188" cy="914400"/>
          </a:xfrm>
          <a:prstGeom prst="rect">
            <a:avLst/>
          </a:prstGeom>
          <a:effectLst>
            <a:outerShdw blurRad="63500" dist="63500" dir="2700000" algn="tl" rotWithShape="0">
              <a:srgbClr val="002060">
                <a:alpha val="40000"/>
              </a:srgbClr>
            </a:outerShdw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423863"/>
            <a:ext cx="3213100" cy="719137"/>
          </a:xfrm>
          <a:prstGeom prst="rect">
            <a:avLst/>
          </a:prstGeom>
          <a:effectLst>
            <a:outerShdw blurRad="63500" dist="63500" dir="2700000" algn="tl" rotWithShape="0">
              <a:schemeClr val="accent6">
                <a:lumMod val="50000"/>
                <a:alpha val="40000"/>
              </a:schemeClr>
            </a:outerShdw>
          </a:effectLst>
        </p:spPr>
      </p:pic>
      <p:sp>
        <p:nvSpPr>
          <p:cNvPr id="15" name="Élőláb hely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17" name="Dátum helye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pic>
        <p:nvPicPr>
          <p:cNvPr id="14345" name="Kép 4" descr="A képen szöveg, clipart, rajz, Grafikus tervezés látható&#10;&#10;Lehet, hogy az AI által létrehozott tartalom helytelen.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189413"/>
            <a:ext cx="2466975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Open Archival Information System referenciamodell (OAIS)</a:t>
            </a:r>
          </a:p>
        </p:txBody>
      </p:sp>
      <p:pic>
        <p:nvPicPr>
          <p:cNvPr id="23554" name="Tartalom helye 6" descr="A képen szöveg, képernyőkép, Betűtípus, tervezés látható&#10;&#10;Lehet, hogy az AI által létrehozott tartalom helytelen.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159750" y="1712913"/>
            <a:ext cx="2967038" cy="4351337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6CF66-A29E-4C50-9333-0BAFA6169213}" type="slidenum">
              <a:rPr lang="hu-HU"/>
              <a:pPr>
                <a:defRPr/>
              </a:pPr>
              <a:t>10</a:t>
            </a:fld>
            <a:endParaRPr lang="hu-HU"/>
          </a:p>
        </p:txBody>
      </p:sp>
      <p:sp>
        <p:nvSpPr>
          <p:cNvPr id="23558" name="Szövegdoboz 7"/>
          <p:cNvSpPr txBox="1">
            <a:spLocks noChangeArrowheads="1"/>
          </p:cNvSpPr>
          <p:nvPr/>
        </p:nvSpPr>
        <p:spPr bwMode="auto">
          <a:xfrm>
            <a:off x="836613" y="2093913"/>
            <a:ext cx="6096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A 2012-es </a:t>
            </a:r>
            <a:r>
              <a:rPr lang="en-US" sz="2000" i="1">
                <a:solidFill>
                  <a:srgbClr val="000000"/>
                </a:solidFill>
                <a:latin typeface="Trebuchet MS" pitchFamily="34" charset="0"/>
              </a:rPr>
              <a:t>Magenta Book</a:t>
            </a:r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 → ISO-szabvány (14721:2012)</a:t>
            </a:r>
          </a:p>
          <a:p>
            <a:r>
              <a:rPr lang="en-US" sz="2000">
                <a:solidFill>
                  <a:srgbClr val="000000"/>
                </a:solidFill>
                <a:latin typeface="Trebuchet MS" pitchFamily="34" charset="0"/>
              </a:rPr>
              <a:t>Magas szintű elméleti modell a digitális környezetben keletkező adat/információ hosszú távú megőrzésére.</a:t>
            </a:r>
          </a:p>
          <a:p>
            <a:pPr algn="ctr"/>
            <a:endParaRPr lang="hu-HU">
              <a:latin typeface="Calibri" pitchFamily="34" charset="0"/>
            </a:endParaRPr>
          </a:p>
        </p:txBody>
      </p:sp>
      <p:pic>
        <p:nvPicPr>
          <p:cNvPr id="23559" name="Kép 8" descr="A képen szöveg, képernyőkép, diagram, sor látható&#10;&#10;Lehet, hogy az AI által létrehozott tartalom helytelen.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4450" y="3743325"/>
            <a:ext cx="58769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MSZ ISO 14721</a:t>
            </a:r>
            <a:endParaRPr lang="hu-HU" smtClean="0"/>
          </a:p>
        </p:txBody>
      </p:sp>
      <p:sp>
        <p:nvSpPr>
          <p:cNvPr id="24578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037263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400" smtClean="0">
                <a:cs typeface="Calibri" pitchFamily="34" charset="0"/>
              </a:rPr>
              <a:t>Űradat- és információközvetítő rendszerek. Nyílt Archívumi Információs Rendszer (OAIS). Referenciamodell</a:t>
            </a:r>
          </a:p>
          <a:p>
            <a:pPr eaLnBrk="1" hangingPunct="1">
              <a:lnSpc>
                <a:spcPct val="80000"/>
              </a:lnSpc>
            </a:pPr>
            <a:endParaRPr lang="hu-HU" sz="2400" smtClean="0"/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cs typeface="Calibri" pitchFamily="34" charset="0"/>
              </a:rPr>
              <a:t>A Magyar Szabványügyi Testület MSZT/MB 508 „Információ és dokumentáció” nemzeti szabványosító műszaki bizottsága elvégezte a honosítást.</a:t>
            </a:r>
            <a:endParaRPr lang="hu-HU" sz="2400" smtClean="0"/>
          </a:p>
          <a:p>
            <a:pPr eaLnBrk="1" hangingPunct="1">
              <a:lnSpc>
                <a:spcPct val="80000"/>
              </a:lnSpc>
            </a:pPr>
            <a:endParaRPr lang="hu-HU" sz="2400" smtClean="0"/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cs typeface="Calibri" pitchFamily="34" charset="0"/>
              </a:rPr>
              <a:t>A bizottság elnöke Dancs Szabolcs (OSZK), helyettese Bilicsi Erika (MTAK), titkára Csík Gabriella főosztályvezető-helyettes volt.</a:t>
            </a:r>
            <a:endParaRPr lang="hu-HU" sz="2400" smtClean="0"/>
          </a:p>
          <a:p>
            <a:pPr eaLnBrk="1" hangingPunct="1">
              <a:lnSpc>
                <a:spcPct val="80000"/>
              </a:lnSpc>
            </a:pPr>
            <a:endParaRPr lang="hu-HU" sz="24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D267E-E95E-44A7-B790-57DB153818F5}" type="slidenum">
              <a:rPr lang="hu-HU"/>
              <a:pPr>
                <a:defRPr/>
              </a:pPr>
              <a:t>11</a:t>
            </a:fld>
            <a:endParaRPr lang="hu-HU"/>
          </a:p>
        </p:txBody>
      </p:sp>
      <p:pic>
        <p:nvPicPr>
          <p:cNvPr id="24582" name="Kép 6" descr="kezdokep_opti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6775" y="825500"/>
            <a:ext cx="3910013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8655B-3F4B-4F70-942B-A10F99E569D4}" type="slidenum">
              <a:rPr lang="hu-HU"/>
              <a:pPr>
                <a:defRPr/>
              </a:pPr>
              <a:t>12</a:t>
            </a:fld>
            <a:endParaRPr lang="hu-HU"/>
          </a:p>
        </p:txBody>
      </p:sp>
      <p:pic>
        <p:nvPicPr>
          <p:cNvPr id="25604" name="Kép 6" descr="A képen szöveg, képernyőkép, diagram, Tervrajz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1588"/>
            <a:ext cx="992505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Csomagok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326313" cy="435133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hu-HU" sz="2200" smtClean="0">
                <a:cs typeface="Calibri" pitchFamily="34" charset="0"/>
              </a:rPr>
              <a:t>A digitális megőrzés (Digital Preservation) kulcsfontosságú tevékenységei</a:t>
            </a:r>
          </a:p>
          <a:p>
            <a:pPr eaLnBrk="1" hangingPunct="1">
              <a:lnSpc>
                <a:spcPct val="70000"/>
              </a:lnSpc>
            </a:pPr>
            <a:r>
              <a:rPr lang="hu-HU" sz="2200" smtClean="0">
                <a:cs typeface="Calibri" pitchFamily="34" charset="0"/>
              </a:rPr>
              <a:t>Ingest = bejuttatás/bevitel ~ befogadás/átvétel/gyarapítás</a:t>
            </a:r>
            <a:endParaRPr lang="hu-HU" sz="2200" smtClean="0"/>
          </a:p>
          <a:p>
            <a:pPr eaLnBrk="1" hangingPunct="1">
              <a:lnSpc>
                <a:spcPct val="70000"/>
              </a:lnSpc>
            </a:pPr>
            <a:r>
              <a:rPr lang="hu-HU" sz="2200" smtClean="0">
                <a:cs typeface="Calibri" pitchFamily="34" charset="0"/>
              </a:rPr>
              <a:t>Preservation, Administration = megőrzés, adminisztráció</a:t>
            </a:r>
            <a:endParaRPr lang="hu-HU" sz="2200" smtClean="0"/>
          </a:p>
          <a:p>
            <a:pPr eaLnBrk="1" hangingPunct="1">
              <a:lnSpc>
                <a:spcPct val="70000"/>
              </a:lnSpc>
            </a:pPr>
            <a:r>
              <a:rPr lang="hu-HU" sz="2200" smtClean="0">
                <a:cs typeface="Calibri" pitchFamily="34" charset="0"/>
              </a:rPr>
              <a:t>Access = hozzáférés</a:t>
            </a:r>
            <a:endParaRPr lang="hu-HU" sz="2200" smtClean="0"/>
          </a:p>
          <a:p>
            <a:pPr eaLnBrk="1" hangingPunct="1">
              <a:lnSpc>
                <a:spcPct val="70000"/>
              </a:lnSpc>
            </a:pPr>
            <a:r>
              <a:rPr lang="hu-HU" sz="2200" smtClean="0">
                <a:cs typeface="Calibri" pitchFamily="34" charset="0"/>
              </a:rPr>
              <a:t>Különféle információs csomagokat ír elő</a:t>
            </a:r>
            <a:endParaRPr lang="hu-HU" sz="2200" smtClean="0"/>
          </a:p>
          <a:p>
            <a:pPr eaLnBrk="1" hangingPunct="1">
              <a:lnSpc>
                <a:spcPct val="70000"/>
              </a:lnSpc>
            </a:pPr>
            <a:r>
              <a:rPr lang="hu-HU" sz="2200" smtClean="0">
                <a:cs typeface="Calibri" pitchFamily="34" charset="0"/>
              </a:rPr>
              <a:t>Submission Information Package (SIP) = átadás/átvétel</a:t>
            </a:r>
            <a:endParaRPr lang="hu-HU" sz="2200" smtClean="0"/>
          </a:p>
          <a:p>
            <a:pPr eaLnBrk="1" hangingPunct="1">
              <a:lnSpc>
                <a:spcPct val="70000"/>
              </a:lnSpc>
            </a:pPr>
            <a:r>
              <a:rPr lang="hu-HU" sz="2200" smtClean="0">
                <a:cs typeface="Calibri" pitchFamily="34" charset="0"/>
              </a:rPr>
              <a:t>Archival Information Package (AIP) = megőrzés, adminisztráció</a:t>
            </a:r>
            <a:endParaRPr lang="hu-HU" sz="2200" smtClean="0"/>
          </a:p>
          <a:p>
            <a:pPr eaLnBrk="1" hangingPunct="1">
              <a:lnSpc>
                <a:spcPct val="70000"/>
              </a:lnSpc>
            </a:pPr>
            <a:r>
              <a:rPr lang="hu-HU" sz="2200" smtClean="0">
                <a:cs typeface="Calibri" pitchFamily="34" charset="0"/>
              </a:rPr>
              <a:t>Dissemination Information Package (DIP) = szolgáltatás</a:t>
            </a:r>
            <a:endParaRPr lang="hu-HU" sz="2200" smtClean="0"/>
          </a:p>
          <a:p>
            <a:pPr eaLnBrk="1" hangingPunct="1">
              <a:lnSpc>
                <a:spcPct val="70000"/>
              </a:lnSpc>
            </a:pPr>
            <a:r>
              <a:rPr lang="hu-HU" sz="2200" smtClean="0">
                <a:cs typeface="Calibri" pitchFamily="34" charset="0"/>
              </a:rPr>
              <a:t>Előírja azt is, hogy milyen típusú metaadatokat kell az információs csomagoknak tartalmazniuk.</a:t>
            </a:r>
            <a:endParaRPr lang="hu-HU" sz="2200" smtClean="0"/>
          </a:p>
          <a:p>
            <a:pPr eaLnBrk="1" hangingPunct="1">
              <a:lnSpc>
                <a:spcPct val="70000"/>
              </a:lnSpc>
            </a:pPr>
            <a:endParaRPr lang="hu-HU" sz="22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9FBB2-38C8-4B8E-A424-97C6B1E15E01}" type="slidenum">
              <a:rPr lang="hu-HU"/>
              <a:pPr>
                <a:defRPr/>
              </a:pPr>
              <a:t>13</a:t>
            </a:fld>
            <a:endParaRPr lang="hu-HU"/>
          </a:p>
        </p:txBody>
      </p:sp>
      <p:pic>
        <p:nvPicPr>
          <p:cNvPr id="26630" name="Kép 6" descr="A képen szöveg, képernyőkép, Betűtípus, embléma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8613" y="2724150"/>
            <a:ext cx="3819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1" name="Cím 1"/>
          <p:cNvSpPr>
            <a:spLocks noGrp="1"/>
          </p:cNvSpPr>
          <p:nvPr>
            <p:ph type="title"/>
          </p:nvPr>
        </p:nvSpPr>
        <p:spPr>
          <a:xfrm>
            <a:off x="1008063" y="174625"/>
            <a:ext cx="10175875" cy="1111250"/>
          </a:xfrm>
        </p:spPr>
        <p:txBody>
          <a:bodyPr/>
          <a:lstStyle/>
          <a:p>
            <a:pPr algn="ctr" eaLnBrk="1" hangingPunct="1"/>
            <a:r>
              <a:rPr lang="hu-HU" sz="3700" smtClean="0">
                <a:latin typeface="Calibri" pitchFamily="34" charset="0"/>
                <a:cs typeface="Calibri" pitchFamily="34" charset="0"/>
              </a:rPr>
              <a:t>Az Archival Information Package (AIP) felépítése és metaadatai</a:t>
            </a:r>
          </a:p>
        </p:txBody>
      </p:sp>
      <p:pic>
        <p:nvPicPr>
          <p:cNvPr id="27652" name="Tartalom helye 6" descr="A képen szöveg, diagram, Tervrajz, Műszaki rajz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75" y="1295400"/>
            <a:ext cx="7745413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93B12030-9193-490A-AAC1-FCDC9E039C48}" type="slidenum">
              <a:rPr lang="hu-HU"/>
              <a:pPr>
                <a:spcAft>
                  <a:spcPts val="600"/>
                </a:spcAft>
                <a:defRPr/>
              </a:pPr>
              <a:t>14</a:t>
            </a:fld>
            <a:endParaRPr lang="hu-HU"/>
          </a:p>
        </p:txBody>
      </p:sp>
      <p:sp>
        <p:nvSpPr>
          <p:cNvPr id="9" name="Téglalap 8">
            <a:extLst>
              <a:ext uri="{FF2B5EF4-FFF2-40B4-BE49-F238E27FC236}"/>
            </a:extLst>
          </p:cNvPr>
          <p:cNvSpPr/>
          <p:nvPr/>
        </p:nvSpPr>
        <p:spPr>
          <a:xfrm>
            <a:off x="3490913" y="2820988"/>
            <a:ext cx="833437" cy="649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Téglalap 11">
            <a:extLst>
              <a:ext uri="{FF2B5EF4-FFF2-40B4-BE49-F238E27FC236}"/>
            </a:extLst>
          </p:cNvPr>
          <p:cNvSpPr/>
          <p:nvPr/>
        </p:nvSpPr>
        <p:spPr>
          <a:xfrm>
            <a:off x="5189538" y="4140200"/>
            <a:ext cx="835025" cy="647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5" name="Téglalap 14">
            <a:extLst>
              <a:ext uri="{FF2B5EF4-FFF2-40B4-BE49-F238E27FC236}"/>
            </a:extLst>
          </p:cNvPr>
          <p:cNvSpPr/>
          <p:nvPr/>
        </p:nvSpPr>
        <p:spPr>
          <a:xfrm>
            <a:off x="7321550" y="1514475"/>
            <a:ext cx="833438" cy="647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6" name="Téglalap 15">
            <a:extLst>
              <a:ext uri="{FF2B5EF4-FFF2-40B4-BE49-F238E27FC236}"/>
            </a:extLst>
          </p:cNvPr>
          <p:cNvSpPr/>
          <p:nvPr/>
        </p:nvSpPr>
        <p:spPr>
          <a:xfrm>
            <a:off x="3913188" y="1514475"/>
            <a:ext cx="874712" cy="647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7" name="Téglalap 16">
            <a:extLst>
              <a:ext uri="{FF2B5EF4-FFF2-40B4-BE49-F238E27FC236}"/>
            </a:extLst>
          </p:cNvPr>
          <p:cNvSpPr/>
          <p:nvPr/>
        </p:nvSpPr>
        <p:spPr>
          <a:xfrm>
            <a:off x="4911725" y="5384800"/>
            <a:ext cx="833438" cy="6492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8" name="Téglalap 17">
            <a:extLst>
              <a:ext uri="{FF2B5EF4-FFF2-40B4-BE49-F238E27FC236}"/>
            </a:extLst>
          </p:cNvPr>
          <p:cNvSpPr/>
          <p:nvPr/>
        </p:nvSpPr>
        <p:spPr>
          <a:xfrm>
            <a:off x="6704013" y="4140200"/>
            <a:ext cx="833437" cy="647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9" name="Téglalap 18">
            <a:extLst>
              <a:ext uri="{FF2B5EF4-FFF2-40B4-BE49-F238E27FC236}"/>
            </a:extLst>
          </p:cNvPr>
          <p:cNvSpPr/>
          <p:nvPr/>
        </p:nvSpPr>
        <p:spPr>
          <a:xfrm>
            <a:off x="7773988" y="2820988"/>
            <a:ext cx="835025" cy="649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0" name="Téglalap 19">
            <a:extLst>
              <a:ext uri="{FF2B5EF4-FFF2-40B4-BE49-F238E27FC236}"/>
            </a:extLst>
          </p:cNvPr>
          <p:cNvSpPr/>
          <p:nvPr/>
        </p:nvSpPr>
        <p:spPr>
          <a:xfrm>
            <a:off x="8813800" y="4140200"/>
            <a:ext cx="835025" cy="647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1" name="Téglalap 20">
            <a:extLst>
              <a:ext uri="{FF2B5EF4-FFF2-40B4-BE49-F238E27FC236}"/>
            </a:extLst>
          </p:cNvPr>
          <p:cNvSpPr/>
          <p:nvPr/>
        </p:nvSpPr>
        <p:spPr>
          <a:xfrm>
            <a:off x="6281738" y="5384800"/>
            <a:ext cx="833437" cy="6492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2" name="Téglalap 21">
            <a:extLst>
              <a:ext uri="{FF2B5EF4-FFF2-40B4-BE49-F238E27FC236}"/>
            </a:extLst>
          </p:cNvPr>
          <p:cNvSpPr/>
          <p:nvPr/>
        </p:nvSpPr>
        <p:spPr>
          <a:xfrm>
            <a:off x="7218363" y="5384800"/>
            <a:ext cx="833437" cy="6492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3" name="Téglalap 22">
            <a:extLst>
              <a:ext uri="{FF2B5EF4-FFF2-40B4-BE49-F238E27FC236}"/>
            </a:extLst>
          </p:cNvPr>
          <p:cNvSpPr/>
          <p:nvPr/>
        </p:nvSpPr>
        <p:spPr>
          <a:xfrm>
            <a:off x="8278813" y="5384800"/>
            <a:ext cx="835025" cy="6492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2F620-97DF-4523-BF88-A228093BA29B}" type="slidenum">
              <a:rPr lang="hu-HU"/>
              <a:pPr>
                <a:defRPr/>
              </a:pPr>
              <a:t>15</a:t>
            </a:fld>
            <a:endParaRPr lang="hu-HU"/>
          </a:p>
        </p:txBody>
      </p:sp>
      <p:pic>
        <p:nvPicPr>
          <p:cNvPr id="28676" name="Kép 6" descr="A képen diagram, szöveg, Tervrajz, térkép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METS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732338" y="1411288"/>
            <a:ext cx="6499225" cy="47371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hu-HU" sz="2400" smtClean="0">
                <a:solidFill>
                  <a:srgbClr val="000000"/>
                </a:solidFill>
                <a:cs typeface="Calibri" pitchFamily="34" charset="0"/>
              </a:rPr>
              <a:t>A Library of Congress és a Digital Library Federation által felügyelt nyílt szabvány a digitális objektumok leíró, technikai, adminisztrációs és szerkezeti metaadatainak XML formátumban való tárolására.</a:t>
            </a:r>
          </a:p>
          <a:p>
            <a:pPr eaLnBrk="1" hangingPunct="1">
              <a:buFontTx/>
              <a:buChar char="•"/>
            </a:pPr>
            <a:r>
              <a:rPr lang="hu-HU" sz="2400" smtClean="0">
                <a:solidFill>
                  <a:srgbClr val="000000"/>
                </a:solidFill>
                <a:cs typeface="Calibri" pitchFamily="34" charset="0"/>
              </a:rPr>
              <a:t>Nagy előnye, hogy rugalmasan módosítható, bővíthető a legkülönbözőbb gyűjtemények és dokumentumtípusok jellemzőihez, és hogy a szerkezeti metaadatoknál az összetartozó fájlok közötti kapcsolatok, sorrendek és hierarchiák is leírhatók vele.</a:t>
            </a:r>
            <a:endParaRPr lang="hu-HU" sz="24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8D4CF-7FE3-4975-AA26-2044774B8F7E}" type="slidenum">
              <a:rPr lang="hu-HU"/>
              <a:pPr>
                <a:defRPr/>
              </a:pPr>
              <a:t>16</a:t>
            </a:fld>
            <a:endParaRPr lang="hu-HU"/>
          </a:p>
        </p:txBody>
      </p:sp>
      <p:pic>
        <p:nvPicPr>
          <p:cNvPr id="29702" name="Kép 6" descr="A képen szöveg, képernyőkép, Színesség, Betűtípu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" y="1409700"/>
            <a:ext cx="36068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METS</a:t>
            </a:r>
          </a:p>
        </p:txBody>
      </p:sp>
      <p:pic>
        <p:nvPicPr>
          <p:cNvPr id="30722" name="Tartalom helye 6" descr="A képen szöveg, diagram, Tervrajz, képernyőkép látható&#10;&#10;Lehet, hogy az AI által létrehozott tartalom helytelen.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831975"/>
            <a:ext cx="10515600" cy="4338638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C9CD5-4908-481D-BA3A-610EC0021B3C}" type="slidenum">
              <a:rPr lang="hu-HU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PREMIS</a:t>
            </a:r>
          </a:p>
        </p:txBody>
      </p:sp>
      <p:pic>
        <p:nvPicPr>
          <p:cNvPr id="31746" name="Tartalom helye 6" descr="A képen szöveg, képernyőkép, diagram, Betűtípus látható&#10;&#10;Lehet, hogy az AI által létrehozott tartalom helytelen.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81300" y="1401763"/>
            <a:ext cx="6638925" cy="4954587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EA9E9-9AAE-4C54-8EEC-1FBE28BAF029}" type="slidenum">
              <a:rPr lang="hu-HU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88D70-4C11-414D-A0DE-0702ABE67764}" type="slidenum">
              <a:rPr lang="hu-HU"/>
              <a:pPr>
                <a:defRPr/>
              </a:pPr>
              <a:t>19</a:t>
            </a:fld>
            <a:endParaRPr lang="hu-HU"/>
          </a:p>
        </p:txBody>
      </p:sp>
      <p:pic>
        <p:nvPicPr>
          <p:cNvPr id="32772" name="Kép 6" descr="A képen szöveg, Betűtípus, képernyőkép, tervezé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2419350"/>
            <a:ext cx="51625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Kép 7" descr="A képen szöveg, képernyőkép, sor, Betűtípus látható&#10;&#10;Lehet, hogy az AI által létrehozott tartalom helytelen.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7250" y="1295400"/>
            <a:ext cx="60007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Mi a born digital?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7169B-6E67-4A42-A676-DD40ADC4C0B3}" type="slidenum">
              <a:rPr lang="hu-HU"/>
              <a:pPr>
                <a:defRPr/>
              </a:pPr>
              <a:t>2</a:t>
            </a:fld>
            <a:endParaRPr lang="hu-HU"/>
          </a:p>
        </p:txBody>
      </p:sp>
      <p:pic>
        <p:nvPicPr>
          <p:cNvPr id="15365" name="Kép 7" descr="A képen Grafika, rajzfilm, Grafikus tervezés, clipart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0950" y="458788"/>
            <a:ext cx="52847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Jogi kérdések</a:t>
            </a:r>
            <a:endParaRPr lang="hu-HU" smtClean="0"/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BCAAE-8D09-46A3-A794-5138FDA9B9C9}" type="slidenum">
              <a:rPr lang="hu-HU"/>
              <a:pPr>
                <a:defRPr/>
              </a:pPr>
              <a:t>20</a:t>
            </a:fld>
            <a:endParaRPr lang="hu-HU"/>
          </a:p>
        </p:txBody>
      </p:sp>
      <p:pic>
        <p:nvPicPr>
          <p:cNvPr id="33797" name="Kép 6" descr="A képen rajzfilm, clipart, illusztráció, rajz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7188" y="180975"/>
            <a:ext cx="5929312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smtClean="0">
                <a:latin typeface="Calibri" pitchFamily="34" charset="0"/>
                <a:cs typeface="Calibri" pitchFamily="34" charset="0"/>
              </a:rPr>
              <a:t>717/2020. (XII. 30.) Korm. rendelet a kiadványok kötelespéldányainak szolgáltatásáról, megőrzéséről és használatáról</a:t>
            </a:r>
          </a:p>
        </p:txBody>
      </p:sp>
      <p:sp>
        <p:nvSpPr>
          <p:cNvPr id="34818" name="Szöveg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hu-HU" sz="2400" smtClean="0">
                <a:cs typeface="Calibri" pitchFamily="34" charset="0"/>
              </a:rPr>
              <a:t>A magyarországi kötelespéldány-szolgáltatás alapvető szabályozása, amely 2021. január 1-jén lépett hatályba. Ez a jogszabály váltotta fel a korábbi (60/1998.) rendeletet, modernizálva a rendszert a digitális kor követelményeinek megfelelően.</a:t>
            </a:r>
          </a:p>
          <a:p>
            <a:pPr eaLnBrk="1" hangingPunct="1">
              <a:lnSpc>
                <a:spcPct val="70000"/>
              </a:lnSpc>
            </a:pPr>
            <a:r>
              <a:rPr lang="hu-HU" sz="2400" smtClean="0">
                <a:cs typeface="Calibri" pitchFamily="34" charset="0"/>
              </a:rPr>
              <a:t>A rendelet biztosítja, hogy a Magyarországon megjelenő minden kiadványból (legyen az nyomtatott vagy elektronikus!) fennmaradjon az utókor számára legalább egy-egy példány a nemzeti közgyűjteményekben (elsősorban az Országos Széchényi Könyvtárban). Ez a nemzeti kulturális örökség megőrzésének és a nemzeti bibliográfia összeállításának alapja.</a:t>
            </a:r>
          </a:p>
          <a:p>
            <a:pPr eaLnBrk="1" hangingPunct="1">
              <a:lnSpc>
                <a:spcPct val="70000"/>
              </a:lnSpc>
            </a:pPr>
            <a:r>
              <a:rPr lang="hu-HU" sz="2400" smtClean="0">
                <a:cs typeface="Calibri" pitchFamily="34" charset="0"/>
              </a:rPr>
              <a:t>A rendelet kiterjed: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000" smtClean="0">
                <a:cs typeface="Calibri" pitchFamily="34" charset="0"/>
              </a:rPr>
              <a:t>Nyomtatott kiadványokra: könyvek, folyóiratok, napilapok, térképek, kották, sőt bizonyos aprónyomtatványok is.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000" b="1" smtClean="0">
                <a:cs typeface="Calibri" pitchFamily="34" charset="0"/>
              </a:rPr>
              <a:t>Elektronikus kiadványokra:</a:t>
            </a:r>
            <a:r>
              <a:rPr lang="hu-HU" sz="2000" smtClean="0">
                <a:cs typeface="Calibri" pitchFamily="34" charset="0"/>
              </a:rPr>
              <a:t> fizikai adathordozón (pl. DVD) vagy online megjelenő dokumentumokra.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000" smtClean="0">
                <a:cs typeface="Calibri" pitchFamily="34" charset="0"/>
              </a:rPr>
              <a:t>Filmekre és audiovizuális tartalmakra.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endParaRPr lang="hu-HU" sz="20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704F8-9C5F-45A6-AAF5-DA3C92501195}" type="slidenum">
              <a:rPr lang="hu-HU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Szerzői és adatvédelmi jogi kérdések</a:t>
            </a:r>
            <a:endParaRPr lang="hu-HU" smtClean="0"/>
          </a:p>
        </p:txBody>
      </p:sp>
      <p:sp>
        <p:nvSpPr>
          <p:cNvPr id="3584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hu-HU" sz="2400" smtClean="0">
                <a:cs typeface="Calibri" pitchFamily="34" charset="0"/>
              </a:rPr>
              <a:t>A szerzői jogról később (2.2.) is lesz szó (a szerzői jog által védett born digital tartalmak szolgáltatása szerződéskötéssel lehetséges).</a:t>
            </a:r>
          </a:p>
          <a:p>
            <a:pPr eaLnBrk="1" hangingPunct="1">
              <a:lnSpc>
                <a:spcPct val="70000"/>
              </a:lnSpc>
            </a:pPr>
            <a:r>
              <a:rPr lang="hu-HU" sz="2400" smtClean="0">
                <a:cs typeface="Calibri" pitchFamily="34" charset="0"/>
              </a:rPr>
              <a:t>Személyes adat: az érintettre vonatkozó bármely információ, born digital tartalmak esetén: e-mail cím, név, lakcím, fénykép, videó (ha beazonosítható az illető, és nem tömegfelvétel), egyéb adat, ami már különleges személyes adat is lehet (egészségügyi adatok, jelszó stb.).</a:t>
            </a:r>
            <a:endParaRPr lang="hu-HU" sz="2400" smtClean="0"/>
          </a:p>
          <a:p>
            <a:pPr eaLnBrk="1" hangingPunct="1">
              <a:lnSpc>
                <a:spcPct val="70000"/>
              </a:lnSpc>
            </a:pPr>
            <a:r>
              <a:rPr lang="hu-HU" sz="2400" smtClean="0">
                <a:cs typeface="Calibri" pitchFamily="34" charset="0"/>
              </a:rPr>
              <a:t>A közgyűjtemény az adatkezelő.</a:t>
            </a:r>
            <a:endParaRPr lang="hu-HU" sz="2400" smtClean="0"/>
          </a:p>
          <a:p>
            <a:pPr eaLnBrk="1" hangingPunct="1">
              <a:lnSpc>
                <a:spcPct val="70000"/>
              </a:lnSpc>
            </a:pPr>
            <a:r>
              <a:rPr lang="hu-HU" sz="2400" smtClean="0">
                <a:cs typeface="Calibri" pitchFamily="34" charset="0"/>
              </a:rPr>
              <a:t>Alapelvek: tisztesség, pontosság, csak olyan személyes adat kezelhető, amely az adatkezelés céljának megvalósulásához elengedhetetlen, a cél elérésére alkalmas, továbbá a személyes adat csak a cél megvalósulásához szükséges mértékben és ideig kezelhető (adattakarékosság), előzetes tájékoztatás és érintett jogainak érvényesítése.</a:t>
            </a:r>
          </a:p>
          <a:p>
            <a:pPr eaLnBrk="1" hangingPunct="1">
              <a:lnSpc>
                <a:spcPct val="70000"/>
              </a:lnSpc>
            </a:pPr>
            <a:r>
              <a:rPr lang="hu-HU" sz="2400" smtClean="0">
                <a:cs typeface="Calibri" pitchFamily="34" charset="0"/>
              </a:rPr>
              <a:t>Az adatkezelés jogszerű alapjai: az érintett hozzájárulása, jogos érdek, az adatkezelőre vonatkozó jogszabályi kötelezettség teljesítése.</a:t>
            </a:r>
          </a:p>
          <a:p>
            <a:pPr eaLnBrk="1" hangingPunct="1">
              <a:lnSpc>
                <a:spcPct val="70000"/>
              </a:lnSpc>
            </a:pPr>
            <a:endParaRPr lang="hu-HU" sz="24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CB8E6-EFE4-42FF-BB65-822895BF5816}" type="slidenum">
              <a:rPr lang="hu-HU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Ajánlott források</a:t>
            </a:r>
            <a:endParaRPr lang="hu-HU" smtClean="0"/>
          </a:p>
        </p:txBody>
      </p:sp>
      <p:sp>
        <p:nvSpPr>
          <p:cNvPr id="36866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223125" cy="4351338"/>
          </a:xfrm>
        </p:spPr>
        <p:txBody>
          <a:bodyPr/>
          <a:lstStyle/>
          <a:p>
            <a:pPr eaLnBrk="1" hangingPunct="1"/>
            <a:r>
              <a:rPr lang="en-US" sz="2400" smtClean="0">
                <a:cs typeface="Calibri" pitchFamily="34" charset="0"/>
                <a:hlinkClick r:id="rId2"/>
              </a:rPr>
              <a:t>Moldován István: A digitálisan született tartalmak megőrzése (Könyv, Könyvtár, Könyvtáros 2018/10)</a:t>
            </a:r>
            <a:endParaRPr lang="hu-HU" smtClean="0">
              <a:hlinkClick r:id="rId2"/>
            </a:endParaRPr>
          </a:p>
          <a:p>
            <a:pPr eaLnBrk="1" hangingPunct="1"/>
            <a:r>
              <a:rPr lang="hu-HU" sz="2400" smtClean="0">
                <a:cs typeface="Calibri" pitchFamily="34" charset="0"/>
                <a:hlinkClick r:id="rId3"/>
              </a:rPr>
              <a:t>Open Archival Information System Reference Model (OAIS)</a:t>
            </a:r>
            <a:endParaRPr lang="hu-HU" sz="2400" smtClean="0"/>
          </a:p>
          <a:p>
            <a:pPr eaLnBrk="1" hangingPunct="1"/>
            <a:r>
              <a:rPr lang="hu-HU" sz="2400" smtClean="0">
                <a:hlinkClick r:id="rId4"/>
              </a:rPr>
              <a:t>Walk This Way: Detailed Steps for Transferring Born-Digital Content from Media You Can Read In-house</a:t>
            </a:r>
            <a:endParaRPr lang="hu-HU" sz="2400" smtClean="0">
              <a:cs typeface="Calibri" pitchFamily="34" charset="0"/>
            </a:endParaRPr>
          </a:p>
          <a:p>
            <a:pPr eaLnBrk="1" hangingPunct="1"/>
            <a:r>
              <a:rPr lang="hu-HU" sz="2400" smtClean="0">
                <a:cs typeface="Calibri" pitchFamily="34" charset="0"/>
                <a:hlinkClick r:id="rId5"/>
              </a:rPr>
              <a:t>METS</a:t>
            </a:r>
            <a:endParaRPr lang="hu-HU" sz="2400" smtClean="0">
              <a:cs typeface="Calibri" pitchFamily="34" charset="0"/>
            </a:endParaRPr>
          </a:p>
          <a:p>
            <a:pPr eaLnBrk="1" hangingPunct="1"/>
            <a:r>
              <a:rPr lang="hu-HU" sz="2400" smtClean="0">
                <a:cs typeface="Calibri" pitchFamily="34" charset="0"/>
                <a:hlinkClick r:id="rId6"/>
              </a:rPr>
              <a:t>PREMIS</a:t>
            </a:r>
            <a:endParaRPr lang="hu-HU" sz="2400" smtClean="0">
              <a:cs typeface="Calibri" pitchFamily="34" charset="0"/>
            </a:endParaRPr>
          </a:p>
          <a:p>
            <a:pPr eaLnBrk="1" hangingPunct="1"/>
            <a:r>
              <a:rPr lang="hu-HU" sz="2400" smtClean="0">
                <a:cs typeface="Calibri" pitchFamily="34" charset="0"/>
                <a:hlinkClick r:id="rId7"/>
              </a:rPr>
              <a:t>Dr. Keller-Gera Adrienn, a Budapesti Történeti Múzeum jogászának előadása a Born Digital 3.0 konferencián</a:t>
            </a:r>
          </a:p>
          <a:p>
            <a:pPr eaLnBrk="1" hangingPunct="1"/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1DF9C-3EB6-47F1-82D1-D2E53BFDC6A8}" type="slidenum">
              <a:rPr lang="hu-HU"/>
              <a:pPr>
                <a:defRPr/>
              </a:pPr>
              <a:t>23</a:t>
            </a:fld>
            <a:endParaRPr lang="hu-HU"/>
          </a:p>
        </p:txBody>
      </p:sp>
      <p:pic>
        <p:nvPicPr>
          <p:cNvPr id="36870" name="Kép 6" descr="Ordbog_DigitalBevari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62925" y="2339975"/>
            <a:ext cx="30575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Born digital, azaz digitálisan született</a:t>
            </a:r>
          </a:p>
        </p:txBody>
      </p:sp>
      <p:pic>
        <p:nvPicPr>
          <p:cNvPr id="16386" name="Tartalom helye 6" descr="A képen szöveg, képernyőkép, Betűtípus látható&#10;&#10;Lehet, hogy a mesterséges intelligencia által generált tartalom helytelen.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174038" y="1751013"/>
            <a:ext cx="3181350" cy="4351337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40F20-7376-4906-9B22-0FA960CD97F4}" type="slidenum">
              <a:rPr lang="hu-HU"/>
              <a:pPr>
                <a:defRPr/>
              </a:pPr>
              <a:t>3</a:t>
            </a:fld>
            <a:endParaRPr lang="hu-HU"/>
          </a:p>
        </p:txBody>
      </p:sp>
      <p:sp>
        <p:nvSpPr>
          <p:cNvPr id="16390" name="Szövegdoboz 7"/>
          <p:cNvSpPr txBox="1">
            <a:spLocks noChangeArrowheads="1"/>
          </p:cNvSpPr>
          <p:nvPr/>
        </p:nvSpPr>
        <p:spPr bwMode="auto">
          <a:xfrm>
            <a:off x="836613" y="1689100"/>
            <a:ext cx="7319962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Aft>
                <a:spcPts val="6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Olyan digitális eszközzel készült objektum, amelynek nincs analóg előzménye, és nem is készíthető pontos analóg másolat róla (ez nem jelenti azt, hogy nem is készül).</a:t>
            </a:r>
            <a:r>
              <a:rPr lang="en-US" sz="2400">
                <a:latin typeface="Calibri" pitchFamily="34" charset="0"/>
                <a:cs typeface="Calibri" pitchFamily="34" charset="0"/>
              </a:rPr>
              <a:t>​</a:t>
            </a:r>
            <a:endParaRPr lang="hu-HU">
              <a:latin typeface="Calibri" pitchFamily="34" charset="0"/>
              <a:cs typeface="Calibri" pitchFamily="34" charset="0"/>
            </a:endParaRPr>
          </a:p>
          <a:p>
            <a:pPr marL="228600" indent="-228600">
              <a:spcAft>
                <a:spcPts val="6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Objektum: lehet egy vagy több fájl és/vagy könyvtár halmaza.</a:t>
            </a:r>
            <a:r>
              <a:rPr lang="en-US" sz="2400">
                <a:latin typeface="Calibri" pitchFamily="34" charset="0"/>
                <a:cs typeface="Calibri" pitchFamily="34" charset="0"/>
              </a:rPr>
              <a:t>​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„A digitális objektumok lehetnek szövegek, álló- és mozgóképek, hanganyagok, adatbázisok, adathalmazok, 3D objektumok és a felsoroltak konténerei.” (Bánki–Kómár: Fehér könyv 1.0, 123.)</a:t>
            </a:r>
          </a:p>
          <a:p>
            <a:pPr marL="228600" indent="-228600"/>
            <a:endParaRPr lang="hu-HU">
              <a:latin typeface="Calibri" pitchFamily="34" charset="0"/>
            </a:endParaRPr>
          </a:p>
          <a:p>
            <a:pPr marL="228600" indent="-228600" algn="ctr"/>
            <a:endParaRPr lang="hu-H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számítógépes korszak előtti és utáni</a:t>
            </a:r>
            <a:endParaRPr lang="hu-HU" smtClean="0"/>
          </a:p>
        </p:txBody>
      </p:sp>
      <p:sp>
        <p:nvSpPr>
          <p:cNvPr id="1741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cs typeface="Calibri" pitchFamily="34" charset="0"/>
              </a:rPr>
              <a:t>Moldován István: A digitálisan született tartalmak megőrzése (Könyv, Könyvtár, Könyvtáros 2018/10).</a:t>
            </a:r>
          </a:p>
          <a:p>
            <a:pPr eaLnBrk="1" hangingPunct="1"/>
            <a:r>
              <a:rPr lang="en-US" sz="2400" smtClean="0">
                <a:cs typeface="Calibri" pitchFamily="34" charset="0"/>
              </a:rPr>
              <a:t>Elsősorban a számítógépes korszak előtt is létező dokumentumtípusoknak megfelelő digitális tartalmak (e-könyvek, e-folyóiratok, egyéb e-kiadványok) kezeléséről szól (az OSZK, az MTAK és több más intézmény ebben ért el eredményeket).</a:t>
            </a:r>
          </a:p>
          <a:p>
            <a:pPr eaLnBrk="1" hangingPunct="1"/>
            <a:r>
              <a:rPr lang="en-US" sz="2400" smtClean="0">
                <a:cs typeface="Calibri" pitchFamily="34" charset="0"/>
              </a:rPr>
              <a:t>2007-től: OSZK Digitális könyvtár e-könyvek kötelespéldányainak fogadására (</a:t>
            </a:r>
            <a:r>
              <a:rPr lang="en-US" sz="2400" smtClean="0">
                <a:cs typeface="Calibri" pitchFamily="34" charset="0"/>
                <a:hlinkClick r:id="rId2"/>
              </a:rPr>
              <a:t>http://oszkdk.oszk.hu/</a:t>
            </a:r>
            <a:r>
              <a:rPr lang="en-US" sz="2400" smtClean="0">
                <a:cs typeface="Calibri" pitchFamily="34" charset="0"/>
              </a:rPr>
              <a:t>), l. még: MEK, EPA, DKA.</a:t>
            </a:r>
          </a:p>
          <a:p>
            <a:pPr eaLnBrk="1" hangingPunct="1"/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8C27A-ACC1-4E2F-8324-C3EE5BEE4052}" type="slidenum">
              <a:rPr lang="hu-HU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Digitálisan született objektumok</a:t>
            </a:r>
            <a:endParaRPr lang="en-US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4" name="Tartalom helye 6" descr="A képen szöveg, képernyőkép, névjegykártya, Betűtípus látható&#10;&#10;Lehet, hogy a mesterséges intelligencia által generált tartalom helytelen.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5513" y="1712913"/>
            <a:ext cx="3360737" cy="4351337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CF43E-2BAE-4110-B43B-C1D8D83E3F0A}" type="slidenum">
              <a:rPr lang="hu-HU"/>
              <a:pPr>
                <a:defRPr/>
              </a:pPr>
              <a:t>5</a:t>
            </a:fld>
            <a:endParaRPr lang="hu-HU"/>
          </a:p>
        </p:txBody>
      </p:sp>
      <p:pic>
        <p:nvPicPr>
          <p:cNvPr id="18438" name="Kép 7" descr="A képen szöveg, Betűtípus, Grafika, embléma látható&#10;&#10;Lehet, hogy a mesterséges intelligencia által generált tartalom helytelen.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0713" y="5064125"/>
            <a:ext cx="2409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Szövegdoboz 8"/>
          <p:cNvSpPr txBox="1">
            <a:spLocks noChangeArrowheads="1"/>
          </p:cNvSpPr>
          <p:nvPr/>
        </p:nvSpPr>
        <p:spPr bwMode="auto">
          <a:xfrm>
            <a:off x="4562475" y="1801813"/>
            <a:ext cx="6096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Digitális fotók</a:t>
            </a:r>
            <a:r>
              <a:rPr lang="en-US">
                <a:latin typeface="Calibri" pitchFamily="34" charset="0"/>
                <a:cs typeface="Calibri" pitchFamily="34" charset="0"/>
              </a:rPr>
              <a:t>​</a:t>
            </a:r>
          </a:p>
          <a:p>
            <a:pPr marL="228600" indent="-228600"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Digitális dokumentumok</a:t>
            </a:r>
            <a:r>
              <a:rPr lang="en-US">
                <a:latin typeface="Calibri" pitchFamily="34" charset="0"/>
                <a:cs typeface="Calibri" pitchFamily="34" charset="0"/>
              </a:rPr>
              <a:t>​</a:t>
            </a:r>
          </a:p>
          <a:p>
            <a:pPr marL="228600" indent="-228600"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„Learatott” webes tartalom</a:t>
            </a:r>
            <a:r>
              <a:rPr lang="en-US">
                <a:latin typeface="Calibri" pitchFamily="34" charset="0"/>
                <a:cs typeface="Calibri" pitchFamily="34" charset="0"/>
              </a:rPr>
              <a:t>​</a:t>
            </a:r>
          </a:p>
          <a:p>
            <a:pPr marL="228600" indent="-228600"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Digitális „kéziratok”</a:t>
            </a:r>
            <a:r>
              <a:rPr lang="en-US">
                <a:latin typeface="Calibri" pitchFamily="34" charset="0"/>
                <a:cs typeface="Calibri" pitchFamily="34" charset="0"/>
              </a:rPr>
              <a:t>​</a:t>
            </a:r>
          </a:p>
          <a:p>
            <a:pPr marL="228600" indent="-228600"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Elektronikus „rekordok” (beleérti az e-mailt vagy a prezentációkat is)</a:t>
            </a:r>
            <a:r>
              <a:rPr lang="en-US">
                <a:latin typeface="Calibri" pitchFamily="34" charset="0"/>
                <a:cs typeface="Calibri" pitchFamily="34" charset="0"/>
              </a:rPr>
              <a:t>​</a:t>
            </a:r>
          </a:p>
          <a:p>
            <a:pPr marL="228600" indent="-228600"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Statikus adathalmazok</a:t>
            </a:r>
            <a:r>
              <a:rPr lang="en-US">
                <a:latin typeface="Calibri" pitchFamily="34" charset="0"/>
                <a:cs typeface="Calibri" pitchFamily="34" charset="0"/>
              </a:rPr>
              <a:t>​</a:t>
            </a:r>
          </a:p>
          <a:p>
            <a:pPr marL="228600" indent="-228600"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Dinamikus adathalmazok (beleérti a közösségi médiát és a CAD-ot is)</a:t>
            </a:r>
            <a:r>
              <a:rPr lang="en-US">
                <a:latin typeface="Calibri" pitchFamily="34" charset="0"/>
                <a:cs typeface="Calibri" pitchFamily="34" charset="0"/>
              </a:rPr>
              <a:t>​</a:t>
            </a:r>
          </a:p>
          <a:p>
            <a:pPr marL="228600" indent="-228600"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Digitális műalkotások</a:t>
            </a:r>
            <a:r>
              <a:rPr lang="en-US">
                <a:latin typeface="Calibri" pitchFamily="34" charset="0"/>
                <a:cs typeface="Calibri" pitchFamily="34" charset="0"/>
              </a:rPr>
              <a:t>​</a:t>
            </a:r>
          </a:p>
          <a:p>
            <a:pPr marL="228600" indent="-228600"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Digitális médiatartalmak</a:t>
            </a:r>
          </a:p>
          <a:p>
            <a:pPr marL="228600" indent="-228600"/>
            <a:endParaRPr lang="hu-HU">
              <a:latin typeface="Calibri" pitchFamily="34" charset="0"/>
            </a:endParaRPr>
          </a:p>
          <a:p>
            <a:pPr marL="228600" indent="-228600" algn="ctr"/>
            <a:endParaRPr lang="hu-H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A magyar közgyűjteményi rendszer digitális objektumtípusai</a:t>
            </a:r>
            <a:endParaRPr lang="hu-HU" smtClean="0"/>
          </a:p>
        </p:txBody>
      </p:sp>
      <p:sp>
        <p:nvSpPr>
          <p:cNvPr id="19458" name="Tartalom helye 2"/>
          <p:cNvSpPr>
            <a:spLocks noGrp="1"/>
          </p:cNvSpPr>
          <p:nvPr>
            <p:ph idx="1"/>
          </p:nvPr>
        </p:nvSpPr>
        <p:spPr>
          <a:xfrm>
            <a:off x="838200" y="2108200"/>
            <a:ext cx="10515600" cy="4351338"/>
          </a:xfrm>
        </p:spPr>
        <p:txBody>
          <a:bodyPr/>
          <a:lstStyle/>
          <a:p>
            <a:pPr eaLnBrk="1" hangingPunct="1"/>
            <a:r>
              <a:rPr lang="hu-HU" sz="2400" b="1" smtClean="0">
                <a:cs typeface="Calibri" pitchFamily="34" charset="0"/>
              </a:rPr>
              <a:t>Szöveges dokumentumok:</a:t>
            </a:r>
            <a:r>
              <a:rPr lang="hu-HU" sz="2400" smtClean="0">
                <a:cs typeface="Calibri" pitchFamily="34" charset="0"/>
              </a:rPr>
              <a:t> Könyvek, folyóiratok, hírlapok, kéziratok, kották, valamint hivatali iratok és jogszabályok.</a:t>
            </a:r>
          </a:p>
          <a:p>
            <a:pPr eaLnBrk="1" hangingPunct="1"/>
            <a:r>
              <a:rPr lang="hu-HU" sz="2400" b="1" smtClean="0">
                <a:cs typeface="Calibri" pitchFamily="34" charset="0"/>
              </a:rPr>
              <a:t>Képi és grafikai anyagok:</a:t>
            </a:r>
            <a:r>
              <a:rPr lang="hu-HU" sz="2400" smtClean="0">
                <a:cs typeface="Calibri" pitchFamily="34" charset="0"/>
              </a:rPr>
              <a:t> Fotók, negatívok, plakátok, térképek, tervrajzok és képzőművészeti alkotások reprodukciói.</a:t>
            </a:r>
          </a:p>
          <a:p>
            <a:pPr eaLnBrk="1" hangingPunct="1"/>
            <a:r>
              <a:rPr lang="hu-HU" sz="2400" b="1" smtClean="0">
                <a:cs typeface="Calibri" pitchFamily="34" charset="0"/>
              </a:rPr>
              <a:t>Audiovizuális tartalmak:</a:t>
            </a:r>
            <a:r>
              <a:rPr lang="hu-HU" sz="2400" smtClean="0">
                <a:cs typeface="Calibri" pitchFamily="34" charset="0"/>
              </a:rPr>
              <a:t> Filmhíradók, játékfilmek, dokumentumfilmek, hangfelvételek (zene és interjúk), valamint rádióműsorok.</a:t>
            </a:r>
          </a:p>
          <a:p>
            <a:pPr eaLnBrk="1" hangingPunct="1"/>
            <a:r>
              <a:rPr lang="hu-HU" sz="2400" b="1" smtClean="0">
                <a:cs typeface="Calibri" pitchFamily="34" charset="0"/>
              </a:rPr>
              <a:t>Adatbázisok és webarchívumok:</a:t>
            </a:r>
            <a:r>
              <a:rPr lang="hu-HU" sz="2400" smtClean="0">
                <a:cs typeface="Calibri" pitchFamily="34" charset="0"/>
              </a:rPr>
              <a:t> Az internetes honlapok mentései (webarchívum), valamint családtörténeti és közigazgatási adatbázisok.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0D5F0-6166-40FD-877C-CEB7B9E9CBFB}" type="slidenum">
              <a:rPr lang="hu-HU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Példák</a:t>
            </a:r>
            <a:endParaRPr lang="hu-HU" smtClean="0"/>
          </a:p>
        </p:txBody>
      </p:sp>
      <p:graphicFrame>
        <p:nvGraphicFramePr>
          <p:cNvPr id="8" name="Tartalom helye 7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9788" y="1552575"/>
          <a:ext cx="10515600" cy="4664075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3505199">
                  <a:extLst>
                    <a:ext uri="{9D8B030D-6E8A-4147-A177-3AD203B41FA5}"/>
                  </a:extLst>
                </a:gridCol>
                <a:gridCol w="3505199">
                  <a:extLst>
                    <a:ext uri="{9D8B030D-6E8A-4147-A177-3AD203B41FA5}"/>
                  </a:extLst>
                </a:gridCol>
                <a:gridCol w="3505199">
                  <a:extLst>
                    <a:ext uri="{9D8B030D-6E8A-4147-A177-3AD203B41FA5}"/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>
                          <a:effectLst/>
                        </a:rPr>
                        <a:t>OSZK MEK (Magyar Elektronikus Könyvtár)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>
                          <a:effectLst/>
                        </a:rPr>
                        <a:t>Elsősorban magyar nyelvű vagy magyar vonatkozású tudományos és szépirodalmi művek.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>
                          <a:effectLst/>
                        </a:rPr>
                        <a:t>E-könyvek (PDF, EPUB), hangoskönyvek.</a:t>
                      </a: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>
                          <a:effectLst/>
                        </a:rPr>
                        <a:t>MNL (Magyar Nemzeti Levéltár)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>
                          <a:effectLst/>
                        </a:rPr>
                        <a:t>Az állami és történelmi iratanyagok digitális bázisa.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>
                          <a:effectLst/>
                        </a:rPr>
                        <a:t>Hivatali iratok, adatbázisok.</a:t>
                      </a: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>
                          <a:effectLst/>
                        </a:rPr>
                        <a:t>MaNDA (Magyar Nemzeti Digitális Archívum)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>
                          <a:effectLst/>
                        </a:rPr>
                        <a:t>A magyar közgyűjteményi tartalmak gyűjtőhelye.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>
                          <a:effectLst/>
                        </a:rPr>
                        <a:t>Digitális fotók, 3D modellek.</a:t>
                      </a: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>
                          <a:effectLst/>
                        </a:rPr>
                        <a:t>OSZK EPA (Elektronikus Periodika Archívum)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>
                          <a:effectLst/>
                        </a:rPr>
                        <a:t>Digitalizált és digitálisan megjelenő folyóiratok gyűjteménye.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>
                          <a:effectLst/>
                        </a:rPr>
                        <a:t>Tudományos szaklapok, folyóiratok.</a:t>
                      </a: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>
                          <a:effectLst/>
                        </a:rPr>
                        <a:t>NAVA (Nemzeti Audiovizuális Archívum)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>
                          <a:effectLst/>
                        </a:rPr>
                        <a:t>A magyarországi televíziók és rádiók műsorainak kötelespéldány-archívuma.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>
                          <a:effectLst/>
                        </a:rPr>
                        <a:t>Tévéműsorok, filmek, híradók.</a:t>
                      </a: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>
                          <a:effectLst/>
                        </a:rPr>
                        <a:t>Tudományos kutatóintézetek és felsőoktatási intézmények repozitóriumai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>
                          <a:effectLst/>
                        </a:rPr>
                        <a:t>Magyar és idegen nyelvű tudományos publikációk gyűjtőhelyei.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>
                          <a:effectLst/>
                        </a:rPr>
                        <a:t>Szakdolgozatok, értekezések, cikkek, adatkészletek, egyéb tudományos publikációk.</a:t>
                      </a: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3C5B4-8E14-4890-9D0F-95196AA1B580}" type="slidenum">
              <a:rPr lang="hu-HU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digitálisan született objektumok megőrzésének a problémái</a:t>
            </a:r>
            <a:endParaRPr lang="en-US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cs typeface="Calibri" pitchFamily="34" charset="0"/>
              </a:rPr>
              <a:t>A kezelésükkel kapcsolatos problémák a digitális létmódjukból adódnak: a </a:t>
            </a:r>
            <a:r>
              <a:rPr lang="en-US" sz="2400" b="1" smtClean="0">
                <a:cs typeface="Calibri" pitchFamily="34" charset="0"/>
              </a:rPr>
              <a:t>nagy mennyiség</a:t>
            </a:r>
            <a:r>
              <a:rPr lang="en-US" sz="2400" smtClean="0">
                <a:cs typeface="Calibri" pitchFamily="34" charset="0"/>
              </a:rPr>
              <a:t>, a </a:t>
            </a:r>
            <a:r>
              <a:rPr lang="en-US" sz="2400" b="1" smtClean="0">
                <a:cs typeface="Calibri" pitchFamily="34" charset="0"/>
              </a:rPr>
              <a:t>heterogenitás</a:t>
            </a:r>
            <a:r>
              <a:rPr lang="en-US" sz="2400" smtClean="0">
                <a:cs typeface="Calibri" pitchFamily="34" charset="0"/>
              </a:rPr>
              <a:t>, a </a:t>
            </a:r>
            <a:r>
              <a:rPr lang="en-US" sz="2400" b="1" smtClean="0">
                <a:cs typeface="Calibri" pitchFamily="34" charset="0"/>
              </a:rPr>
              <a:t>gyors elavulás</a:t>
            </a:r>
            <a:r>
              <a:rPr lang="en-US" sz="2400" smtClean="0">
                <a:cs typeface="Calibri" pitchFamily="34" charset="0"/>
              </a:rPr>
              <a:t> és az </a:t>
            </a:r>
            <a:r>
              <a:rPr lang="en-US" sz="2400" b="1" smtClean="0">
                <a:cs typeface="Calibri" pitchFamily="34" charset="0"/>
              </a:rPr>
              <a:t>értelmezhetőség fenntartása, </a:t>
            </a:r>
            <a:r>
              <a:rPr lang="en-US" sz="2400" smtClean="0">
                <a:cs typeface="Calibri" pitchFamily="34" charset="0"/>
              </a:rPr>
              <a:t>valamint a</a:t>
            </a:r>
            <a:r>
              <a:rPr lang="en-US" sz="2400" b="1" smtClean="0">
                <a:cs typeface="Calibri" pitchFamily="34" charset="0"/>
              </a:rPr>
              <a:t> jogi problémák</a:t>
            </a:r>
            <a:r>
              <a:rPr lang="en-US" sz="2400" smtClean="0">
                <a:cs typeface="Calibri" pitchFamily="34" charset="0"/>
              </a:rPr>
              <a:t> jelentik a legnagyobb kihívást.</a:t>
            </a:r>
          </a:p>
          <a:p>
            <a:pPr eaLnBrk="1" hangingPunct="1"/>
            <a:r>
              <a:rPr lang="en-US" sz="2400" smtClean="0">
                <a:cs typeface="Calibri" pitchFamily="34" charset="0"/>
              </a:rPr>
              <a:t>Hogyan garantálható a born digital objektumok integritása?</a:t>
            </a:r>
          </a:p>
          <a:p>
            <a:pPr eaLnBrk="1" hangingPunct="1"/>
            <a:r>
              <a:rPr lang="en-US" sz="2400" smtClean="0">
                <a:cs typeface="Calibri" pitchFamily="34" charset="0"/>
              </a:rPr>
              <a:t>Hogyan kezelhető a tömegességük?</a:t>
            </a:r>
          </a:p>
          <a:p>
            <a:pPr eaLnBrk="1" hangingPunct="1"/>
            <a:r>
              <a:rPr lang="en-US" sz="2400" smtClean="0">
                <a:cs typeface="Calibri" pitchFamily="34" charset="0"/>
              </a:rPr>
              <a:t>Hogyan garantálható a hosszú távú felhasználhatóságuk?</a:t>
            </a:r>
          </a:p>
          <a:p>
            <a:pPr eaLnBrk="1" hangingPunct="1"/>
            <a:r>
              <a:rPr lang="en-US" sz="2400" smtClean="0">
                <a:cs typeface="Calibri" pitchFamily="34" charset="0"/>
              </a:rPr>
              <a:t>Hogyan lehet elavult digitális objektumokat megőrizni és szolgáltatni?</a:t>
            </a:r>
          </a:p>
          <a:p>
            <a:pPr eaLnBrk="1" hangingPunct="1"/>
            <a:r>
              <a:rPr lang="en-US" sz="2400" smtClean="0">
                <a:cs typeface="Calibri" pitchFamily="34" charset="0"/>
              </a:rPr>
              <a:t>Hogyan őrizhetők meg a kontextuális információik?</a:t>
            </a:r>
          </a:p>
          <a:p>
            <a:pPr eaLnBrk="1" hangingPunct="1"/>
            <a:r>
              <a:rPr lang="en-US" sz="2400" smtClean="0">
                <a:cs typeface="Calibri" pitchFamily="34" charset="0"/>
              </a:rPr>
              <a:t>Hogyan kezelhetők a szerzői és személyiségi jogi problémák?</a:t>
            </a:r>
          </a:p>
          <a:p>
            <a:pPr eaLnBrk="1" hangingPunct="1"/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A2761-82C9-4893-B0E2-2534C14FCB66}" type="slidenum">
              <a:rPr lang="hu-HU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Szabványok</a:t>
            </a:r>
            <a:endParaRPr lang="hu-HU" smtClean="0"/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059BC-D80B-4C0C-8CD1-845DB9475151}" type="slidenum">
              <a:rPr lang="hu-HU"/>
              <a:pPr>
                <a:defRPr/>
              </a:pPr>
              <a:t>9</a:t>
            </a:fld>
            <a:endParaRPr lang="hu-HU"/>
          </a:p>
        </p:txBody>
      </p:sp>
      <p:pic>
        <p:nvPicPr>
          <p:cNvPr id="22533" name="Kép 6" descr="A képen rajzfilm, illusztráció, művészet, clipart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458788"/>
            <a:ext cx="46259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Microsoft Office PowerPoint</Application>
  <PresentationFormat>Custom</PresentationFormat>
  <Paragraphs>173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Arial</vt:lpstr>
      <vt:lpstr>Calibri Light</vt:lpstr>
      <vt:lpstr>Calibri</vt:lpstr>
      <vt:lpstr>Trebuchet MS</vt:lpstr>
      <vt:lpstr>Courier New</vt:lpstr>
      <vt:lpstr>Office-téma</vt:lpstr>
      <vt:lpstr>„Internetes tartalmak archiválása” tanfolyam</vt:lpstr>
      <vt:lpstr>Mi a born digital?</vt:lpstr>
      <vt:lpstr>Born digital, azaz digitálisan született</vt:lpstr>
      <vt:lpstr>A számítógépes korszak előtti és utáni</vt:lpstr>
      <vt:lpstr>Digitálisan született objektumok</vt:lpstr>
      <vt:lpstr>A magyar közgyűjteményi rendszer digitális objektumtípusai</vt:lpstr>
      <vt:lpstr>Példák</vt:lpstr>
      <vt:lpstr>A digitálisan született objektumok megőrzésének a problémái</vt:lpstr>
      <vt:lpstr>Szabványok</vt:lpstr>
      <vt:lpstr>Open Archival Information System referenciamodell (OAIS)</vt:lpstr>
      <vt:lpstr>MSZ ISO 14721</vt:lpstr>
      <vt:lpstr>12. dia</vt:lpstr>
      <vt:lpstr>Csomagok</vt:lpstr>
      <vt:lpstr>Az Archival Information Package (AIP) felépítése és metaadatai</vt:lpstr>
      <vt:lpstr>15. dia</vt:lpstr>
      <vt:lpstr>METS</vt:lpstr>
      <vt:lpstr>METS</vt:lpstr>
      <vt:lpstr>PREMIS</vt:lpstr>
      <vt:lpstr>19. dia</vt:lpstr>
      <vt:lpstr>Jogi kérdések</vt:lpstr>
      <vt:lpstr>717/2020. (XII. 30.) Korm. rendelet a kiadványok kötelespéldányainak szolgáltatásáról, megőrzéséről és használatáról</vt:lpstr>
      <vt:lpstr>Szerzői és adatvédelmi jogi kérdések</vt:lpstr>
      <vt:lpstr>Ajánlott források</vt:lpstr>
    </vt:vector>
  </TitlesOfParts>
  <Company>Országos Széchényi Könyvtár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„Internetes tartalmak archiválása” tanfolyam</dc:title>
  <dc:creator>Visky Ákos László</dc:creator>
  <cp:lastModifiedBy>DL</cp:lastModifiedBy>
  <cp:revision>6</cp:revision>
  <dcterms:created xsi:type="dcterms:W3CDTF">2024-08-27T12:25:46Z</dcterms:created>
  <dcterms:modified xsi:type="dcterms:W3CDTF">2026-03-23T16:48:34Z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0x0101006ECBEBA42F1CBD48A34C85AF35FA8616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lcf76f155ced4ddcb4097134ff3c332f">
    <vt:lpwstr/>
  </property>
  <property fmtid="{D5CDD505-2E9C-101B-9397-08002B2CF9AE}" pid="10" name="TaxCatchAll">
    <vt:lpwstr/>
  </property>
  <property fmtid="{D5CDD505-2E9C-101B-9397-08002B2CF9AE}" pid="11" name="SharedWithUsers">
    <vt:lpwstr/>
  </property>
</Properties>
</file>