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1" r:id="rId26"/>
    <p:sldId id="284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9B72A0-1FF0-4449-8947-0137AC11DCC6}" type="datetimeFigureOut">
              <a:rPr lang="hu-HU"/>
              <a:pPr>
                <a:defRPr/>
              </a:pPr>
              <a:t>2026. 03. 24.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3A7827-3C4C-47FC-8AB4-64B78C7579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DC92-80B8-4421-88FD-8EFE236335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72D9-DC82-4ECB-A269-F6277824D3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1AB3-5E9A-4208-ADC1-34298FEA28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A1AEB-D30E-4E24-8E48-005BDAC4E1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7587-4D0D-4342-AC90-BD09D64A66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17DA-9B9B-4DA7-9847-271C45F1C9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A84E-AF21-4102-A578-5635501481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6162-FE37-4D5C-8CAC-E3E0526309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0410-E890-4FB1-96DA-2F76593D2D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22B47-7AD7-4E59-8F28-51F3B4E4C3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86E3-3387-42DB-8B9D-28F8727CE9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D79ED9-ECC6-4617-96DA-01A54F0966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cso.gyula@oszk.h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archivum.oszk.hu/honlap/tanfolyam/munkafolyamat.p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ebarchivum.oszk.hu/honlap/tanfolyam/world_wide_web.pn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honlap/tanfolyam/internet_archive.png" TargetMode="External"/><Relationship Id="rId2" Type="http://schemas.openxmlformats.org/officeDocument/2006/relationships/hyperlink" Target="https://archiv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barchivum.oszk.hu/honlap/tanfolyam/wayback_machine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-it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hyperlink" Target="https://commoncraw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barchivum.oszk.hu/honlap/tanfolyam/mia_wiki.pn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netpreserve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ebarchivum.oszk.hu/honlap/tanfolyam/iipc_1.pn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netpreserve.org/web-archiving/training-materials/" TargetMode="External"/><Relationship Id="rId7" Type="http://schemas.openxmlformats.org/officeDocument/2006/relationships/hyperlink" Target="https://webarchivum.oszk.hu/honlap/tanfolyam/iipc_2.png" TargetMode="External"/><Relationship Id="rId2" Type="http://schemas.openxmlformats.org/officeDocument/2006/relationships/hyperlink" Target="https://netpreserveblog.wordpres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preserve.org/events/" TargetMode="External"/><Relationship Id="rId5" Type="http://schemas.openxmlformats.org/officeDocument/2006/relationships/hyperlink" Target="https://netpreserve.org/about-us/working-groups/" TargetMode="External"/><Relationship Id="rId4" Type="http://schemas.openxmlformats.org/officeDocument/2006/relationships/hyperlink" Target="https://netpreserve.org/projec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archivum.oszk.hu/honlap/tanfolyam/netcraft.pn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webarchive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kb.dk/en/find-materials/collections/netarkive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Arquivo.p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ebarchiv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kb.nl/en/about-us/expertise/web-archivi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webdepozit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loc.gov/programs/web-archiving/about-this-progra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trove.nla.gov.au/help/categories/websites-categ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mediawiki/index.php?title=Kateg%C3%B3ria:SZERVEZETEK" TargetMode="External"/><Relationship Id="rId3" Type="http://schemas.openxmlformats.org/officeDocument/2006/relationships/hyperlink" Target="http://epa.oszk.hu/00100/00143/00349/pdf/EPA00143_konyvtari_figyelo_2017_04_575-582.pdf" TargetMode="External"/><Relationship Id="rId7" Type="http://schemas.openxmlformats.org/officeDocument/2006/relationships/hyperlink" Target="https://webarchivum.oszk.hu/mediawiki/index.php?title=Kateg%C3%B3ria:NEMZETI_PROJEKTEK" TargetMode="External"/><Relationship Id="rId2" Type="http://schemas.openxmlformats.org/officeDocument/2006/relationships/hyperlink" Target="http://epa.oszk.hu/03000/03071/00109/pdf/EPA03071_tmt_2017_07_08_361-37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szakembereknek/cewa/" TargetMode="External"/><Relationship Id="rId5" Type="http://schemas.openxmlformats.org/officeDocument/2006/relationships/hyperlink" Target="https://epa.oszk.hu/00100/00143/00368/pdf/EPA00143_kf_2022_01_045-054.pdf" TargetMode="External"/><Relationship Id="rId4" Type="http://schemas.openxmlformats.org/officeDocument/2006/relationships/hyperlink" Target="https://epa.oszk.hu/01300/01367/00307/pdf/EPA01367_3K_2018_10_011-01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archivum.oszk.hu/honlap/tanfolyam/web1-2-3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ebarchivum.oszk.hu/honlap/tanfolyam/hipermedia_1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archivum.oszk.hu/honlap/tanfolyam/hipermedia_2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24013"/>
            <a:ext cx="9144000" cy="1076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„Internetes tartalmak archiválása” tanfolyam</a:t>
            </a:r>
          </a:p>
        </p:txBody>
      </p:sp>
      <p:sp>
        <p:nvSpPr>
          <p:cNvPr id="14338" name="Alcím 2"/>
          <p:cNvSpPr>
            <a:spLocks noGrp="1"/>
          </p:cNvSpPr>
          <p:nvPr>
            <p:ph type="subTitle" idx="1"/>
          </p:nvPr>
        </p:nvSpPr>
        <p:spPr>
          <a:xfrm>
            <a:off x="1524000" y="3027363"/>
            <a:ext cx="9144000" cy="1519237"/>
          </a:xfrm>
        </p:spPr>
        <p:txBody>
          <a:bodyPr/>
          <a:lstStyle/>
          <a:p>
            <a:pPr eaLnBrk="1" hangingPunct="1"/>
            <a:r>
              <a:rPr lang="hu-HU" smtClean="0"/>
              <a:t>1. Bevezetés</a:t>
            </a:r>
          </a:p>
          <a:p>
            <a:pPr eaLnBrk="1" hangingPunct="1"/>
            <a:r>
              <a:rPr lang="hu-HU" b="1" smtClean="0"/>
              <a:t>1.2. Bevezetés</a:t>
            </a:r>
            <a:r>
              <a:rPr lang="hu-HU" b="1" smtClean="0">
                <a:cs typeface="Calibri" pitchFamily="34" charset="0"/>
              </a:rPr>
              <a:t> az internetes tartalmak megőrzésébe</a:t>
            </a:r>
          </a:p>
          <a:p>
            <a:pPr eaLnBrk="1" hangingPunct="1"/>
            <a:endParaRPr lang="hu-HU" sz="2200" smtClean="0">
              <a:cs typeface="Calibri" pitchFamily="34" charset="0"/>
            </a:endParaRPr>
          </a:p>
        </p:txBody>
      </p:sp>
      <p:sp>
        <p:nvSpPr>
          <p:cNvPr id="14339" name="Szövegdoboz 5"/>
          <p:cNvSpPr txBox="1">
            <a:spLocks noChangeArrowheads="1"/>
          </p:cNvSpPr>
          <p:nvPr/>
        </p:nvSpPr>
        <p:spPr bwMode="auto">
          <a:xfrm>
            <a:off x="1704975" y="4873625"/>
            <a:ext cx="8782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Calibri" pitchFamily="34" charset="0"/>
              </a:rPr>
              <a:t>Készítette: </a:t>
            </a:r>
            <a:r>
              <a:rPr lang="hu-HU" sz="2000">
                <a:latin typeface="Calibri" pitchFamily="34" charset="0"/>
                <a:hlinkClick r:id="rId2"/>
              </a:rPr>
              <a:t>Kalcsó Gyula</a:t>
            </a:r>
          </a:p>
          <a:p>
            <a:pPr algn="r"/>
            <a:endParaRPr lang="hu-HU" sz="1600" i="1">
              <a:latin typeface="Calibri" pitchFamily="34" charset="0"/>
            </a:endParaRPr>
          </a:p>
          <a:p>
            <a:pPr algn="ctr"/>
            <a:r>
              <a:rPr lang="hu-HU" sz="1400" i="1">
                <a:latin typeface="Calibri" pitchFamily="34" charset="0"/>
              </a:rPr>
              <a:t>Utolsó frissítés: 2026. március 19.​</a:t>
            </a:r>
            <a:endParaRPr lang="hu-HU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135D6-8AE7-4DA4-9F1F-2D7432A1E39F}" type="slidenum">
              <a:rPr lang="hu-HU"/>
              <a:pPr>
                <a:defRPr/>
              </a:pPr>
              <a:t>1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423863"/>
            <a:ext cx="2262188" cy="914400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423863"/>
            <a:ext cx="3213100" cy="719137"/>
          </a:xfrm>
          <a:prstGeom prst="rect">
            <a:avLst/>
          </a:prstGeom>
          <a:effectLst>
            <a:outerShdw blurRad="635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</p:pic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webarchivum@oszk.hu</a:t>
            </a:r>
          </a:p>
        </p:txBody>
      </p:sp>
      <p:sp>
        <p:nvSpPr>
          <p:cNvPr id="17" name="Dátum helye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pic>
        <p:nvPicPr>
          <p:cNvPr id="14345" name="Kép 3" descr="A képen szöveg, clipart, Grafikus tervezés, Grafika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625" y="2700338"/>
            <a:ext cx="24923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Webes tartalmak a webhelyeken túl</a:t>
            </a:r>
          </a:p>
        </p:txBody>
      </p:sp>
      <p:sp>
        <p:nvSpPr>
          <p:cNvPr id="23554" name="Tartalom helye 5"/>
          <p:cNvSpPr>
            <a:spLocks noGrp="1"/>
          </p:cNvSpPr>
          <p:nvPr>
            <p:ph idx="1"/>
          </p:nvPr>
        </p:nvSpPr>
        <p:spPr>
          <a:xfrm>
            <a:off x="5233988" y="1844675"/>
            <a:ext cx="6286500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e-mail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közösségimédia-tartalom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üzenetküldők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streamelt audiovizuális tartalom (pl. podcast, film) 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adatbázisok, adatkészletek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szoftverek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A5055-48FD-4C9A-A133-78A30B636147}" type="slidenum">
              <a:rPr lang="hu-HU"/>
              <a:pPr>
                <a:defRPr/>
              </a:pPr>
              <a:t>10</a:t>
            </a:fld>
            <a:endParaRPr lang="hu-HU"/>
          </a:p>
        </p:txBody>
      </p:sp>
      <p:pic>
        <p:nvPicPr>
          <p:cNvPr id="23558" name="Kép 7" descr="A képen szöveg, clipart, Grafika, Grafikus tervezés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1611313"/>
            <a:ext cx="2944813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Archiválási technikák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EFFE8-95BE-438B-A84B-F83A9E2A0B06}" type="slidenum">
              <a:rPr lang="hu-HU"/>
              <a:pPr>
                <a:defRPr/>
              </a:pPr>
              <a:t>11</a:t>
            </a:fld>
            <a:endParaRPr lang="hu-HU"/>
          </a:p>
        </p:txBody>
      </p:sp>
      <p:pic>
        <p:nvPicPr>
          <p:cNvPr id="24581" name="Kép 7" descr="A képen szöveg, clipart, rajz, Grafikus tervezés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5488" y="3175"/>
            <a:ext cx="44307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tartalom begyűjtésének módszerei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000" smtClean="0">
                <a:cs typeface="Calibri" pitchFamily="34" charset="0"/>
              </a:rPr>
              <a:t>Aratással (egy crawler végzi a gyűjtést az eredeti webhelyről vagy a szolgáltató által „crawler-baráttá” tett felületről vagy RSS-feedről – beállított paraméterek szerint követve a linkeket és archív csomagokat képezve)</a:t>
            </a:r>
          </a:p>
          <a:p>
            <a:pPr eaLnBrk="1" hangingPunct="1"/>
            <a:r>
              <a:rPr lang="hu-HU" sz="2000" smtClean="0">
                <a:cs typeface="Calibri" pitchFamily="34" charset="0"/>
              </a:rPr>
              <a:t>Letöltőalkalmazással (egy weboldalak lementésére készült szoftverrel vagy böngészőkiegészítővel adott weboldal, vagy adott webhely, vagy adott URL címlista lementése, rendszerint fájlrendszerbe)</a:t>
            </a:r>
          </a:p>
          <a:p>
            <a:pPr eaLnBrk="1" hangingPunct="1"/>
            <a:r>
              <a:rPr lang="hu-HU" sz="2000" smtClean="0">
                <a:cs typeface="Calibri" pitchFamily="34" charset="0"/>
              </a:rPr>
              <a:t>Pushtechnikával (a tartalmat vagy az eredeti szolgáltató szerver küldi be az archívumba, valamilyen szabványos adatcsere protokollon keresztül, pl. rendszeresen tükrözve a teljes site-ot/adatbázist vagy annak XML-be kimentett tartalmát, illetve csak az újdonságokat/változásokat, vagy valamilyen proxy szerver küld be egy másolatot az archívumba minden rajta áthaladó – a felhasználók kliensei által kért – digitális objektumból)</a:t>
            </a:r>
          </a:p>
          <a:p>
            <a:pPr eaLnBrk="1" hangingPunct="1"/>
            <a:r>
              <a:rPr lang="hu-HU" sz="2000" smtClean="0">
                <a:cs typeface="Calibri" pitchFamily="34" charset="0"/>
              </a:rPr>
              <a:t>Depozitként (az eredeti tartalomgazdák valamilyen offline hordozón adják be alkalmanként a webhelyük tartalmának aktuális másolatát, vagy egy személy/örököse küldi be az online anyagait digitális hagyatékként)</a:t>
            </a:r>
          </a:p>
          <a:p>
            <a:pPr eaLnBrk="1" hangingPunct="1"/>
            <a:endParaRPr lang="hu-HU" sz="20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D59C2-4A12-4E79-B700-2B92394D471C}" type="slidenum">
              <a:rPr lang="hu-HU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archivált tartalom tárolása szerint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Fájlrendszerbe mentés (a weboldalt alkotó fájlok egyenkénti tárolása, az eredeti fájlnevek megőrzésével vagy átnevezésével és a linkek relatívvá tételével, hogy az archív példány is navigálható maradjon)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Archív állományba mentés (a weboldalakat alkotó objektumoknak és azok technikai metaadatainak nagy fájlokba mentése pl. WARC formátumú csomagokat képezve)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Egységes formátumba mentés (a weboldalak tartalmának és/vagy kinézetének megőrzése azok eredeti szerkezetének megtartása nélkül, pl. egységesen XML formátumra konvertálva, vagy PDF/A fájlba „nyomtatva” őket, vagy pl. PNG képeket készítve róluk)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Adatbázisba mentés (elsősorban nem webhelyek, hanem pl. elektronikus levelek, tweetek, blogbejegyzések, Facebook-postok, hírportálokról letöltött cikkek stb. adatbázis-rekordokként való tárolása)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endParaRPr lang="hu-HU" sz="26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B4B2B-09DE-45F1-B81C-7212DCFC5481}" type="slidenum">
              <a:rPr lang="hu-HU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Gyűjtőkör szerint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1800" b="1" smtClean="0">
                <a:cs typeface="Calibri" pitchFamily="34" charset="0"/>
              </a:rPr>
              <a:t>Szelektív</a:t>
            </a:r>
            <a:r>
              <a:rPr lang="hu-HU" sz="1800" smtClean="0">
                <a:cs typeface="Calibri" pitchFamily="34" charset="0"/>
              </a:rPr>
              <a:t> (valamilyen szempontrendszer szerint válogatott webhelyek, weboldalak, vagy akár egyedi dokumentumok)</a:t>
            </a:r>
          </a:p>
          <a:p>
            <a:pPr lvl="1" eaLnBrk="1" hangingPunct="1"/>
            <a:r>
              <a:rPr lang="hu-HU" sz="1800" smtClean="0">
                <a:cs typeface="Calibri" pitchFamily="34" charset="0"/>
              </a:rPr>
              <a:t>általános kategóriák (pl. oktatási, tudományos, kormányzati webhelyek)</a:t>
            </a:r>
          </a:p>
          <a:p>
            <a:pPr lvl="1" eaLnBrk="1" hangingPunct="1"/>
            <a:r>
              <a:rPr lang="hu-HU" sz="1800" smtClean="0">
                <a:cs typeface="Calibri" pitchFamily="34" charset="0"/>
              </a:rPr>
              <a:t>szűkebb témák (pl. adott szakterülethez, földrajzi helyhez, intézményhez, személyhez kötődő tartalmak)</a:t>
            </a:r>
          </a:p>
          <a:p>
            <a:pPr lvl="1" eaLnBrk="1" hangingPunct="1"/>
            <a:r>
              <a:rPr lang="hu-HU" sz="1800" smtClean="0">
                <a:cs typeface="Calibri" pitchFamily="34" charset="0"/>
              </a:rPr>
              <a:t>események (pl. választások, katasztrófák, háborúk idején minden róluk megjelent tartalom)</a:t>
            </a:r>
          </a:p>
          <a:p>
            <a:pPr lvl="1" eaLnBrk="1" hangingPunct="1"/>
            <a:r>
              <a:rPr lang="hu-HU" sz="1800" smtClean="0">
                <a:cs typeface="Calibri" pitchFamily="34" charset="0"/>
              </a:rPr>
              <a:t>műfaj (pl. e-folyóiratok, hírportálok, Twitter-üzenetek, Facebook-oldalak, videók)</a:t>
            </a:r>
          </a:p>
          <a:p>
            <a:pPr eaLnBrk="1" hangingPunct="1">
              <a:spcBef>
                <a:spcPts val="1800"/>
              </a:spcBef>
            </a:pPr>
            <a:r>
              <a:rPr lang="hu-HU" sz="1800" b="1" smtClean="0">
                <a:cs typeface="Calibri" pitchFamily="34" charset="0"/>
              </a:rPr>
              <a:t>Teljes körű</a:t>
            </a:r>
            <a:r>
              <a:rPr lang="hu-HU" sz="1800" smtClean="0">
                <a:cs typeface="Calibri" pitchFamily="34" charset="0"/>
              </a:rPr>
              <a:t> (a lehatárolás csak automatikus módszerekkel történik, azon belül teljességre törekedve)</a:t>
            </a:r>
          </a:p>
          <a:p>
            <a:pPr lvl="1" eaLnBrk="1" hangingPunct="1"/>
            <a:r>
              <a:rPr lang="hu-HU" sz="1800" smtClean="0">
                <a:cs typeface="Calibri" pitchFamily="34" charset="0"/>
              </a:rPr>
              <a:t>világméretű (minden nyilvánosan elérhető online tartalom)</a:t>
            </a:r>
          </a:p>
          <a:p>
            <a:pPr lvl="1" eaLnBrk="1" hangingPunct="1"/>
            <a:r>
              <a:rPr lang="hu-HU" sz="1800" smtClean="0">
                <a:cs typeface="Calibri" pitchFamily="34" charset="0"/>
              </a:rPr>
              <a:t>világrész méretű (pl. Ausztrália és Óceánia, Skandinávia)</a:t>
            </a:r>
          </a:p>
          <a:p>
            <a:pPr lvl="1" eaLnBrk="1" hangingPunct="1"/>
            <a:r>
              <a:rPr lang="hu-HU" sz="1800" smtClean="0">
                <a:cs typeface="Calibri" pitchFamily="34" charset="0"/>
              </a:rPr>
              <a:t>nemzeti szintű (pl. a top-level ország-domain alatti, vagy az adott ország állampolgárai/intézményei által bejegyzett domain-ek alatti webhelyek, vagy az adott nemzeti nyelven íródott tartalmak, illetve az adott országgal és nemzettel kapcsolatos tartalmak bármely domain alatt)</a:t>
            </a:r>
          </a:p>
          <a:p>
            <a:pPr lvl="1" eaLnBrk="1" hangingPunct="1"/>
            <a:r>
              <a:rPr lang="hu-HU" sz="1800" smtClean="0">
                <a:cs typeface="Calibri" pitchFamily="34" charset="0"/>
              </a:rPr>
              <a:t>egyéb domainre vagy subdomainre kiterjedő (pl. minden .gov vagy minden ac.uk alatti webhely)</a:t>
            </a:r>
          </a:p>
          <a:p>
            <a:pPr eaLnBrk="1" hangingPunct="1"/>
            <a:endParaRPr lang="hu-HU" sz="18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B2BB8-04DB-4286-89BC-CB8D002BB259}" type="slidenum">
              <a:rPr lang="hu-HU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archiváló szerint</a:t>
            </a:r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Magánarchívum (pl. az illető által létrehozott és/vagy vele kapcsolatos, őt érdeklő online tartalmak lementései)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Céges archívum (pl. egy adott vállalat által létrehozott és/vagy vele, illetve a versenytársaival/piacával kapcsolatos online tartalmak lementései)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Intézményi archívum (pl. egy könyvtár gyűjtőkörébe tartozó vagy egy kutatóintézet szakterületéhez kapcsolódó webes tartalmak gyűjteménye)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Országos archívum (pl. a nemzeti örökség hosszú távú megőrzése céljából a nemzeti könyvtár vagy levéltár vagy valamilyen konzorcium által fenntartott archívum)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3DFA0-2E93-4B31-8293-C95460ABDF3E}" type="slidenum">
              <a:rPr lang="hu-HU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Gyakoriság és idődimenzió szerint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600" smtClean="0">
                <a:cs typeface="Calibri" pitchFamily="34" charset="0"/>
              </a:rPr>
              <a:t>Ismétlődő mentések hosszú távú megőrzéssel (egy-egy website rendszeres mentése, lehetőleg a webhely változékonyságához optimalizálva, adott időpontbeli állapot visszaállításának lehetőségével, hosszú távra tervezve)</a:t>
            </a:r>
          </a:p>
          <a:p>
            <a:pPr eaLnBrk="1" hangingPunct="1"/>
            <a:r>
              <a:rPr lang="hu-HU" sz="2600" smtClean="0">
                <a:cs typeface="Calibri" pitchFamily="34" charset="0"/>
              </a:rPr>
              <a:t>Ismétlődő mentések az utolsó állapotot megőrizve (egy-egy website rendszeres mentése, de a korábbi változatok megőrzése nélkül, pl. a keresőrendszerek számára szükséges indexeléshez, vagy pl. egy piaci szegmens aktuális állapotát kutató adatbányászathoz)</a:t>
            </a:r>
            <a:endParaRPr lang="hu-HU" sz="2600" smtClean="0"/>
          </a:p>
          <a:p>
            <a:pPr eaLnBrk="1" hangingPunct="1"/>
            <a:r>
              <a:rPr lang="hu-HU" sz="2600" smtClean="0">
                <a:cs typeface="Calibri" pitchFamily="34" charset="0"/>
              </a:rPr>
              <a:t>Egyedi vagy alkalmi mentések (egy-egy webhely vagy weblap vagy webkettes tartalom vagy dokumentum egyszeri vagy alkalomszerű mentése (pl. hogy egy publikációban stabil URI-val lehessen rá hivatkozni, vagy hogy bizonyítékként felhasználható legyen egy jogi eljárásban)</a:t>
            </a:r>
            <a:endParaRPr lang="hu-HU" sz="2600" smtClean="0"/>
          </a:p>
          <a:p>
            <a:pPr eaLnBrk="1" hangingPunct="1"/>
            <a:endParaRPr lang="hu-HU" sz="26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16AFA-AC9E-4334-8AFA-ACBBBDCEF4FA}" type="slidenum">
              <a:rPr lang="hu-HU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Egyéb munkafázisok</a:t>
            </a:r>
          </a:p>
        </p:txBody>
      </p:sp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249863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Válogatás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Engedélykérés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 mentett tartalom minőségellenőrzése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 mentett tartalom szolgáltatható állapotba hozása (pl. hibajavítás, metaadatolás, indexelés)</a:t>
            </a:r>
            <a:endParaRPr lang="hu-HU" smtClean="0"/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769E8-C493-49D4-A08E-65E9D0F4675D}" type="slidenum">
              <a:rPr lang="hu-HU"/>
              <a:pPr>
                <a:defRPr/>
              </a:pPr>
              <a:t>17</a:t>
            </a:fld>
            <a:endParaRPr lang="hu-HU"/>
          </a:p>
        </p:txBody>
      </p:sp>
      <p:pic>
        <p:nvPicPr>
          <p:cNvPr id="30726" name="Kép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6650" y="981075"/>
            <a:ext cx="53371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56A1A-846D-4090-B1B8-D3DD77FC82F4}" type="slidenum">
              <a:rPr lang="hu-HU"/>
              <a:pPr>
                <a:defRPr/>
              </a:pPr>
              <a:t>18</a:t>
            </a:fld>
            <a:endParaRPr lang="hu-HU"/>
          </a:p>
        </p:txBody>
      </p:sp>
      <p:pic>
        <p:nvPicPr>
          <p:cNvPr id="31748" name="Kép 6" descr="A képen szöveg, képernyőkép, diagram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1525" y="149225"/>
            <a:ext cx="81184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A webarchiválás a világban</a:t>
            </a:r>
            <a:endParaRPr lang="hu-HU" smtClean="0"/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FC43F-B93F-44AF-B59A-942AC496BB21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32773" name="Kép 7" descr="A képen kö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0" y="468313"/>
            <a:ext cx="3014663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Mi az internetes tartalom?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80CB8-505A-45B0-8DA3-93715116447C}" type="slidenum">
              <a:rPr lang="hu-HU"/>
              <a:pPr>
                <a:defRPr/>
              </a:pPr>
              <a:t>2</a:t>
            </a:fld>
            <a:endParaRPr lang="hu-HU"/>
          </a:p>
        </p:txBody>
      </p:sp>
      <p:pic>
        <p:nvPicPr>
          <p:cNvPr id="15365" name="Kép 6" descr="A képen rajzfilm, szöveg, clipart, Grafika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0"/>
            <a:ext cx="4168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01A33-5FB2-47BA-8D8C-8217412EA92E}" type="slidenum">
              <a:rPr lang="hu-HU"/>
              <a:pPr>
                <a:defRPr/>
              </a:pPr>
              <a:t>20</a:t>
            </a:fld>
            <a:endParaRPr lang="hu-HU"/>
          </a:p>
        </p:txBody>
      </p:sp>
      <p:pic>
        <p:nvPicPr>
          <p:cNvPr id="33796" name="Kép 6" descr="A képen szöveg, elektronika, képernyőkép, szoftv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8525" y="104775"/>
            <a:ext cx="786447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Internet Archive és a Wayback Machine</a:t>
            </a:r>
          </a:p>
        </p:txBody>
      </p:sp>
      <p:sp>
        <p:nvSpPr>
          <p:cNvPr id="34818" name="Tartalom helye 5"/>
          <p:cNvSpPr>
            <a:spLocks noGrp="1"/>
          </p:cNvSpPr>
          <p:nvPr>
            <p:ph idx="1"/>
          </p:nvPr>
        </p:nvSpPr>
        <p:spPr>
          <a:xfrm>
            <a:off x="838200" y="1825625"/>
            <a:ext cx="5611813" cy="4351338"/>
          </a:xfrm>
        </p:spPr>
        <p:txBody>
          <a:bodyPr/>
          <a:lstStyle/>
          <a:p>
            <a:pPr eaLnBrk="1" hangingPunct="1"/>
            <a:r>
              <a:rPr lang="hu-HU" sz="2600" smtClean="0">
                <a:cs typeface="Calibri" pitchFamily="34" charset="0"/>
              </a:rPr>
              <a:t>1996-ban megalakult az </a:t>
            </a:r>
            <a:r>
              <a:rPr lang="hu-HU" sz="2600" smtClean="0">
                <a:cs typeface="Calibri" pitchFamily="34" charset="0"/>
                <a:hlinkClick r:id="rId2"/>
              </a:rPr>
              <a:t>Internet Archive</a:t>
            </a:r>
            <a:r>
              <a:rPr lang="hu-HU" sz="2600" smtClean="0">
                <a:cs typeface="Calibri" pitchFamily="34" charset="0"/>
              </a:rPr>
              <a:t> nevű nonprofit szervezet, azzal a céllal, hogy létrehozza a digitális világ alexandriai könyvtárát.</a:t>
            </a:r>
          </a:p>
          <a:p>
            <a:pPr eaLnBrk="1" hangingPunct="1"/>
            <a:r>
              <a:rPr lang="hu-HU" sz="2600" smtClean="0">
                <a:cs typeface="Calibri" pitchFamily="34" charset="0"/>
              </a:rPr>
              <a:t>Ez egyebek mellett mára már 1 billiónál (1000 milliárdnál) is több lementett weboldalt tartalmaz.</a:t>
            </a:r>
            <a:endParaRPr lang="hu-HU" sz="2600" smtClean="0"/>
          </a:p>
          <a:p>
            <a:pPr eaLnBrk="1" hangingPunct="1"/>
            <a:r>
              <a:rPr lang="hu-HU" sz="2600" smtClean="0">
                <a:cs typeface="Calibri" pitchFamily="34" charset="0"/>
              </a:rPr>
              <a:t>Ezek a Wayback Machine szolgáltatásán keresztül úgy böngészhetők, mintha az élő webet használnánk.</a:t>
            </a:r>
            <a:endParaRPr lang="hu-HU" sz="2600" smtClean="0"/>
          </a:p>
          <a:p>
            <a:pPr eaLnBrk="1" hangingPunct="1"/>
            <a:endParaRPr lang="hu-HU" sz="2600" smtClean="0">
              <a:cs typeface="Calibri" pitchFamily="34" charset="0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C756E-24D3-4268-8272-E44C0B7EE36B}" type="slidenum">
              <a:rPr lang="hu-HU"/>
              <a:pPr>
                <a:defRPr/>
              </a:pPr>
              <a:t>21</a:t>
            </a:fld>
            <a:endParaRPr lang="hu-HU"/>
          </a:p>
        </p:txBody>
      </p:sp>
      <p:pic>
        <p:nvPicPr>
          <p:cNvPr id="34822" name="Kép 6" descr="A képen szöveg, számítógép, képernyőkép látható&#10;&#10;Lehet, hogy az AI által létrehozott tartalom helytelen.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163" y="1963738"/>
            <a:ext cx="581183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FC27B-EADC-4936-AD7C-EDA1F3C265E9}" type="slidenum">
              <a:rPr lang="hu-HU"/>
              <a:pPr>
                <a:defRPr/>
              </a:pPr>
              <a:t>22</a:t>
            </a:fld>
            <a:endParaRPr lang="hu-HU"/>
          </a:p>
        </p:txBody>
      </p:sp>
      <p:pic>
        <p:nvPicPr>
          <p:cNvPr id="35844" name="Kép 6" descr="A képen szöveg, képernyőkép, szoftver, Számítógépes ikon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8963"/>
            <a:ext cx="121920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Webarchívumok</a:t>
            </a:r>
          </a:p>
        </p:txBody>
      </p:sp>
      <p:sp>
        <p:nvSpPr>
          <p:cNvPr id="3686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Internet Archive széles körű együttműködést folytat az egyes nemzeti archiváló szervezetekkel, pl. fizetős szolgálatásukat, az </a:t>
            </a:r>
            <a:r>
              <a:rPr lang="hu-HU" sz="2600" smtClean="0">
                <a:cs typeface="Calibri" pitchFamily="34" charset="0"/>
                <a:hlinkClick r:id="rId2"/>
              </a:rPr>
              <a:t>Archive-It</a:t>
            </a:r>
            <a:r>
              <a:rPr lang="hu-HU" sz="2600" smtClean="0">
                <a:cs typeface="Calibri" pitchFamily="34" charset="0"/>
              </a:rPr>
              <a:t>et sok intézmény igénybe veszi.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egyes nemzeti archiválási gyakorlatok (könyvtárakban, levéltárakban, egyetemeken, kutatóintézetekben) arra válaszul jöttek létre, hogy a web egyetlen szervezet számára már megragadhatatlanná vált.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 nemzeti szereplők, illetve az Internet Archive, és egyéb szervezetek (pl. az IIPC), valamint további nemzetközi projektek (pl. Common Crawl) egymást kiegészítő tevékenységei adják meg a webarchiválási szolgáltatások teljességét.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Jelenleg néhány tucat nemzeti webarchívum létezik valamivel több mint harminc országban (egyes helyeken az államalkotó nemzeti csoportoknak külön archívumuk van).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endParaRPr lang="hu-HU" sz="2600" smtClean="0">
              <a:cs typeface="Calibri" pitchFamily="34" charset="0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5CB43-4090-4503-87ED-5523F0F5C8E4}" type="slidenum">
              <a:rPr lang="hu-HU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Common Crawl</a:t>
            </a:r>
          </a:p>
        </p:txBody>
      </p:sp>
      <p:sp>
        <p:nvSpPr>
          <p:cNvPr id="3789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 </a:t>
            </a:r>
            <a:r>
              <a:rPr lang="hu-HU" sz="2400" smtClean="0">
                <a:cs typeface="Calibri" pitchFamily="34" charset="0"/>
                <a:hlinkClick r:id="rId2"/>
              </a:rPr>
              <a:t>Common Crawl</a:t>
            </a:r>
            <a:r>
              <a:rPr lang="hu-HU" sz="2400" smtClean="0">
                <a:cs typeface="Calibri" pitchFamily="34" charset="0"/>
              </a:rPr>
              <a:t> egy nonprofit alapítvány, amelynek célja az internet archiválása és az adatok bárki számára elérhetővé tétele. Gyakorlatilag egy hatalmas, nyílt forráskódú adatbázist építenek a világhálóról, amelyet kutatók, fejlesztők és cégek szabadon felhasználhatnak.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 projektet Gil Elbaz alapította 2007-ben. Elbaz felismerte, hogy bár az interneten hatalmas mennyiségű tudás van, az ehhez való strukturált hozzáférés (a „bejárás” vagyis a crawling) rendkívül drága és technológiailag bonyolult. Az első nagy adatkészletet 2011-ben tették közzé.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 Common Crawl egy crawlert futtat, amely oldalról oldalra haladva letölti az internet tartalmát, az archívum mérete több PB.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Az adatokat az </a:t>
            </a:r>
            <a:r>
              <a:rPr lang="hu-HU" sz="2400" smtClean="0">
                <a:cs typeface="Calibri" pitchFamily="34" charset="0"/>
                <a:hlinkClick r:id="rId3"/>
              </a:rPr>
              <a:t>Amazon Web Services (AWS)</a:t>
            </a:r>
            <a:r>
              <a:rPr lang="hu-HU" sz="2400" smtClean="0">
                <a:cs typeface="Calibri" pitchFamily="34" charset="0"/>
              </a:rPr>
              <a:t> felhőjében tárolják, ahonnan bárki ingyen (vagy minimális adatforgalmi költségen) letöltheti őket havi csomagokban.</a:t>
            </a:r>
            <a:endParaRPr lang="hu-HU" sz="2400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1EC80-61AD-411F-83CE-61DF0197F1C5}" type="slidenum">
              <a:rPr lang="hu-HU"/>
              <a:pPr>
                <a:defRPr/>
              </a:pPr>
              <a:t>24</a:t>
            </a:fld>
            <a:endParaRPr lang="hu-HU"/>
          </a:p>
        </p:txBody>
      </p:sp>
      <p:pic>
        <p:nvPicPr>
          <p:cNvPr id="37894" name="Kép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496888"/>
            <a:ext cx="31257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2E000-AAF9-44CF-8FDB-14138A98717C}" type="slidenum">
              <a:rPr lang="hu-HU"/>
              <a:pPr>
                <a:defRPr/>
              </a:pPr>
              <a:t>25</a:t>
            </a:fld>
            <a:endParaRPr lang="hu-HU"/>
          </a:p>
        </p:txBody>
      </p:sp>
      <p:pic>
        <p:nvPicPr>
          <p:cNvPr id="38916" name="Kép 6" descr="A képen szöveg, képernyőkép, szám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733425"/>
            <a:ext cx="120840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</a:t>
            </a:r>
            <a:r>
              <a:rPr lang="hu-HU" smtClean="0">
                <a:latin typeface="Calibri" pitchFamily="34" charset="0"/>
                <a:cs typeface="Calibri" pitchFamily="34" charset="0"/>
                <a:hlinkClick r:id="rId2"/>
              </a:rPr>
              <a:t>International Internet Preservation Consortium (IIPC)</a:t>
            </a:r>
            <a:endParaRPr lang="hu-HU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8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 konzorcium 2003-ban alakult meg a Francia Nemzeti Könyvtár kezdeményezésére 12 alapító taggal.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 jelenleg 35 országból összeálló tagság könyvtárakat, levéltárakat, múzeumokat, illetve a webarchiválás területén érdekelt civil és piaci szereplőket is magában foglal.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 konzorcium alapvető küldetése az internetes tartalmak archiválásához és hosszú távú biztonságos megőrzéséhez szükséges tevékenységek koordinálása és támogatása.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IIPC tevékenységét a British Library-ből koordinálják. A Council on Library &amp; Information Resources (CLIR) pénzügyi és adminisztratív támogatást nyújt.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OSZK 2018 óta tag.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endParaRPr lang="hu-HU" sz="2600" smtClean="0">
              <a:cs typeface="Calibri" pitchFamily="34" charset="0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96ACE-149B-4CB7-9798-B89DCCBC0C21}" type="slidenum">
              <a:rPr lang="hu-HU"/>
              <a:pPr>
                <a:defRPr/>
              </a:pPr>
              <a:t>26</a:t>
            </a:fld>
            <a:endParaRPr lang="hu-HU"/>
          </a:p>
        </p:txBody>
      </p:sp>
      <p:pic>
        <p:nvPicPr>
          <p:cNvPr id="39942" name="Kép 6" descr="A képen szöveg, Betűtípus, embléma, Grafika látható&#10;&#10;Lehet, hogy az AI által létrehozott tartalom helytelen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5310188"/>
            <a:ext cx="28479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CBE8C-2630-47B0-BA59-C2E98D7666B7}" type="slidenum">
              <a:rPr lang="hu-HU"/>
              <a:pPr>
                <a:defRPr/>
              </a:pPr>
              <a:t>27</a:t>
            </a:fld>
            <a:endParaRPr lang="hu-HU"/>
          </a:p>
        </p:txBody>
      </p:sp>
      <p:pic>
        <p:nvPicPr>
          <p:cNvPr id="40964" name="Kép 4" descr="A képen térkép, szöveg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75" y="0"/>
            <a:ext cx="873125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IIPC fő céljai</a:t>
            </a:r>
          </a:p>
        </p:txBody>
      </p:sp>
      <p:sp>
        <p:nvSpPr>
          <p:cNvPr id="4198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Az internetes tartalmak kiválasztására, összegyűjtésére, megőrzésére és a hozzáférés biztosítására vonatkozó legjobb gyakorlatok meghatározása és kidolgozása;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webarchívumok széles körű nemzetközi lefedettségének elősegítése az ismeretterjesztés és a kurátori együttműködésen alapuló gyűjtemények létrehozása révén;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Az internetes tartalmak gyűjtését és megőrzését ösztönző kezdeményezések és jogszabályok nemzetközi szintű támogatása;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Az archivált internetes tartalmak kutatási célú felhasználásának ösztönzése és megkönnyítése.</a:t>
            </a:r>
            <a:endParaRPr lang="hu-HU" smtClean="0"/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AB155-371D-4547-8ADC-0F1921D01F8A}" type="slidenum">
              <a:rPr lang="hu-HU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IIPC-tagok fő tevékenységei</a:t>
            </a:r>
          </a:p>
        </p:txBody>
      </p:sp>
      <p:sp>
        <p:nvSpPr>
          <p:cNvPr id="43010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148388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Rendszeresen publikálnak jelentéseket és </a:t>
            </a:r>
            <a:r>
              <a:rPr lang="hu-HU" smtClean="0">
                <a:solidFill>
                  <a:srgbClr val="0097A7"/>
                </a:solidFill>
                <a:cs typeface="Calibri" pitchFamily="34" charset="0"/>
                <a:hlinkClick r:id="rId2"/>
              </a:rPr>
              <a:t>blogposztokat</a:t>
            </a:r>
            <a:r>
              <a:rPr lang="hu-HU" smtClean="0">
                <a:cs typeface="Calibri" pitchFamily="34" charset="0"/>
              </a:rPr>
              <a:t>.</a:t>
            </a:r>
            <a:endParaRPr lang="hu-HU" smtClean="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/>
            <a:r>
              <a:rPr lang="hu-HU" smtClean="0">
                <a:solidFill>
                  <a:srgbClr val="0097A7"/>
                </a:solidFill>
                <a:cs typeface="Calibri" pitchFamily="34" charset="0"/>
                <a:hlinkClick r:id="rId3"/>
              </a:rPr>
              <a:t>Képzési anyagokat</a:t>
            </a:r>
            <a:r>
              <a:rPr lang="hu-HU" smtClean="0">
                <a:cs typeface="Calibri" pitchFamily="34" charset="0"/>
              </a:rPr>
              <a:t> dolgoznak ki.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Közös </a:t>
            </a:r>
            <a:r>
              <a:rPr lang="hu-HU" smtClean="0">
                <a:solidFill>
                  <a:srgbClr val="0097A7"/>
                </a:solidFill>
                <a:cs typeface="Calibri" pitchFamily="34" charset="0"/>
                <a:hlinkClick r:id="rId4"/>
              </a:rPr>
              <a:t>projektekben</a:t>
            </a:r>
            <a:r>
              <a:rPr lang="hu-HU" smtClean="0">
                <a:cs typeface="Calibri" pitchFamily="34" charset="0"/>
              </a:rPr>
              <a:t> (pl. </a:t>
            </a:r>
            <a:r>
              <a:rPr lang="hu-HU" smtClean="0">
                <a:solidFill>
                  <a:srgbClr val="0097A7"/>
                </a:solidFill>
                <a:cs typeface="Calibri" pitchFamily="34" charset="0"/>
                <a:hlinkClick r:id="rId5"/>
              </a:rPr>
              <a:t>munkacsoportokban</a:t>
            </a:r>
            <a:r>
              <a:rPr lang="hu-HU" smtClean="0">
                <a:cs typeface="Calibri" pitchFamily="34" charset="0"/>
              </a:rPr>
              <a:t>) működnek együtt.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Online és jelenléti </a:t>
            </a:r>
            <a:r>
              <a:rPr lang="hu-HU" smtClean="0">
                <a:solidFill>
                  <a:srgbClr val="0097A7"/>
                </a:solidFill>
                <a:cs typeface="Calibri" pitchFamily="34" charset="0"/>
                <a:hlinkClick r:id="rId6"/>
              </a:rPr>
              <a:t>rendezvényeket</a:t>
            </a:r>
            <a:r>
              <a:rPr lang="hu-HU" smtClean="0">
                <a:cs typeface="Calibri" pitchFamily="34" charset="0"/>
              </a:rPr>
              <a:t> tartanak.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60DE7-5129-4B80-AE24-550B192519FF}" type="slidenum">
              <a:rPr lang="hu-HU"/>
              <a:pPr>
                <a:defRPr/>
              </a:pPr>
              <a:t>29</a:t>
            </a:fld>
            <a:endParaRPr lang="hu-HU"/>
          </a:p>
        </p:txBody>
      </p:sp>
      <p:pic>
        <p:nvPicPr>
          <p:cNvPr id="43014" name="Kép 6" descr="A képen szöveg, képernyőkép, Online hirdetés, Webhely látható&#10;&#10;Lehet, hogy az AI által létrehozott tartalom helytelen.">
            <a:hlinkClick r:id="rId7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5000" y="1582738"/>
            <a:ext cx="48641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D069E-313C-4167-B8F3-43DCEE7565DC}" type="slidenum">
              <a:rPr lang="hu-HU"/>
              <a:pPr>
                <a:defRPr/>
              </a:pPr>
              <a:t>3</a:t>
            </a:fld>
            <a:endParaRPr lang="hu-HU"/>
          </a:p>
        </p:txBody>
      </p:sp>
      <p:pic>
        <p:nvPicPr>
          <p:cNvPr id="16388" name="Kép 6" descr="A képen szöveg, képernyőkép, Betűtípus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325" y="0"/>
            <a:ext cx="7753350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Néhány külföldi webarchívum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A38D0-2FAC-4AF4-85B7-B04CE662AB9C}" type="slidenum">
              <a:rPr lang="hu-HU"/>
              <a:pPr>
                <a:defRPr/>
              </a:pPr>
              <a:t>30</a:t>
            </a:fld>
            <a:endParaRPr lang="hu-HU"/>
          </a:p>
        </p:txBody>
      </p:sp>
      <p:pic>
        <p:nvPicPr>
          <p:cNvPr id="44037" name="Kép 6" descr="A képen Grafika, Grafikus tervezés, embléma, Betűtípus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390525"/>
            <a:ext cx="29384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>
          <a:xfrm>
            <a:off x="544513" y="1117600"/>
            <a:ext cx="6335712" cy="1374775"/>
          </a:xfrm>
        </p:spPr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brit webarchívum</a:t>
            </a:r>
            <a:br>
              <a:rPr lang="hu-HU" smtClean="0">
                <a:latin typeface="Calibri" pitchFamily="34" charset="0"/>
                <a:cs typeface="Calibri" pitchFamily="34" charset="0"/>
              </a:rPr>
            </a:br>
            <a:r>
              <a:rPr lang="hu-HU" smtClean="0">
                <a:latin typeface="Calibri" pitchFamily="34" charset="0"/>
                <a:cs typeface="Calibri" pitchFamily="34" charset="0"/>
              </a:rPr>
              <a:t>(UK Web Archive, </a:t>
            </a:r>
            <a:r>
              <a:rPr lang="hu-HU" smtClean="0">
                <a:latin typeface="Calibri" pitchFamily="34" charset="0"/>
                <a:cs typeface="Calibri" pitchFamily="34" charset="0"/>
                <a:hlinkClick r:id="rId2"/>
              </a:rPr>
              <a:t>UKWA</a:t>
            </a:r>
            <a:r>
              <a:rPr lang="hu-HU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5058" name="Tartalom helye 6" descr="A képen szöveg, Betűtípus, Grafika, Acélkék látható&#10;&#10;Lehet, hogy az AI által létrehozott tartalom helytelen.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63" y="-4763"/>
            <a:ext cx="2667000" cy="1152526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5CA0F-4A39-4E30-85A4-5E18304D8DFC}" type="slidenum">
              <a:rPr lang="hu-HU"/>
              <a:pPr>
                <a:defRPr/>
              </a:pPr>
              <a:t>31</a:t>
            </a:fld>
            <a:endParaRPr lang="hu-HU"/>
          </a:p>
        </p:txBody>
      </p:sp>
      <p:pic>
        <p:nvPicPr>
          <p:cNvPr id="45062" name="Kép 7" descr="A képen szöveg, Betűtípus, embléma, névjegykártya látható&#10;&#10;Lehet, hogy az AI által létrehozott tartalom helytelen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713" y="0"/>
            <a:ext cx="4972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Szövegdoboz 9"/>
          <p:cNvSpPr txBox="1">
            <a:spLocks noChangeArrowheads="1"/>
          </p:cNvSpPr>
          <p:nvPr/>
        </p:nvSpPr>
        <p:spPr bwMode="auto">
          <a:xfrm>
            <a:off x="547688" y="2384425"/>
            <a:ext cx="101488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Legalább évente egyszer próbálják menteni a brit webet. Ez több millió weboldalt és más objektumot jelent.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Bizonyos tartalmakat gyakrabban (akár naponta) mentenek. Ezek többnyire (de nem kizárólag) hírportálok.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kurátoraik és egyéb szakértőik rendszeresen készítenek különgyűjteményeket események vagy témák szerint.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Csak a nyilvános weben elérhető, regisztrációt nem igénylő tartalmakat mentik. Közösségimédia-tartalmat csak nagyon korlátozottan mentenek (technikai okokból).</a:t>
            </a:r>
          </a:p>
          <a:p>
            <a:pPr marL="228600" indent="-228600"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Jelenleg egy 2023-as hackertámadás miatt nem elérhető.</a:t>
            </a:r>
          </a:p>
          <a:p>
            <a:pPr marL="228600" indent="-228600" algn="ctr"/>
            <a:endParaRPr lang="hu-HU" sz="2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ím 1"/>
          <p:cNvSpPr>
            <a:spLocks noGrp="1"/>
          </p:cNvSpPr>
          <p:nvPr>
            <p:ph type="title"/>
          </p:nvPr>
        </p:nvSpPr>
        <p:spPr>
          <a:xfrm>
            <a:off x="3476625" y="365125"/>
            <a:ext cx="7886700" cy="1344613"/>
          </a:xfrm>
        </p:spPr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dán webarchívum (</a:t>
            </a:r>
            <a:r>
              <a:rPr lang="hu-HU" smtClean="0">
                <a:latin typeface="Calibri" pitchFamily="34" charset="0"/>
                <a:cs typeface="Calibri" pitchFamily="34" charset="0"/>
                <a:hlinkClick r:id="rId2"/>
              </a:rPr>
              <a:t>Netarkivet</a:t>
            </a:r>
            <a:r>
              <a:rPr lang="hu-HU" smtClean="0">
                <a:latin typeface="Calibri" pitchFamily="34" charset="0"/>
                <a:cs typeface="Calibri" pitchFamily="34" charset="0"/>
              </a:rPr>
              <a:t>)</a:t>
            </a:r>
            <a:endParaRPr lang="hu-HU" smtClean="0"/>
          </a:p>
        </p:txBody>
      </p:sp>
      <p:pic>
        <p:nvPicPr>
          <p:cNvPr id="46082" name="Tartalom helye 6" descr="A képen szöveg, Betűtípus, képernyőkép, embléma látható&#10;&#10;Lehet, hogy az AI által létrehozott tartalom helytelen.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88" y="-1588"/>
            <a:ext cx="3162300" cy="1323976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12F18-EE46-481B-AB24-0EAB587191D4}" type="slidenum">
              <a:rPr lang="hu-HU"/>
              <a:pPr>
                <a:defRPr/>
              </a:pPr>
              <a:t>32</a:t>
            </a:fld>
            <a:endParaRPr lang="hu-HU"/>
          </a:p>
        </p:txBody>
      </p:sp>
      <p:sp>
        <p:nvSpPr>
          <p:cNvPr id="46086" name="Szövegdoboz 8"/>
          <p:cNvSpPr txBox="1">
            <a:spLocks noChangeArrowheads="1"/>
          </p:cNvSpPr>
          <p:nvPr/>
        </p:nvSpPr>
        <p:spPr bwMode="auto">
          <a:xfrm>
            <a:off x="625475" y="1954213"/>
            <a:ext cx="103251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2005 óta gyűjtik a dán vonatkozású internetes tartalmakat.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dán nyelvű, dánok által létrehozott és a dánoknak szóló tartalom tartozik a gyűjtőkörükbe.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internetes dán kulturális örökség megőrzésére törekszenek, ami a dán kötelespéldány-rendelet alapján kötelességük is.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Csak nyilvánosan elérhető tartalmat gyűjtenek.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dán doméntartományt legalább négyszer mentik évente.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Szelektív gyűjtést végeznek az alábbi témákban: minden dán hírportál (a napi 12 mentéstől a hetiig), politikai pártok, szervezetek, minisztériumok, ügynökségek, válogatott közösségimédia-profilok, YouTube-videók (akár hetente).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Eseményalapú gyűjtemények (2 vagy 3 évente), mint a választásokhoz vagy a koronavírus-járványhoz kapcsolódó gyűjtés.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Speciális gyűjtemények (pl. kutatói kérésre).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2024 végén (a legfrissebb adat) a gyűjteményük 1320 TB volt 45 milliárd objektummal.</a:t>
            </a:r>
          </a:p>
          <a:p>
            <a:pPr marL="228600" indent="-228600" algn="ctr"/>
            <a:endParaRPr lang="hu-HU" sz="20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938" y="365125"/>
            <a:ext cx="5621337" cy="1344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latin typeface="Calibri"/>
                <a:ea typeface="Calibri"/>
                <a:cs typeface="Calibri"/>
              </a:rPr>
              <a:t>A portugál </a:t>
            </a:r>
            <a:r>
              <a:rPr lang="hu-HU" dirty="0" err="1">
                <a:latin typeface="Calibri"/>
                <a:ea typeface="Calibri"/>
                <a:cs typeface="Calibri"/>
              </a:rPr>
              <a:t>webarchívum</a:t>
            </a:r>
            <a:r>
              <a:rPr lang="hu-HU" dirty="0">
                <a:latin typeface="Calibri"/>
                <a:ea typeface="Calibri"/>
                <a:cs typeface="Calibri"/>
              </a:rPr>
              <a:t> (</a:t>
            </a:r>
            <a:r>
              <a:rPr lang="hu-HU" dirty="0">
                <a:latin typeface="Calibri"/>
                <a:ea typeface="Calibri"/>
                <a:cs typeface="Calibri"/>
                <a:hlinkClick r:id="rId2"/>
              </a:rPr>
              <a:t>Arquivo.pt</a:t>
            </a:r>
            <a:r>
              <a:rPr lang="hu-HU" dirty="0"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03DAE-0F1D-4BBF-9D67-10907D3D6233}" type="slidenum">
              <a:rPr lang="hu-HU"/>
              <a:pPr>
                <a:defRPr/>
              </a:pPr>
              <a:t>33</a:t>
            </a:fld>
            <a:endParaRPr lang="hu-HU"/>
          </a:p>
        </p:txBody>
      </p:sp>
      <p:pic>
        <p:nvPicPr>
          <p:cNvPr id="47109" name="Tartalom helye 9" descr="award-arquivo-pt-2026-banner-en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8425" y="133350"/>
            <a:ext cx="6191250" cy="1247775"/>
          </a:xfrm>
        </p:spPr>
      </p:pic>
      <p:sp>
        <p:nvSpPr>
          <p:cNvPr id="47110" name="Szövegdoboz 10"/>
          <p:cNvSpPr txBox="1">
            <a:spLocks noChangeArrowheads="1"/>
          </p:cNvSpPr>
          <p:nvPr/>
        </p:nvSpPr>
        <p:spPr bwMode="auto">
          <a:xfrm>
            <a:off x="644525" y="1992313"/>
            <a:ext cx="10404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2007-től működik, de mentett tartalmai 1996-ig mennek vissza.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Nem csupán portugál vonatkozású tartalmakat gyűjt, gyűjtőköre a web teljességére kiterjed.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Jelenleg az archívum 1,6 PB méretű, majdnem 23 milliárd fájl, 73 millió webhely mentése.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Hatalmas infrastruktúrával üzemel: 89 szerver, 21 TB RAM, 2856 processzormag. 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Teljes szövegű keresőjük API-n keresztül is elérhető. 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Speciális fejlesztésük a különleges képkeresőjük.</a:t>
            </a:r>
          </a:p>
          <a:p>
            <a:pPr marL="228600" indent="-228600" algn="ctr"/>
            <a:endParaRPr lang="hu-HU" sz="2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414338"/>
            <a:ext cx="710565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latin typeface="Calibri"/>
                <a:ea typeface="Calibri"/>
                <a:cs typeface="Calibri"/>
              </a:rPr>
              <a:t>A cseh </a:t>
            </a:r>
            <a:r>
              <a:rPr lang="hu-HU" dirty="0" err="1">
                <a:latin typeface="Calibri"/>
                <a:ea typeface="Calibri"/>
                <a:cs typeface="Calibri"/>
              </a:rPr>
              <a:t>webarchívum</a:t>
            </a:r>
            <a:r>
              <a:rPr lang="hu-HU" dirty="0">
                <a:latin typeface="Calibri"/>
                <a:ea typeface="Calibri"/>
                <a:cs typeface="Calibri"/>
              </a:rPr>
              <a:t> (</a:t>
            </a:r>
            <a:r>
              <a:rPr lang="hu-HU" dirty="0">
                <a:latin typeface="Calibri"/>
                <a:ea typeface="Calibri"/>
                <a:cs typeface="Calibri"/>
                <a:hlinkClick r:id="rId2"/>
              </a:rPr>
              <a:t>Webarchiv</a:t>
            </a:r>
            <a:r>
              <a:rPr lang="hu-HU" dirty="0">
                <a:latin typeface="Calibri"/>
                <a:ea typeface="Calibri"/>
                <a:cs typeface="Calibri"/>
              </a:rPr>
              <a:t>)</a:t>
            </a:r>
            <a:br>
              <a:rPr lang="hu-HU" dirty="0">
                <a:latin typeface="Calibri"/>
                <a:ea typeface="Calibri"/>
                <a:cs typeface="Calibri"/>
              </a:rPr>
            </a:br>
            <a:endParaRPr lang="hu-HU" dirty="0">
              <a:latin typeface="Calibri"/>
              <a:ea typeface="Calibri"/>
              <a:cs typeface="Calibri"/>
            </a:endParaRPr>
          </a:p>
        </p:txBody>
      </p:sp>
      <p:pic>
        <p:nvPicPr>
          <p:cNvPr id="48130" name="Tartalom helye 6" descr="A képen Acélkék, Betűtípus, szöveg, képernyőkép látható&#10;&#10;Lehet, hogy az AI által létrehozott tartalom helytelen.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4763" y="-1588"/>
            <a:ext cx="2352676" cy="1323976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397B6-F724-45F8-B37F-B2666103D4EA}" type="slidenum">
              <a:rPr lang="hu-HU"/>
              <a:pPr>
                <a:defRPr/>
              </a:pPr>
              <a:t>34</a:t>
            </a:fld>
            <a:endParaRPr lang="hu-HU"/>
          </a:p>
        </p:txBody>
      </p:sp>
      <p:pic>
        <p:nvPicPr>
          <p:cNvPr id="48134" name="Kép 7" descr="A képen szöveg, Betűtípus, fehér, embléma látható&#10;&#10;Lehet, hogy az AI által létrehozott tartalom helytelen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800" y="-1588"/>
            <a:ext cx="27416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Szövegdoboz 8"/>
          <p:cNvSpPr txBox="1">
            <a:spLocks noChangeArrowheads="1"/>
          </p:cNvSpPr>
          <p:nvPr/>
        </p:nvSpPr>
        <p:spPr bwMode="auto">
          <a:xfrm>
            <a:off x="625475" y="1719263"/>
            <a:ext cx="105314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cseh nemzeti könyvtár webarchiváló projektje egy egyetemi partnerrel együttműködve 2000-ben indult egy 2 éves pilotfázissal.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Teljes körű (1,4 millió domén, évente kétszer), szelektív és eseményalapú archiválást is végeznek a Heritrix programmal.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archívum mérete jelenleg 712 TB.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Csupán az anyag egy része nyilvános (amire engedélyt adtak a tartalomgazdák), a teljes archívum csak a könyvtáron belül érhető el.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gyűjtőkört a nemzeti bibliográfia alapján határozták meg:</a:t>
            </a:r>
          </a:p>
          <a:p>
            <a:pPr marL="685800" lvl="2" indent="-228600"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minden, ami a Cseh Köztársaság területén jelenik meg,</a:t>
            </a:r>
          </a:p>
          <a:p>
            <a:pPr marL="685800" lvl="2" indent="-228600"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minden, ami cseh nyelven van,</a:t>
            </a:r>
          </a:p>
          <a:p>
            <a:pPr marL="685800" lvl="2" indent="-228600"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minden, amit cseh alkotó hozott létre,</a:t>
            </a:r>
          </a:p>
          <a:p>
            <a:pPr marL="685800" lvl="2" indent="-228600"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és minden, aminek köze van a cseh néphez vagy országhoz.</a:t>
            </a:r>
          </a:p>
          <a:p>
            <a:pPr marL="228600" indent="-228600" algn="ctr"/>
            <a:endParaRPr lang="hu-HU" sz="2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ím 1"/>
          <p:cNvSpPr>
            <a:spLocks noGrp="1"/>
          </p:cNvSpPr>
          <p:nvPr>
            <p:ph type="title"/>
          </p:nvPr>
        </p:nvSpPr>
        <p:spPr>
          <a:xfrm>
            <a:off x="2533650" y="365125"/>
            <a:ext cx="9336088" cy="1347788"/>
          </a:xfrm>
        </p:spPr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holland webarchívum (</a:t>
            </a:r>
            <a:r>
              <a:rPr lang="hu-HU" smtClean="0">
                <a:latin typeface="Calibri" pitchFamily="34" charset="0"/>
                <a:cs typeface="Calibri" pitchFamily="34" charset="0"/>
                <a:hlinkClick r:id="rId2"/>
              </a:rPr>
              <a:t>Webarchief KB</a:t>
            </a:r>
            <a:r>
              <a:rPr lang="hu-HU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9154" name="Tartalom helye 6" descr="A képen Betűtípus, fehér, szöveg, tipográfia látható&#10;&#10;Lehet, hogy az AI által létrehozott tartalom helytelen.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6863" y="287338"/>
            <a:ext cx="1962150" cy="752475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E5FDA-027F-4896-8400-2527650E2204}" type="slidenum">
              <a:rPr lang="hu-HU"/>
              <a:pPr>
                <a:defRPr/>
              </a:pPr>
              <a:t>35</a:t>
            </a:fld>
            <a:endParaRPr lang="hu-HU"/>
          </a:p>
        </p:txBody>
      </p:sp>
      <p:sp>
        <p:nvSpPr>
          <p:cNvPr id="49158" name="Szövegdoboz 7"/>
          <p:cNvSpPr txBox="1">
            <a:spLocks noChangeArrowheads="1"/>
          </p:cNvSpPr>
          <p:nvPr/>
        </p:nvSpPr>
        <p:spPr bwMode="auto">
          <a:xfrm>
            <a:off x="730250" y="1722438"/>
            <a:ext cx="1062513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holland nemzeti könyvtár, a Koninklijke Bibliotheek 2007 szeptemberétől működő szelektív webarchívuma.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Elsősorban a tudományos és kulturális, továbbá az innovatív webhelyekre koncentrálnak a válogatáskor (mert a politikai, illetve az audiovizuális tartalmakat más holland webarchívumok mentik).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Egy webhelyet évente egyszer-kétszer archiválnak, de a főbb hírportálokat naponta, viszont csak hónapok múlva válik a mentés visszakereshetővé.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Hozzáférés (2011 óta) csak helyben lehetséges, jogi okok miatt, de saját célra lehet másolatot készíteni.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24 900 webhelyet mentenek, ez erősen válogatott, a .nl domaint nem mentik.</a:t>
            </a:r>
          </a:p>
          <a:p>
            <a:pPr marL="228600" indent="-228600" algn="ctr"/>
            <a:endParaRPr lang="hu-HU" sz="2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2830513" y="365125"/>
            <a:ext cx="7535862" cy="1344613"/>
          </a:xfrm>
        </p:spPr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szlovák webarchívum (</a:t>
            </a:r>
            <a:r>
              <a:rPr lang="hu-HU" smtClean="0">
                <a:latin typeface="Calibri" pitchFamily="34" charset="0"/>
                <a:cs typeface="Calibri" pitchFamily="34" charset="0"/>
                <a:hlinkClick r:id="rId2"/>
              </a:rPr>
              <a:t>Digitálne Pramene</a:t>
            </a:r>
            <a:r>
              <a:rPr lang="hu-HU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50178" name="Tartalom helye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88" y="-1588"/>
            <a:ext cx="2828925" cy="1400176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7C3D7-8EBE-4F1D-B8ED-5B5F0EB94D77}" type="slidenum">
              <a:rPr lang="hu-HU"/>
              <a:pPr>
                <a:defRPr/>
              </a:pPr>
              <a:t>36</a:t>
            </a:fld>
            <a:endParaRPr lang="hu-HU"/>
          </a:p>
        </p:txBody>
      </p:sp>
      <p:pic>
        <p:nvPicPr>
          <p:cNvPr id="50182" name="Kép 7" descr="A képen Betűtípus, embléma, szöveg, fehér látható&#10;&#10;Lehet, hogy az AI által létrehozott tartalom helytelen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0613" y="0"/>
            <a:ext cx="22145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Szövegdoboz 8"/>
          <p:cNvSpPr txBox="1">
            <a:spLocks noChangeArrowheads="1"/>
          </p:cNvSpPr>
          <p:nvPr/>
        </p:nvSpPr>
        <p:spPr bwMode="auto">
          <a:xfrm>
            <a:off x="663575" y="2100263"/>
            <a:ext cx="104251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2006-os pilotaratás után a Pozsonyi Egyetemi Könyvtár 2015 áprilisában lett megbízva egy nemzeti webarchívum létrehozásával, valamint az egyedi born digital dokumentumok gyűjtésével.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Tematikus, eseményalapú és .sk domainszintű aratásokat egyaránt csinálnak.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Solr keresővel lehet a metaadatokban keresni, témakörök szerinti szűkítési lehetőséggel. A találati listában az archiválás dátuma látszik és egy link az élő webhelyre. Az archivált verzió többnyire csak a könyvtáron belül nézhető meg, kivéve, ahol engedélyt kaptak a nyilvános szolgáltatásra (400 webhely).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archívum mérete jelenleg mintegy 1 PB.</a:t>
            </a:r>
          </a:p>
          <a:p>
            <a:pPr marL="228600" indent="-228600" algn="ctr"/>
            <a:endParaRPr lang="hu-HU" sz="2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ím 1"/>
          <p:cNvSpPr>
            <a:spLocks noGrp="1"/>
          </p:cNvSpPr>
          <p:nvPr>
            <p:ph type="title"/>
          </p:nvPr>
        </p:nvSpPr>
        <p:spPr>
          <a:xfrm>
            <a:off x="3046413" y="365125"/>
            <a:ext cx="7926387" cy="1325563"/>
          </a:xfrm>
        </p:spPr>
        <p:txBody>
          <a:bodyPr/>
          <a:lstStyle/>
          <a:p>
            <a:pPr eaLnBrk="1" hangingPunct="1"/>
            <a:r>
              <a:rPr lang="hu-HU" sz="4000" smtClean="0">
                <a:latin typeface="Calibri" pitchFamily="34" charset="0"/>
                <a:cs typeface="Calibri" pitchFamily="34" charset="0"/>
              </a:rPr>
              <a:t>Az USA (LoC) webarchívuma</a:t>
            </a:r>
            <a:br>
              <a:rPr lang="hu-HU" sz="4000" smtClean="0">
                <a:latin typeface="Calibri" pitchFamily="34" charset="0"/>
                <a:cs typeface="Calibri" pitchFamily="34" charset="0"/>
              </a:rPr>
            </a:br>
            <a:r>
              <a:rPr lang="hu-HU" sz="4000" smtClean="0">
                <a:latin typeface="Calibri" pitchFamily="34" charset="0"/>
                <a:cs typeface="Calibri" pitchFamily="34" charset="0"/>
              </a:rPr>
              <a:t>(</a:t>
            </a:r>
            <a:r>
              <a:rPr lang="hu-HU" sz="4000" smtClean="0">
                <a:latin typeface="Calibri" pitchFamily="34" charset="0"/>
                <a:cs typeface="Calibri" pitchFamily="34" charset="0"/>
                <a:hlinkClick r:id="rId2"/>
              </a:rPr>
              <a:t>Library of Congress Web Archiving Program</a:t>
            </a:r>
            <a:r>
              <a:rPr lang="hu-HU" sz="400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51202" name="Tartalom helye 6" descr="A képen szöveg, képernyőkép, Betűtípus, embléma látható&#10;&#10;Lehet, hogy az AI által létrehozott tartalom helytelen.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88" y="3175"/>
            <a:ext cx="2967037" cy="1684338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93B7C-EA60-45C0-962C-3148D1EF4944}" type="slidenum">
              <a:rPr lang="hu-HU"/>
              <a:pPr>
                <a:defRPr/>
              </a:pPr>
              <a:t>37</a:t>
            </a:fld>
            <a:endParaRPr lang="hu-HU"/>
          </a:p>
        </p:txBody>
      </p:sp>
      <p:sp>
        <p:nvSpPr>
          <p:cNvPr id="51206" name="Szövegdoboz 7"/>
          <p:cNvSpPr txBox="1">
            <a:spLocks noChangeArrowheads="1"/>
          </p:cNvSpPr>
          <p:nvPr/>
        </p:nvSpPr>
        <p:spPr bwMode="auto">
          <a:xfrm>
            <a:off x="722313" y="2090738"/>
            <a:ext cx="102489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Library of Congress 2000-ben indított szelektív webarchiváló projektje, akkor még MINERVA (Mapping the Internet the Electronic Resources Virtual Archive) néven. 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Igyekeznek minél hűbb mentéseket csinálni, a beágyazott médiát is mentik.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tematikus gyűjtések mellett sokszor valamilyen eseményről készítenek kisebb-nagyobb speciális archívumokat (pl. a 2001. szeptember 11-i terrortámadás, a 2002-es téli olimpia, az iraki háború) 2012-ben 54 részarchívumuk volt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2004 óta egy webarchiváló munkacsoport végzi a válogatást (külső szakembereket is bevonva), engedélykérést, minőségellenőrzést, egy saját fejlesztésű keretrendszer segítségével.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archívum jelenleg mintegy 35 ezer objektumot (zömében webhelyet) tartalmaz.</a:t>
            </a:r>
          </a:p>
          <a:p>
            <a:pPr marL="228600" indent="-228600" algn="ctr"/>
            <a:endParaRPr lang="hu-HU" sz="20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775" y="365125"/>
            <a:ext cx="5600700" cy="13477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latin typeface="Calibri"/>
                <a:ea typeface="Calibri"/>
                <a:cs typeface="Calibri"/>
              </a:rPr>
              <a:t>Az ausztrál </a:t>
            </a:r>
            <a:r>
              <a:rPr lang="hu-HU" dirty="0" err="1">
                <a:latin typeface="Calibri"/>
                <a:ea typeface="Calibri"/>
                <a:cs typeface="Calibri"/>
              </a:rPr>
              <a:t>webarchívum</a:t>
            </a:r>
            <a:r>
              <a:rPr lang="hu-HU" dirty="0">
                <a:latin typeface="Calibri"/>
                <a:ea typeface="Calibri"/>
                <a:cs typeface="Calibri"/>
              </a:rPr>
              <a:t> (</a:t>
            </a:r>
            <a:r>
              <a:rPr lang="hu-HU" dirty="0">
                <a:latin typeface="Calibri"/>
                <a:ea typeface="Calibri"/>
                <a:cs typeface="Calibri"/>
                <a:hlinkClick r:id="rId2"/>
              </a:rPr>
              <a:t>Australian Web Archive</a:t>
            </a:r>
            <a:r>
              <a:rPr lang="hu-HU" dirty="0">
                <a:latin typeface="Calibri"/>
                <a:ea typeface="Calibri"/>
                <a:cs typeface="Calibri"/>
              </a:rPr>
              <a:t>)</a:t>
            </a:r>
          </a:p>
        </p:txBody>
      </p:sp>
      <p:pic>
        <p:nvPicPr>
          <p:cNvPr id="52226" name="Tartalom helye 6" descr="A képen Betűtípus, szöveg, fehér, tervezés látható&#10;&#10;Lehet, hogy az AI által létrehozott tartalom helytelen.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588" y="207963"/>
            <a:ext cx="3663951" cy="963612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73B94-2A97-4BBA-997B-1475AD1D8058}" type="slidenum">
              <a:rPr lang="hu-HU"/>
              <a:pPr>
                <a:defRPr/>
              </a:pPr>
              <a:t>38</a:t>
            </a:fld>
            <a:endParaRPr lang="hu-HU"/>
          </a:p>
        </p:txBody>
      </p:sp>
      <p:sp>
        <p:nvSpPr>
          <p:cNvPr id="52230" name="Szövegdoboz 8"/>
          <p:cNvSpPr txBox="1">
            <a:spLocks noChangeArrowheads="1"/>
          </p:cNvSpPr>
          <p:nvPr/>
        </p:nvSpPr>
        <p:spPr bwMode="auto">
          <a:xfrm>
            <a:off x="742950" y="1716088"/>
            <a:ext cx="104854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National Library of Australia által 1996-ban indított, konzorciális munkamegosztással működő webarchiváló projekt, amely a saját fejlesztésű PANDAS keretrendszert használta az archívum menedzselésére. Jelenleg az eredeti PANDORA-s tartalmakon kívül kormányzati webhelyek és a .au top-domain-level szintű aratások vannak benne.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Nemcsak komplett webhelyeket, hanem egyedi online dokumentumokat/dokumentumcsoportokat is archiválnak.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PANDORA keretében szelektív archiválást folytatnak, elsődlegesen a kormányzati, tudományos és kulturális tartalmat gyűjtik. Az archívum nagy része nyilvános és visszakereshető a könyvtári katalógusokban, sőt a nemzeti bibliográfiába is bekerül. Minden lementett tartalom (egészen fájlszintig lemenően) stabil azonosítót kap.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Internet Archive segítségével 2005 óta a teljes .au domain-t is aratják évente, de ezt az anyagot nem szolgáltatják jogi okokból, kutatók kérhetnek csak hozzáférést. 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2019-ben a webarchívumot elérhetővé és kereshetővé tették a nemzeti könyvtár digitális dokumentumgyűjteményét kezelő Trove rendszerben is. </a:t>
            </a: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archívum jelenlegi mérete 850 TB.</a:t>
            </a:r>
          </a:p>
          <a:p>
            <a:pPr marL="228600" indent="-228600" algn="ctr"/>
            <a:endParaRPr lang="hu-HU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231" name="Kép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1150" y="207963"/>
            <a:ext cx="2860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Ajánlott források</a:t>
            </a:r>
            <a:endParaRPr lang="hu-HU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  <a:hlinkClick r:id="rId2"/>
              </a:rPr>
              <a:t>Drótos, L. (2017). Az internet archiválása mint könyvtári feladat. Tudományos és Műszaki Tájékoztatás, 64(7–8), 361–371.</a:t>
            </a:r>
          </a:p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  <a:hlinkClick r:id="rId3"/>
              </a:rPr>
              <a:t>Németh, M. (2017). Nemzetközi körkép a webarchiválás gyakorlatáról. Könyvtári Figyelő, 63(4), 575–582.</a:t>
            </a:r>
            <a:endParaRPr lang="hu-HU" sz="2600" smtClean="0"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  <a:hlinkClick r:id="rId4"/>
              </a:rPr>
              <a:t>Drótos, L. (2018). Webes tartalmak digitális megőrzése. Könyv, Könyvtár, Könyvtáros, 27(10), 11-17.</a:t>
            </a:r>
            <a:endParaRPr lang="hu-HU" sz="2600" smtClean="0"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  <a:hlinkClick r:id="rId5"/>
              </a:rPr>
              <a:t>Németh M. (2022). Közép-európai webarchiválási körkép 2021. Könyvtári Figyelő, 68(1), 45-54.</a:t>
            </a:r>
            <a:endParaRPr lang="hu-HU" sz="2600" smtClean="0"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  <a:hlinkClick r:id="rId6"/>
              </a:rPr>
              <a:t>Közép-európai nemzeti webarchívumok</a:t>
            </a:r>
            <a:endParaRPr lang="hu-HU" sz="2600" smtClean="0"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  <a:hlinkClick r:id="rId7"/>
              </a:rPr>
              <a:t>Kategória:NEMZETI PROJEKTEK</a:t>
            </a:r>
            <a:endParaRPr lang="hu-HU" sz="2600" smtClean="0"/>
          </a:p>
          <a:p>
            <a:pPr eaLnBrk="1" hangingPunct="1">
              <a:lnSpc>
                <a:spcPct val="80000"/>
              </a:lnSpc>
            </a:pPr>
            <a:r>
              <a:rPr lang="hu-HU" sz="2600" smtClean="0">
                <a:cs typeface="Calibri" pitchFamily="34" charset="0"/>
                <a:hlinkClick r:id="rId8"/>
              </a:rPr>
              <a:t>Kategória:SZERVEZETEK</a:t>
            </a:r>
          </a:p>
          <a:p>
            <a:pPr eaLnBrk="1" hangingPunct="1">
              <a:lnSpc>
                <a:spcPct val="80000"/>
              </a:lnSpc>
            </a:pPr>
            <a:endParaRPr lang="hu-HU" sz="26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0741F-ECEC-40CC-9D01-DFDC7F517D4A}" type="slidenum">
              <a:rPr lang="hu-HU"/>
              <a:pPr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ép 6" descr="A képen szöveg, képernyőkép, Betűtípus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38238"/>
            <a:ext cx="109061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CA47787-C4A6-4C72-8BA5-7BD8C46AF9DF}" type="slidenum">
              <a:rPr lang="hu-HU"/>
              <a:pPr>
                <a:spcAft>
                  <a:spcPts val="600"/>
                </a:spcAft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Web 1.0 – a „statikus” web (kb. 1990–2004)</a:t>
            </a:r>
          </a:p>
        </p:txBody>
      </p:sp>
      <p:sp>
        <p:nvSpPr>
          <p:cNvPr id="18434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Ez volt az internet „hőskora”. A weboldalak leginkább digitális brosúrákhoz hasonlítottak. A felhasználó passzív befogadó volt: beírta a címet, elolvasta a szöveget, majd kilépett.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Statikus HTML oldalak, kevés interakció.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Alapszintű böngészők (Netscape, Internet Explorer), betárcsázós internet.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Személyes honlapok, korai hírportálok.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Kulcsszó: olvasás (read-only).</a:t>
            </a:r>
            <a:endParaRPr lang="hu-HU" smtClean="0"/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D486A-1590-4228-9CBC-4B45621933E0}" type="slidenum">
              <a:rPr lang="hu-HU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Web 2.0 – a „közösségi” web (kb. 2004–napjainkig)</a:t>
            </a:r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 hangsúly átkerült a tartalomgyártásról a felhasználói tartalomra. Itt már nemcsak nézzük a netet, hanem mi magunk vagyunk a tartalom (posztok, videók, kommentek). Megjelentek az óriásplatformok, amelyek központosították az adatainkat.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Interaktivitás, közösségi média, felhőalapú szolgáltatások.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Mobilnet, szélessáv, dinamikus oldalak, JavaScript (AJAX), API-k.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Facebook, YouTube, Instagram, Wikipédia, TikTok.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Kulcsszó: írás és olvasás (read-write).</a:t>
            </a:r>
            <a:endParaRPr lang="hu-HU" smtClean="0"/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31D76-FC9A-4B0A-BEC9-C3B9DCBB69D1}" type="slidenum">
              <a:rPr lang="hu-HU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Web 3.0 – a „decentralizált” web (a jelen és a jövő)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 Web 3.0 célja, hogy kiiktassa a közvetítőket (a nagy techcégeket). Az adatok nem központi szervereken, hanem egy megosztott hálózaton (blokkláncon) tárolódnak. Itt a felhasználó nemcsak gyártja a tartalmat, hanem birtokolja is azt és az adatait.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Decentralizáció, adatvédelem, mesterséges intelligencia (AI), szemantikus web.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Blockchain (blokklánc), okosszerződések, kriptovaluták, NFT-k.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MetaMask tárcák, Brave böngésző, decentralizált alkalmazások (dApps).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Kulcsszó: tulajdonlás (read-write-own).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52AFD-C693-40A5-AADE-C2AF465B853A}" type="slidenum">
              <a:rPr lang="hu-HU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23710-8E36-4792-891A-38A2D734A6EF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21508" name="Kép 6" descr="A képen szöveg, számítógép, képernyőkép, Webhely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925" y="76200"/>
            <a:ext cx="9248775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55E4E-EC57-42D0-BEEB-0E399DA3D1C5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22532" name="Kép 4" descr="A képen szöveg, képernyőkép, Weblap, szoftv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038" y="-3175"/>
            <a:ext cx="9305925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2141</Words>
  <Application>Microsoft Office PowerPoint</Application>
  <PresentationFormat>Custom</PresentationFormat>
  <Paragraphs>282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4" baseType="lpstr">
      <vt:lpstr>Arial</vt:lpstr>
      <vt:lpstr>Calibri Light</vt:lpstr>
      <vt:lpstr>Calibri</vt:lpstr>
      <vt:lpstr>Wingdings</vt:lpstr>
      <vt:lpstr>Office-téma</vt:lpstr>
      <vt:lpstr>„Internetes tartalmak archiválása” tanfolyam</vt:lpstr>
      <vt:lpstr>Mi az internetes tartalom?</vt:lpstr>
      <vt:lpstr>3. dia</vt:lpstr>
      <vt:lpstr>4. dia</vt:lpstr>
      <vt:lpstr>Web 1.0 – a „statikus” web (kb. 1990–2004)</vt:lpstr>
      <vt:lpstr>Web 2.0 – a „közösségi” web (kb. 2004–napjainkig)</vt:lpstr>
      <vt:lpstr>Web 3.0 – a „decentralizált” web (a jelen és a jövő)</vt:lpstr>
      <vt:lpstr>8. dia</vt:lpstr>
      <vt:lpstr>9. dia</vt:lpstr>
      <vt:lpstr>Webes tartalmak a webhelyeken túl</vt:lpstr>
      <vt:lpstr>Archiválási technikák</vt:lpstr>
      <vt:lpstr>A tartalom begyűjtésének módszerei</vt:lpstr>
      <vt:lpstr>Az archivált tartalom tárolása szerint</vt:lpstr>
      <vt:lpstr>Gyűjtőkör szerint</vt:lpstr>
      <vt:lpstr>Az archiváló szerint</vt:lpstr>
      <vt:lpstr>Gyakoriság és idődimenzió szerint</vt:lpstr>
      <vt:lpstr>Egyéb munkafázisok</vt:lpstr>
      <vt:lpstr>18. dia</vt:lpstr>
      <vt:lpstr>A webarchiválás a világban</vt:lpstr>
      <vt:lpstr>20. dia</vt:lpstr>
      <vt:lpstr>Az Internet Archive és a Wayback Machine</vt:lpstr>
      <vt:lpstr>22. dia</vt:lpstr>
      <vt:lpstr>Webarchívumok</vt:lpstr>
      <vt:lpstr>A Common Crawl</vt:lpstr>
      <vt:lpstr>25. dia</vt:lpstr>
      <vt:lpstr>Az International Internet Preservation Consortium (IIPC)</vt:lpstr>
      <vt:lpstr>27. dia</vt:lpstr>
      <vt:lpstr>Az IIPC fő céljai</vt:lpstr>
      <vt:lpstr>Az IIPC-tagok fő tevékenységei</vt:lpstr>
      <vt:lpstr>Néhány külföldi webarchívum</vt:lpstr>
      <vt:lpstr>A brit webarchívum (UK Web Archive, UKWA)</vt:lpstr>
      <vt:lpstr>A dán webarchívum (Netarkivet)</vt:lpstr>
      <vt:lpstr>A portugál webarchívum (Arquivo.pt)</vt:lpstr>
      <vt:lpstr>A cseh webarchívum (Webarchiv) </vt:lpstr>
      <vt:lpstr>A holland webarchívum (Webarchief KB)</vt:lpstr>
      <vt:lpstr>A szlovák webarchívum (Digitálne Pramene)</vt:lpstr>
      <vt:lpstr>Az USA (LoC) webarchívuma (Library of Congress Web Archiving Program)</vt:lpstr>
      <vt:lpstr>Az ausztrál webarchívum (Australian Web Archive)</vt:lpstr>
      <vt:lpstr>Ajánlott források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„Internetes tartalmak archiválása” tanfolyam</dc:title>
  <dc:creator>Visky Ákos László</dc:creator>
  <cp:lastModifiedBy>DL</cp:lastModifiedBy>
  <cp:revision>710</cp:revision>
  <dcterms:created xsi:type="dcterms:W3CDTF">2024-08-27T12:25:46Z</dcterms:created>
  <dcterms:modified xsi:type="dcterms:W3CDTF">2026-03-24T09:34:30Z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0x0101006ECBEBA42F1CBD48A34C85AF35FA8616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lcf76f155ced4ddcb4097134ff3c332f">
    <vt:lpwstr/>
  </property>
  <property fmtid="{D5CDD505-2E9C-101B-9397-08002B2CF9AE}" pid="10" name="TaxCatchAll">
    <vt:lpwstr/>
  </property>
  <property fmtid="{D5CDD505-2E9C-101B-9397-08002B2CF9AE}" pid="11" name="SharedWithUsers">
    <vt:lpwstr/>
  </property>
</Properties>
</file>