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17"/>
  </p:notesMasterIdLst>
  <p:sldIdLst>
    <p:sldId id="256" r:id="rId3"/>
    <p:sldId id="260" r:id="rId4"/>
    <p:sldId id="257" r:id="rId5"/>
    <p:sldId id="266" r:id="rId6"/>
    <p:sldId id="268" r:id="rId7"/>
    <p:sldId id="267" r:id="rId8"/>
    <p:sldId id="270" r:id="rId9"/>
    <p:sldId id="269" r:id="rId10"/>
    <p:sldId id="271" r:id="rId11"/>
    <p:sldId id="272" r:id="rId12"/>
    <p:sldId id="273" r:id="rId13"/>
    <p:sldId id="274" r:id="rId14"/>
    <p:sldId id="258" r:id="rId15"/>
    <p:sldId id="259" r:id="rId16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4A8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1D9541-CE9F-48D5-9FCB-AA6C11441619}" type="datetimeFigureOut">
              <a:rPr lang="hu-HU"/>
              <a:pPr>
                <a:defRPr/>
              </a:pPr>
              <a:t>2026. 03. 06.</a:t>
            </a:fld>
            <a:endParaRPr lang="hu-H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6CE00E-C0A6-4FF0-B215-FBD3D8FF91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54513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hu-HU" sz="1000" smtClean="0">
                <a:latin typeface="Arial" charset="0"/>
              </a:rPr>
              <a:t>A clipart képek forrása: 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https://commons.wikimedia.org/wiki/Category:Illustrations_released_by_digitalbevaring.dk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0" y="3962400"/>
            <a:ext cx="8682038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524000"/>
            <a:ext cx="10164763" cy="175260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029A-DDA7-41E6-9978-74BB3D63E4A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559E-3280-4507-838A-8127F87233B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863" y="277813"/>
            <a:ext cx="2957512" cy="252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" y="277813"/>
            <a:ext cx="8723313" cy="252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2375-8680-4057-B115-37D39B45E81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12187238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/>
              </a:p>
            </p:txBody>
          </p:sp>
        </p:grpSp>
      </p:grpSp>
      <p:sp>
        <p:nvSpPr>
          <p:cNvPr id="501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5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01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450C-7087-4D0D-8213-632E3DEE35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DDB7-9E49-4A20-B924-DBFE20ABA31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EB675-2CD5-4BFD-9A9E-6824BA8D2525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" y="990600"/>
            <a:ext cx="5840413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963" y="990600"/>
            <a:ext cx="5840412" cy="181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EFE7-2C36-4D92-BBCE-77BCFA104243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AE2F-6931-4A28-9161-4A72AB7D000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647F-F309-4EDC-A5D8-4A9D956D95B1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A3D0-C702-468C-921A-B66B7E31DC4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DDCA-7364-4FE7-A8D6-AF64C91624B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4EE7-A4F4-4BAB-86D1-474630C0B67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20413" cy="57943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150" y="990600"/>
            <a:ext cx="11833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https://webarchivum.oszk.hu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hu-HU" altLang="en-US"/>
              <a:t>webarchivum@oszk.hu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414E7407-C26F-4F4E-A917-E1D2DBF2BF4E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transition spd="slow">
    <p:fade thruBlk="1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1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55F928E-6275-4D99-B808-B8E49D3695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ransition spd="slow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drotos.laszlo@oszk.h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visky.akos.laszlo@oszk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webarchivum/reszgyujtemenyek-szerint/rakoczi-archivu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ebarchivum.oszk.hu/webarchivum/reszgyujtemenyek-szerint/szechenyi-ferenc-archivu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mediawiki/index.php?title=Reborn_digital_materia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ebarchivum.oszk.hu/mediawiki/index.php?title=Community_Webs" TargetMode="External"/><Relationship Id="rId7" Type="http://schemas.openxmlformats.org/officeDocument/2006/relationships/hyperlink" Target="https://webarchivum.oszk.hu/mediawiki/index.php?title=OAIS" TargetMode="External"/><Relationship Id="rId12" Type="http://schemas.openxmlformats.org/officeDocument/2006/relationships/hyperlink" Target="https://webarchivum.oszk.hu/mediawiki/index.php?title=Web_archiving_service" TargetMode="External"/><Relationship Id="rId2" Type="http://schemas.openxmlformats.org/officeDocument/2006/relationships/hyperlink" Target="https://webarchivum.oszk.hu/mediawiki/index.php?title=Arch%C3%ADvumt%C3%ADpus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mediawiki/index.php/Memento_Project" TargetMode="External"/><Relationship Id="rId11" Type="http://schemas.openxmlformats.org/officeDocument/2006/relationships/hyperlink" Target="https://webarchivum.oszk.hu/mediawiki/index.php?title=Szoftvergy%C5%B1jtem%C3%A9nyek" TargetMode="External"/><Relationship Id="rId5" Type="http://schemas.openxmlformats.org/officeDocument/2006/relationships/hyperlink" Target="https://webarchivum.oszk.hu/mediawiki/index.php?title=Kateg%C3%B3ria:HASZNOS%C3%8DT%C3%81S" TargetMode="External"/><Relationship Id="rId10" Type="http://schemas.openxmlformats.org/officeDocument/2006/relationships/hyperlink" Target="https://webarchivum.oszk.hu/mediawiki/index.php?title=Server-side_web_archiving" TargetMode="External"/><Relationship Id="rId4" Type="http://schemas.openxmlformats.org/officeDocument/2006/relationships/hyperlink" Target="https://webarchivum.oszk.hu/mediawiki/index.php?title=DC" TargetMode="External"/><Relationship Id="rId9" Type="http://schemas.openxmlformats.org/officeDocument/2006/relationships/hyperlink" Target="https://webarchivum.oszk.hu/mediawiki/index.php?title=Scop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LXL-VnYNZn4QbKGQndPRBo2RgSrif5fjtu6_s0nd6YA/" TargetMode="External"/><Relationship Id="rId3" Type="http://schemas.openxmlformats.org/officeDocument/2006/relationships/hyperlink" Target="https://webarchivum.oszk.hu/wp-content/uploads/2024/11/Bodog_Andras-FEWA.pptx" TargetMode="External"/><Relationship Id="rId7" Type="http://schemas.openxmlformats.org/officeDocument/2006/relationships/hyperlink" Target="https://webarchivum.oszk.hu/wp-content/uploads/2024/11/Kalcso_Gyula-A_kollaborativ_webarchivalas_technikai_feltetelei.pptx" TargetMode="External"/><Relationship Id="rId12" Type="http://schemas.openxmlformats.org/officeDocument/2006/relationships/hyperlink" Target="https://webarchivum.oszk.hu/wp-content/uploads/2020/12/Szecsenyi_Orsolya_Kapcsolodasi_pontok_webarchivalas.ppt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oszk.hu/haromka/article/view/38562/23685" TargetMode="External"/><Relationship Id="rId11" Type="http://schemas.openxmlformats.org/officeDocument/2006/relationships/hyperlink" Target="https://epa.oszk.hu/00100/00143/00369/pdf/EPA00143_kf_2022_02_215-221.pdf" TargetMode="External"/><Relationship Id="rId5" Type="http://schemas.openxmlformats.org/officeDocument/2006/relationships/hyperlink" Target="https://webarchivum.oszk.hu/wp-content/uploads/2022/12/Horvath_Adrienn_Aranybulla-emlekev_archivum.pptx" TargetMode="External"/><Relationship Id="rId10" Type="http://schemas.openxmlformats.org/officeDocument/2006/relationships/hyperlink" Target="https://epa.oszk.hu/00100/00143/00364/pdf/EPA00143_konyvtari_figyelo_2021_01_039-045.pdf" TargetMode="External"/><Relationship Id="rId4" Type="http://schemas.openxmlformats.org/officeDocument/2006/relationships/hyperlink" Target="https://epa.oszk.hu/01300/01367/00326/pdf/EPA01367_3K_2020_03_035-048.pdf" TargetMode="External"/><Relationship Id="rId9" Type="http://schemas.openxmlformats.org/officeDocument/2006/relationships/hyperlink" Target="https://webarchivum.oszk.hu/wp-content/uploads/2024/11/Internetes_tartalmak_Archivalas_Hasznositas_KTE_Muhely_2024_VAL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B26485B-2CD0-4CE7-9C98-3408CF456D89}" type="slidenum">
              <a:rPr lang="hu-HU" altLang="en-US"/>
              <a:pPr>
                <a:defRPr/>
              </a:pPr>
              <a:t>1</a:t>
            </a:fld>
            <a:endParaRPr lang="hu-HU" altLang="en-US"/>
          </a:p>
        </p:txBody>
      </p:sp>
      <p:sp>
        <p:nvSpPr>
          <p:cNvPr id="16385" name="Date Placeholder 1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E24EF9-4242-4BA7-89BC-57C26AB0E617}" type="slidenum">
              <a:rPr lang="hu-HU" altLang="en-US" sz="1200">
                <a:latin typeface="Garamond" pitchFamily="18" charset="0"/>
              </a:rPr>
              <a:pPr algn="r"/>
              <a:t>1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3313" name="Text Box 6"/>
          <p:cNvSpPr txBox="1">
            <a:spLocks noChangeArrowheads="1"/>
          </p:cNvSpPr>
          <p:nvPr/>
        </p:nvSpPr>
        <p:spPr bwMode="auto">
          <a:xfrm>
            <a:off x="1816100" y="1531938"/>
            <a:ext cx="8561388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„Internetes tartalmak archiválása” tanfolyam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400">
                <a:latin typeface="Arial" charset="0"/>
              </a:rPr>
              <a:t>2. Helyi archívum kialakítása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400" b="1">
                <a:latin typeface="Arial" charset="0"/>
              </a:rPr>
              <a:t>2.3 A helyi archívum kialakításának </a:t>
            </a:r>
            <a:br>
              <a:rPr lang="hu-HU" sz="2400" b="1">
                <a:latin typeface="Arial" charset="0"/>
              </a:rPr>
            </a:br>
            <a:r>
              <a:rPr lang="hu-HU" sz="2400" b="1">
                <a:latin typeface="Arial" charset="0"/>
              </a:rPr>
              <a:t>technikai és egyéb kérdései 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2000">
                <a:latin typeface="Arial" charset="0"/>
              </a:rPr>
              <a:t>Készítette: </a:t>
            </a:r>
            <a:r>
              <a:rPr lang="hu-HU" sz="2000">
                <a:latin typeface="Arial" charset="0"/>
                <a:hlinkClick r:id="rId3"/>
              </a:rPr>
              <a:t>Drótos László</a:t>
            </a:r>
            <a:r>
              <a:rPr lang="hu-HU" sz="2000">
                <a:latin typeface="Arial" charset="0"/>
              </a:rPr>
              <a:t> és </a:t>
            </a:r>
            <a:r>
              <a:rPr lang="hu-HU" sz="2000">
                <a:solidFill>
                  <a:srgbClr val="000000"/>
                </a:solidFill>
                <a:latin typeface="Arial" charset="0"/>
                <a:hlinkClick r:id="rId4"/>
              </a:rPr>
              <a:t>Visky Ákos László</a:t>
            </a: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endParaRPr lang="hu-HU" sz="2000">
              <a:latin typeface="Arial" charset="0"/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i="1">
                <a:latin typeface="Arial" charset="0"/>
              </a:rPr>
              <a:t>Utoljára frissítve: 2026. március 9.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63" y="306388"/>
            <a:ext cx="22574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3888" y="363538"/>
            <a:ext cx="3209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960px-BitRepository_DigitalPreserv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85238" y="3670300"/>
            <a:ext cx="3063875" cy="2295525"/>
          </a:xfrm>
          <a:prstGeom prst="rect">
            <a:avLst/>
          </a:prstGeom>
          <a:noFill/>
        </p:spPr>
      </p:pic>
      <p:pic>
        <p:nvPicPr>
          <p:cNvPr id="16399" name="Picture 15" descr="Bevaringsmetoder_DigitalBevar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151188"/>
            <a:ext cx="3046413" cy="2781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A6677D0-0E50-4C6D-A65C-612C2BD2C052}" type="slidenum">
              <a:rPr lang="hu-HU" altLang="en-US"/>
              <a:pPr>
                <a:defRPr/>
              </a:pPr>
              <a:t>10</a:t>
            </a:fld>
            <a:endParaRPr lang="hu-HU" altLang="en-US"/>
          </a:p>
        </p:txBody>
      </p:sp>
      <p:sp>
        <p:nvSpPr>
          <p:cNvPr id="59394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59395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59396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C0B3AA-683D-45A6-8B57-063F955B88AE}" type="slidenum">
              <a:rPr lang="hu-HU" altLang="en-US" sz="1200">
                <a:latin typeface="Garamond" pitchFamily="18" charset="0"/>
              </a:rPr>
              <a:pPr algn="r"/>
              <a:t>10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5939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Szolgáltatás</a:t>
            </a:r>
          </a:p>
        </p:txBody>
      </p:sp>
      <p:sp>
        <p:nvSpPr>
          <p:cNvPr id="5939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835025"/>
            <a:ext cx="11741150" cy="530225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hu-HU" smtClean="0"/>
              <a:t>Helyben használat: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intézményen belül dedikált gépeken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zárt hálózaton (OSZK pontok)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másolatkészítés megakadályozása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PyWb access control (publikussá tétel, embargó kezelése)</a:t>
            </a:r>
          </a:p>
          <a:p>
            <a:pPr eaLnBrk="1" hangingPunct="1">
              <a:spcBef>
                <a:spcPct val="10000"/>
              </a:spcBef>
            </a:pPr>
            <a:r>
              <a:rPr lang="hu-HU" smtClean="0"/>
              <a:t>Nyilvános szolgáltatás: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saját szerverről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OSZK webarchívumból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előfizetéses felhőszolgáltatásból</a:t>
            </a:r>
          </a:p>
          <a:p>
            <a:pPr eaLnBrk="1" hangingPunct="1">
              <a:spcBef>
                <a:spcPct val="10000"/>
              </a:spcBef>
            </a:pPr>
            <a:r>
              <a:rPr lang="hu-HU" smtClean="0"/>
              <a:t>Kutatás támogatása: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adatkészletek generálása és adatvizualizációk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teljes szövegű és képkeresők</a:t>
            </a:r>
          </a:p>
          <a:p>
            <a:pPr eaLnBrk="1" hangingPunct="1">
              <a:spcBef>
                <a:spcPct val="10000"/>
              </a:spcBef>
            </a:pPr>
            <a:r>
              <a:rPr lang="hu-HU" smtClean="0"/>
              <a:t>Különgyűjtemények, tematikus összeállítások: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digitálisan született tartalmak gyűjteménye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digitalizált és born digital dokumentumok (</a:t>
            </a:r>
            <a:r>
              <a:rPr lang="hu-HU" smtClean="0">
                <a:hlinkClick r:id="rId3"/>
              </a:rPr>
              <a:t>Rákóczi archívum</a:t>
            </a:r>
            <a:r>
              <a:rPr lang="hu-HU" smtClean="0"/>
              <a:t>, </a:t>
            </a:r>
            <a:r>
              <a:rPr lang="hu-HU" smtClean="0">
                <a:hlinkClick r:id="rId4"/>
              </a:rPr>
              <a:t>Széchényi Ferenc archívum</a:t>
            </a:r>
            <a:r>
              <a:rPr lang="hu-HU" smtClean="0"/>
              <a:t>)</a:t>
            </a:r>
          </a:p>
        </p:txBody>
      </p:sp>
      <p:pic>
        <p:nvPicPr>
          <p:cNvPr id="59405" name="Picture 13" descr="500px-EJournaler_DigitalBevar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4050" y="979488"/>
            <a:ext cx="3184525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C7F3154-4324-461B-AB75-BF6D6C38D212}" type="slidenum">
              <a:rPr lang="hu-HU" altLang="en-US"/>
              <a:pPr>
                <a:defRPr/>
              </a:pPr>
              <a:t>11</a:t>
            </a:fld>
            <a:endParaRPr lang="hu-HU" altLang="en-US"/>
          </a:p>
        </p:txBody>
      </p:sp>
      <p:sp>
        <p:nvSpPr>
          <p:cNvPr id="61442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61443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61444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7C59F9-3F99-4290-B194-9AC59A99F4B9}" type="slidenum">
              <a:rPr lang="hu-HU" altLang="en-US" sz="1200">
                <a:latin typeface="Garamond" pitchFamily="18" charset="0"/>
              </a:rPr>
              <a:pPr algn="r"/>
              <a:t>11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6144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Fenntarthatóság</a:t>
            </a:r>
          </a:p>
        </p:txBody>
      </p:sp>
      <p:sp>
        <p:nvSpPr>
          <p:cNvPr id="6144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101725"/>
            <a:ext cx="11741150" cy="5021263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hu-HU" smtClean="0"/>
              <a:t>Élőmunka igény: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seed listák bővítése és karbantartása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metaadatok aktualizálása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nem automatizálható archiválási munkálatok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minőségbiztosítás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az emberi intelligencia támogatása mesterségessel</a:t>
            </a:r>
          </a:p>
          <a:p>
            <a:pPr eaLnBrk="1" hangingPunct="1">
              <a:spcBef>
                <a:spcPct val="25000"/>
              </a:spcBef>
            </a:pPr>
            <a:r>
              <a:rPr lang="hu-HU" smtClean="0"/>
              <a:t>Informatikai fejlesztések: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új webes technológiák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új archiváló és megjelenítő eszközök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tárhelyigény növekedése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folyamatos tanulás és időnkénti újratervezés</a:t>
            </a:r>
          </a:p>
          <a:p>
            <a:pPr eaLnBrk="1" hangingPunct="1">
              <a:spcBef>
                <a:spcPct val="25000"/>
              </a:spcBef>
            </a:pPr>
            <a:r>
              <a:rPr lang="hu-HU" smtClean="0"/>
              <a:t>Hasznosság igazolása: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felhasználói statisztikák és visszajelzések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 hosszú távú haszon nehezen mérhető fel</a:t>
            </a:r>
          </a:p>
        </p:txBody>
      </p:sp>
      <p:pic>
        <p:nvPicPr>
          <p:cNvPr id="61448" name="Picture 8" descr="960px-CostBenefit_DigitalBeva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4088" y="2189163"/>
            <a:ext cx="4619625" cy="37480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CB94E3D-37EC-47D7-AFBA-BC5A4BCBA759}" type="slidenum">
              <a:rPr lang="hu-HU" altLang="en-US"/>
              <a:pPr>
                <a:defRPr/>
              </a:pPr>
              <a:t>12</a:t>
            </a:fld>
            <a:endParaRPr lang="hu-HU" altLang="en-US"/>
          </a:p>
        </p:txBody>
      </p:sp>
      <p:sp>
        <p:nvSpPr>
          <p:cNvPr id="63490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63491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63492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472337-3CFE-4C1D-BE8B-AD85DEEE43E0}" type="slidenum">
              <a:rPr lang="hu-HU" altLang="en-US" sz="1200">
                <a:latin typeface="Garamond" pitchFamily="18" charset="0"/>
              </a:rPr>
              <a:pPr algn="r"/>
              <a:t>12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Együttműködési lehetőségek</a:t>
            </a:r>
          </a:p>
        </p:txBody>
      </p:sp>
      <p:sp>
        <p:nvSpPr>
          <p:cNvPr id="6349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114425"/>
            <a:ext cx="11741150" cy="498475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hu-HU" smtClean="0"/>
              <a:t>Kikkel: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helyi közgyűjteményekkel, iskolákkal stb.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regionális intézményekkel és szervezetekkel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határon túli intézményekkel és szervezetekkel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az OSZK webarchívumával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tartalomszolgáltatókkal és tartalomgazdákkal</a:t>
            </a:r>
          </a:p>
          <a:p>
            <a:pPr eaLnBrk="1" hangingPunct="1">
              <a:spcBef>
                <a:spcPct val="40000"/>
              </a:spcBef>
            </a:pPr>
            <a:r>
              <a:rPr lang="hu-HU" smtClean="0"/>
              <a:t>Milyen területen: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tapasztalatcsere (innovációk, jó gyakorlatok)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munkamegosztás (archiválási javaslat, metaadatgazdagítás, archiválás, minőségellenőrzés)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adatcsere (API, metaadatok, archivált tartalmak)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közös kereső (Memento protokoll)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beadás (közösségi média export, becsomagolt webhely)</a:t>
            </a:r>
          </a:p>
          <a:p>
            <a:pPr lvl="1" eaLnBrk="1" hangingPunct="1">
              <a:spcBef>
                <a:spcPct val="15000"/>
              </a:spcBef>
            </a:pPr>
            <a:r>
              <a:rPr lang="hu-HU" smtClean="0"/>
              <a:t>szerver oldali archiválás</a:t>
            </a:r>
          </a:p>
        </p:txBody>
      </p:sp>
      <p:pic>
        <p:nvPicPr>
          <p:cNvPr id="63496" name="Picture 8" descr="960px-Links2_DigitalPreserv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75" y="1150938"/>
            <a:ext cx="4779963" cy="2913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F56C3EB-2B81-4E8C-AC69-632F48540261}" type="slidenum">
              <a:rPr lang="hu-HU" altLang="en-US"/>
              <a:pPr>
                <a:defRPr/>
              </a:pPr>
              <a:t>13</a:t>
            </a:fld>
            <a:endParaRPr lang="hu-HU" altLang="en-US"/>
          </a:p>
        </p:txBody>
      </p:sp>
      <p:sp>
        <p:nvSpPr>
          <p:cNvPr id="20481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0482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0510BF-B3B9-42AB-BAF9-2DB8A07B696A}" type="slidenum">
              <a:rPr lang="hu-HU" altLang="en-US" sz="1200">
                <a:latin typeface="Garamond" pitchFamily="18" charset="0"/>
              </a:rPr>
              <a:pPr algn="r"/>
              <a:t>13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Wikiszótár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990600"/>
            <a:ext cx="11515725" cy="4649788"/>
          </a:xfrm>
        </p:spPr>
        <p:txBody>
          <a:bodyPr/>
          <a:lstStyle/>
          <a:p>
            <a:pPr eaLnBrk="1" hangingPunct="1"/>
            <a:r>
              <a:rPr lang="hu-HU" smtClean="0">
                <a:hlinkClick r:id="rId2"/>
              </a:rPr>
              <a:t>archívumtípusok</a:t>
            </a:r>
            <a:endParaRPr lang="hu-HU" smtClean="0"/>
          </a:p>
          <a:p>
            <a:pPr eaLnBrk="1" hangingPunct="1"/>
            <a:r>
              <a:rPr lang="hu-HU" smtClean="0">
                <a:hlinkClick r:id="rId3"/>
              </a:rPr>
              <a:t>Community Webs</a:t>
            </a:r>
            <a:endParaRPr lang="hu-HU" smtClean="0"/>
          </a:p>
          <a:p>
            <a:pPr eaLnBrk="1" hangingPunct="1"/>
            <a:r>
              <a:rPr lang="hu-HU" smtClean="0">
                <a:hlinkClick r:id="rId4"/>
              </a:rPr>
              <a:t>Dublin Core</a:t>
            </a:r>
            <a:endParaRPr lang="hu-HU" smtClean="0"/>
          </a:p>
          <a:p>
            <a:pPr eaLnBrk="1" hangingPunct="1"/>
            <a:r>
              <a:rPr lang="hu-HU" smtClean="0">
                <a:hlinkClick r:id="rId5"/>
              </a:rPr>
              <a:t>hasznosítás</a:t>
            </a:r>
            <a:endParaRPr lang="hu-HU" smtClean="0"/>
          </a:p>
          <a:p>
            <a:pPr eaLnBrk="1" hangingPunct="1"/>
            <a:r>
              <a:rPr lang="hu-HU" smtClean="0">
                <a:hlinkClick r:id="rId6"/>
              </a:rPr>
              <a:t>Memento Project</a:t>
            </a:r>
            <a:endParaRPr lang="hu-HU" smtClean="0"/>
          </a:p>
          <a:p>
            <a:pPr eaLnBrk="1" hangingPunct="1"/>
            <a:r>
              <a:rPr lang="hu-HU" smtClean="0">
                <a:hlinkClick r:id="rId7"/>
              </a:rPr>
              <a:t>OAIS</a:t>
            </a:r>
            <a:endParaRPr lang="hu-HU" smtClean="0"/>
          </a:p>
          <a:p>
            <a:pPr eaLnBrk="1" hangingPunct="1"/>
            <a:r>
              <a:rPr lang="hu-HU" smtClean="0">
                <a:hlinkClick r:id="rId8"/>
              </a:rPr>
              <a:t>reborn digital material</a:t>
            </a:r>
            <a:endParaRPr lang="hu-HU" smtClean="0"/>
          </a:p>
          <a:p>
            <a:pPr eaLnBrk="1" hangingPunct="1"/>
            <a:r>
              <a:rPr lang="hu-HU" smtClean="0">
                <a:hlinkClick r:id="rId9"/>
              </a:rPr>
              <a:t>scope</a:t>
            </a:r>
            <a:endParaRPr lang="hu-HU" smtClean="0"/>
          </a:p>
          <a:p>
            <a:pPr eaLnBrk="1" hangingPunct="1"/>
            <a:r>
              <a:rPr lang="hu-HU" smtClean="0">
                <a:hlinkClick r:id="rId10"/>
              </a:rPr>
              <a:t>server-side web archiving</a:t>
            </a:r>
            <a:endParaRPr lang="hu-HU" smtClean="0"/>
          </a:p>
          <a:p>
            <a:pPr eaLnBrk="1" hangingPunct="1"/>
            <a:r>
              <a:rPr lang="hu-HU" smtClean="0">
                <a:hlinkClick r:id="rId11"/>
              </a:rPr>
              <a:t>szoftvergyűjtemények</a:t>
            </a:r>
            <a:endParaRPr lang="hu-HU" smtClean="0"/>
          </a:p>
          <a:p>
            <a:pPr eaLnBrk="1" hangingPunct="1"/>
            <a:r>
              <a:rPr lang="hu-HU" smtClean="0">
                <a:hlinkClick r:id="rId12"/>
              </a:rPr>
              <a:t>web archiving service</a:t>
            </a:r>
            <a:endParaRPr lang="hu-HU" smtClean="0"/>
          </a:p>
        </p:txBody>
      </p:sp>
      <p:pic>
        <p:nvPicPr>
          <p:cNvPr id="20488" name="Picture 8" descr="AboutTheSite_DigitalPreservat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56275" y="1250950"/>
            <a:ext cx="5776913" cy="4714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8827952-B50D-44F9-8DAC-40E82D7D61E4}" type="slidenum">
              <a:rPr lang="hu-HU" altLang="en-US"/>
              <a:pPr>
                <a:defRPr/>
              </a:pPr>
              <a:t>14</a:t>
            </a:fld>
            <a:endParaRPr lang="hu-HU" altLang="en-US"/>
          </a:p>
        </p:txBody>
      </p:sp>
      <p:pic>
        <p:nvPicPr>
          <p:cNvPr id="21512" name="Picture 8" descr="Ordbog_DigitalBev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5100" y="1279525"/>
            <a:ext cx="3052763" cy="3052763"/>
          </a:xfrm>
          <a:prstGeom prst="rect">
            <a:avLst/>
          </a:prstGeom>
          <a:noFill/>
        </p:spPr>
      </p:pic>
      <p:sp>
        <p:nvSpPr>
          <p:cNvPr id="21505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21506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078DC0-2306-44AB-9086-0F855AD3D10D}" type="slidenum">
              <a:rPr lang="hu-HU" altLang="en-US" sz="1200">
                <a:latin typeface="Garamond" pitchFamily="18" charset="0"/>
              </a:rPr>
              <a:pPr algn="r"/>
              <a:t>14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Ajánlott publikációk és prezentációk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0600"/>
            <a:ext cx="11833225" cy="4983163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hu-HU" sz="2200" smtClean="0">
                <a:hlinkClick r:id="rId3"/>
              </a:rPr>
              <a:t>Bódog András: A metaadatolás és az adatbázis-építés kihívásai </a:t>
            </a:r>
            <a:br>
              <a:rPr lang="hu-HU" sz="2200" smtClean="0">
                <a:hlinkClick r:id="rId3"/>
              </a:rPr>
            </a:br>
            <a:r>
              <a:rPr lang="hu-HU" sz="2200" smtClean="0">
                <a:hlinkClick r:id="rId3"/>
              </a:rPr>
              <a:t>a Fejér Vármegyei Webarchívumban</a:t>
            </a:r>
            <a:endParaRPr lang="hu-HU" sz="2200" smtClean="0"/>
          </a:p>
          <a:p>
            <a:pPr eaLnBrk="1" hangingPunct="1">
              <a:spcBef>
                <a:spcPct val="25000"/>
              </a:spcBef>
            </a:pPr>
            <a:r>
              <a:rPr lang="hu-HU" sz="2200" smtClean="0">
                <a:hlinkClick r:id="rId4"/>
              </a:rPr>
              <a:t>Drótos László – Visky Ákos László: Rákóczi-archívum</a:t>
            </a:r>
            <a:endParaRPr lang="hu-HU" sz="2200" smtClean="0"/>
          </a:p>
          <a:p>
            <a:pPr eaLnBrk="1" hangingPunct="1">
              <a:spcBef>
                <a:spcPct val="25000"/>
              </a:spcBef>
            </a:pPr>
            <a:r>
              <a:rPr lang="hu-HU" sz="2200" smtClean="0">
                <a:hlinkClick r:id="rId5"/>
              </a:rPr>
              <a:t>Horváth Adrienn: Hogy kerül egy oklevél a webarchívumba?</a:t>
            </a:r>
            <a:endParaRPr lang="hu-HU" sz="2200" smtClean="0"/>
          </a:p>
          <a:p>
            <a:pPr eaLnBrk="1" hangingPunct="1">
              <a:spcBef>
                <a:spcPct val="25000"/>
              </a:spcBef>
            </a:pPr>
            <a:r>
              <a:rPr lang="hu-HU" smtClean="0">
                <a:hlinkClick r:id="rId6"/>
              </a:rPr>
              <a:t>Kalcsó Gyula: A helyi vonatkozású webtartalmak archiválása</a:t>
            </a:r>
            <a:r>
              <a:rPr lang="hu-HU" smtClean="0"/>
              <a:t> </a:t>
            </a:r>
          </a:p>
          <a:p>
            <a:pPr eaLnBrk="1" hangingPunct="1">
              <a:spcBef>
                <a:spcPct val="25000"/>
              </a:spcBef>
            </a:pPr>
            <a:r>
              <a:rPr lang="hu-HU" smtClean="0">
                <a:hlinkClick r:id="rId7"/>
              </a:rPr>
              <a:t>Kalcsó Gyula: A kollaboratív webarchiválás technikai feltételei</a:t>
            </a:r>
            <a:r>
              <a:rPr lang="hu-HU" smtClean="0"/>
              <a:t> </a:t>
            </a:r>
          </a:p>
          <a:p>
            <a:pPr eaLnBrk="1" hangingPunct="1">
              <a:spcBef>
                <a:spcPct val="25000"/>
              </a:spcBef>
            </a:pPr>
            <a:r>
              <a:rPr lang="hu-HU" sz="2200" smtClean="0">
                <a:hlinkClick r:id="rId8"/>
              </a:rPr>
              <a:t>Kalcsó Gyula: </a:t>
            </a:r>
            <a:r>
              <a:rPr lang="hu-HU" smtClean="0">
                <a:hlinkClick r:id="rId8"/>
              </a:rPr>
              <a:t>Az internet archiválása... Hasznosítás és fenntarthatóság</a:t>
            </a:r>
            <a:endParaRPr lang="hu-HU" smtClean="0"/>
          </a:p>
          <a:p>
            <a:pPr eaLnBrk="1" hangingPunct="1">
              <a:spcBef>
                <a:spcPct val="25000"/>
              </a:spcBef>
            </a:pPr>
            <a:r>
              <a:rPr lang="hu-HU" smtClean="0">
                <a:hlinkClick r:id="rId9"/>
              </a:rPr>
              <a:t>Visky Ákos László: #Internetes tartalmak #Archiválás #Hasznosítás​</a:t>
            </a:r>
            <a:endParaRPr lang="hu-HU" smtClean="0"/>
          </a:p>
          <a:p>
            <a:pPr eaLnBrk="1" hangingPunct="1">
              <a:spcBef>
                <a:spcPct val="25000"/>
              </a:spcBef>
            </a:pPr>
            <a:r>
              <a:rPr lang="hu-HU" smtClean="0">
                <a:hlinkClick r:id="rId10"/>
              </a:rPr>
              <a:t>Visky Ákos László: Együttműködési lehetőségek a webarchiválás területén</a:t>
            </a:r>
            <a:endParaRPr lang="hu-HU" smtClean="0"/>
          </a:p>
          <a:p>
            <a:pPr eaLnBrk="1" hangingPunct="1">
              <a:spcBef>
                <a:spcPct val="25000"/>
              </a:spcBef>
            </a:pPr>
            <a:r>
              <a:rPr lang="hu-HU" smtClean="0">
                <a:hlinkClick r:id="rId11"/>
              </a:rPr>
              <a:t>Visky Ákos László: Regionális webarchívum-hálózat létrehozása</a:t>
            </a:r>
            <a:endParaRPr lang="hu-HU" smtClean="0"/>
          </a:p>
          <a:p>
            <a:pPr eaLnBrk="1" hangingPunct="1">
              <a:spcBef>
                <a:spcPct val="25000"/>
              </a:spcBef>
            </a:pPr>
            <a:r>
              <a:rPr lang="hu-HU" sz="2200" smtClean="0">
                <a:hlinkClick r:id="rId12"/>
              </a:rPr>
              <a:t>Szécsényi Orsolya: Kapcsolódási pontok – webarchiválás és helyismeret </a:t>
            </a:r>
            <a:br>
              <a:rPr lang="hu-HU" sz="2200" smtClean="0">
                <a:hlinkClick r:id="rId12"/>
              </a:rPr>
            </a:br>
            <a:r>
              <a:rPr lang="hu-HU" sz="2200" smtClean="0">
                <a:hlinkClick r:id="rId12"/>
              </a:rPr>
              <a:t>a Bródy Sándor Könyvtár példáján keresztül</a:t>
            </a:r>
            <a:endParaRPr lang="hu-HU" sz="220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AB0F52D-C4BF-4EB7-80AE-B7C74FFDCFF4}" type="slidenum">
              <a:rPr lang="hu-HU" altLang="en-US"/>
              <a:pPr>
                <a:defRPr/>
              </a:pPr>
              <a:t>2</a:t>
            </a:fld>
            <a:endParaRPr lang="hu-HU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Helyi webarchívum tervezésekor döntést igénylő kérdések</a:t>
            </a:r>
            <a:endParaRPr lang="hu-HU" i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168400"/>
            <a:ext cx="11833225" cy="4227513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u-HU" smtClean="0"/>
              <a:t>A rendelkezésre álló emberi és anyagi erőforrás felmérése</a:t>
            </a:r>
          </a:p>
          <a:p>
            <a:pPr>
              <a:spcBef>
                <a:spcPct val="35000"/>
              </a:spcBef>
            </a:pPr>
            <a:r>
              <a:rPr lang="hu-HU" smtClean="0"/>
              <a:t>A leendő webarchívum gyűjtőkörének meghatározása</a:t>
            </a:r>
          </a:p>
          <a:p>
            <a:pPr>
              <a:spcBef>
                <a:spcPct val="35000"/>
              </a:spcBef>
            </a:pPr>
            <a:r>
              <a:rPr lang="hu-HU" smtClean="0"/>
              <a:t>A jogi vonatkozások végiggondolása</a:t>
            </a:r>
          </a:p>
          <a:p>
            <a:pPr>
              <a:spcBef>
                <a:spcPct val="35000"/>
              </a:spcBef>
            </a:pPr>
            <a:r>
              <a:rPr lang="hu-HU" smtClean="0"/>
              <a:t>A nyilvántartás módjának eldöntése</a:t>
            </a:r>
          </a:p>
          <a:p>
            <a:pPr>
              <a:spcBef>
                <a:spcPct val="35000"/>
              </a:spcBef>
            </a:pPr>
            <a:r>
              <a:rPr lang="hu-HU" smtClean="0"/>
              <a:t>Választás a különböző informatikai megoldások közül</a:t>
            </a:r>
          </a:p>
          <a:p>
            <a:pPr>
              <a:spcBef>
                <a:spcPct val="35000"/>
              </a:spcBef>
            </a:pPr>
            <a:r>
              <a:rPr lang="hu-HU" smtClean="0"/>
              <a:t>A munkafolyamatok megtervezése</a:t>
            </a:r>
          </a:p>
          <a:p>
            <a:pPr>
              <a:spcBef>
                <a:spcPct val="35000"/>
              </a:spcBef>
            </a:pPr>
            <a:r>
              <a:rPr lang="hu-HU" smtClean="0"/>
              <a:t>A szolgáltatás kérdése</a:t>
            </a:r>
          </a:p>
          <a:p>
            <a:pPr>
              <a:spcBef>
                <a:spcPct val="35000"/>
              </a:spcBef>
            </a:pPr>
            <a:r>
              <a:rPr lang="hu-HU" smtClean="0"/>
              <a:t>A fenntarthatóság feltételei</a:t>
            </a:r>
          </a:p>
          <a:p>
            <a:pPr>
              <a:spcBef>
                <a:spcPct val="35000"/>
              </a:spcBef>
            </a:pPr>
            <a:r>
              <a:rPr lang="hu-HU" smtClean="0"/>
              <a:t>A lehetséges együttműködések felmérése</a:t>
            </a:r>
          </a:p>
        </p:txBody>
      </p:sp>
      <p:pic>
        <p:nvPicPr>
          <p:cNvPr id="24590" name="Picture 14" descr="FAQ_DigitalBev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0" y="1751013"/>
            <a:ext cx="4111625" cy="4284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598A589-7D47-4E3B-8742-D1BB290880A3}" type="slidenum">
              <a:rPr lang="hu-HU" altLang="en-US"/>
              <a:pPr>
                <a:defRPr/>
              </a:pPr>
              <a:t>3</a:t>
            </a:fld>
            <a:endParaRPr lang="hu-HU" altLang="en-US"/>
          </a:p>
        </p:txBody>
      </p:sp>
      <p:sp>
        <p:nvSpPr>
          <p:cNvPr id="18433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18434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20D405-6836-41B3-9FF9-DC6B0E4DE39C}" type="slidenum">
              <a:rPr lang="hu-HU" altLang="en-US" sz="1200">
                <a:latin typeface="Garamond" pitchFamily="18" charset="0"/>
              </a:rPr>
              <a:pPr algn="r"/>
              <a:t>3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Humán erőforrás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3063" y="917575"/>
            <a:ext cx="11741150" cy="5253038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hu-HU" smtClean="0"/>
              <a:t>Szükséges ismeretek: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könyvtárszakmai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helyismereti/helytörténeti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általános számítógép- és internet-használati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rendszergazdai (saját archiváló és/vagy szolgáltató informatikai infrastruktúra esetén)</a:t>
            </a:r>
          </a:p>
          <a:p>
            <a:pPr eaLnBrk="1" hangingPunct="1">
              <a:spcBef>
                <a:spcPct val="10000"/>
              </a:spcBef>
            </a:pPr>
            <a:r>
              <a:rPr lang="hu-HU" smtClean="0"/>
              <a:t>Munkakörök: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válogató/javaslattevő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metaadatoló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archiváló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minőségellenőrző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engedélyeztető</a:t>
            </a:r>
          </a:p>
          <a:p>
            <a:pPr eaLnBrk="1" hangingPunct="1">
              <a:spcBef>
                <a:spcPct val="10000"/>
              </a:spcBef>
            </a:pPr>
            <a:r>
              <a:rPr lang="hu-HU" smtClean="0"/>
              <a:t>Munkaerő: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saját munkatársak teljes vagy részmunkaidőben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külsős bedolgozók más intézményből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könyvtár- és internet-használók (crowdsourcing)</a:t>
            </a:r>
          </a:p>
        </p:txBody>
      </p:sp>
      <p:pic>
        <p:nvPicPr>
          <p:cNvPr id="18440" name="Picture 8" descr="1280px-CostCalculation_DigitalBeva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5550" y="2276475"/>
            <a:ext cx="3897313" cy="3817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0D67782-FE8E-4EB8-B501-09AD995E28AC}" type="slidenum">
              <a:rPr lang="hu-HU" altLang="en-US"/>
              <a:pPr>
                <a:defRPr/>
              </a:pPr>
              <a:t>4</a:t>
            </a:fld>
            <a:endParaRPr lang="hu-HU" altLang="en-US"/>
          </a:p>
        </p:txBody>
      </p:sp>
      <p:sp>
        <p:nvSpPr>
          <p:cNvPr id="43010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43011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43012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8997C-C81E-4A66-8520-72752610218B}" type="slidenum">
              <a:rPr lang="hu-HU" altLang="en-US" sz="1200">
                <a:latin typeface="Garamond" pitchFamily="18" charset="0"/>
              </a:rPr>
              <a:pPr algn="r"/>
              <a:t>4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4301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Gyűjtőkör</a:t>
            </a:r>
          </a:p>
        </p:txBody>
      </p:sp>
      <p:sp>
        <p:nvSpPr>
          <p:cNvPr id="4301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906463"/>
            <a:ext cx="11741150" cy="5322887"/>
          </a:xfrm>
        </p:spPr>
        <p:txBody>
          <a:bodyPr/>
          <a:lstStyle/>
          <a:p>
            <a:pPr eaLnBrk="1" hangingPunct="1"/>
            <a:r>
              <a:rPr lang="hu-HU" smtClean="0"/>
              <a:t>Téma alapján: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helytörténeti vonatkozású weboldalak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aktuális helyi eseményekről és közügyekről szóló hírek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fontosabb közintézmények és szervezetek online tartalmai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nevezetes helyi szülöttekről szóló weboldalak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speciális témák (pl. oktatóanyag, gyermekirodalom, gasztronómia)</a:t>
            </a:r>
          </a:p>
          <a:p>
            <a:pPr eaLnBrk="1" hangingPunct="1"/>
            <a:r>
              <a:rPr lang="hu-HU" smtClean="0"/>
              <a:t>Műfaj szerint: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regionális online sajtó (előfizetéses is?)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hagyományos webhely (pl. honlap, blog, portál, wiki)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közösségi média (pl. Facebook, Instagram, LinkedIn, X, Reddit, Telegram)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videó és audió tartalom (pl. TikTok, YouTube, Videa, Spotify, Podcast.hu)</a:t>
            </a:r>
          </a:p>
          <a:p>
            <a:pPr eaLnBrk="1" hangingPunct="1"/>
            <a:r>
              <a:rPr lang="hu-HU" smtClean="0"/>
              <a:t>Tulajdonos szerint: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 könyvtár saját honlapja(i) és közösségi média fiókjai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hivatalos források (szervezetek, intézmények, cégek webhelyei)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magánemberek publikus tartalmai</a:t>
            </a:r>
          </a:p>
        </p:txBody>
      </p:sp>
      <p:pic>
        <p:nvPicPr>
          <p:cNvPr id="43016" name="Picture 8" descr="500px-Identification_DigitalPreserv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6488" y="725488"/>
            <a:ext cx="3254375" cy="3462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F32E254-7803-4960-A8E9-66B0DEC79011}" type="slidenum">
              <a:rPr lang="hu-HU" altLang="en-US"/>
              <a:pPr>
                <a:defRPr/>
              </a:pPr>
              <a:t>5</a:t>
            </a:fld>
            <a:endParaRPr lang="hu-HU" altLang="en-US"/>
          </a:p>
        </p:txBody>
      </p:sp>
      <p:sp>
        <p:nvSpPr>
          <p:cNvPr id="47106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47107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47108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4C9C82-FAC4-446D-B22D-A609E2ABFCD4}" type="slidenum">
              <a:rPr lang="hu-HU" altLang="en-US" sz="1200">
                <a:latin typeface="Garamond" pitchFamily="18" charset="0"/>
              </a:rPr>
              <a:pPr algn="r"/>
              <a:t>5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4710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Jogi vonatkozások</a:t>
            </a:r>
          </a:p>
        </p:txBody>
      </p:sp>
      <p:sp>
        <p:nvSpPr>
          <p:cNvPr id="4711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173163"/>
            <a:ext cx="11741150" cy="36052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u-HU" smtClean="0"/>
              <a:t>Helyben használható és/vagy nyilvános szolgáltatás 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Felhasználási szerződés a nyilvános szolgáltatáshoz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Szerzői jogi szabályok betartása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Személyes adatok védelme (GDPR előírások)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Törlési kérelmek kezelése (a felejtés joga)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Kutatási szabályzat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Közpénzes tartalmak OSZK-ból való szolgáltatása</a:t>
            </a:r>
          </a:p>
        </p:txBody>
      </p:sp>
      <p:pic>
        <p:nvPicPr>
          <p:cNvPr id="11" name="Kép 10" descr="A képen rajzfilm, clipart, illusztráció, rajz látható&#10;&#10;Automatikusan generált leírás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575" y="3098800"/>
            <a:ext cx="2411413" cy="2974975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D83A3FD-05CF-4178-AE55-8681E37C57CD}" type="slidenum">
              <a:rPr lang="hu-HU" altLang="en-US"/>
              <a:pPr>
                <a:defRPr/>
              </a:pPr>
              <a:t>6</a:t>
            </a:fld>
            <a:endParaRPr lang="hu-HU" altLang="en-US"/>
          </a:p>
        </p:txBody>
      </p:sp>
      <p:sp>
        <p:nvSpPr>
          <p:cNvPr id="45058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45059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45060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2C0025-644B-4199-85B9-FFF68B97A43F}" type="slidenum">
              <a:rPr lang="hu-HU" altLang="en-US" sz="1200">
                <a:latin typeface="Garamond" pitchFamily="18" charset="0"/>
              </a:rPr>
              <a:pPr algn="r"/>
              <a:t>6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Metaadatok nyilvántartása</a:t>
            </a:r>
          </a:p>
        </p:txBody>
      </p:sp>
      <p:sp>
        <p:nvSpPr>
          <p:cNvPr id="4506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850900"/>
            <a:ext cx="11741150" cy="53578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u-HU" smtClean="0"/>
              <a:t>Adatséma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saját adatstruktúra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az OSZK-ban használt séma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 2018-as Dubline Core-alapú OCLC ajánlás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MARC-alapú nyilvántartás</a:t>
            </a:r>
          </a:p>
          <a:p>
            <a:pPr eaLnBrk="1" hangingPunct="1">
              <a:spcBef>
                <a:spcPct val="25000"/>
              </a:spcBef>
            </a:pPr>
            <a:r>
              <a:rPr lang="hu-HU" smtClean="0"/>
              <a:t>Nyilvántartandó adatok köre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leíró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adminisztratív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technikai</a:t>
            </a:r>
          </a:p>
          <a:p>
            <a:pPr eaLnBrk="1" hangingPunct="1">
              <a:spcBef>
                <a:spcPct val="25000"/>
              </a:spcBef>
            </a:pPr>
            <a:r>
              <a:rPr lang="hu-HU" smtClean="0"/>
              <a:t>Tárolás módja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 Web Curator Tool adatbázisában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saját külön adatbázisban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 könyvtári katalógusban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XML fájlokban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Excel/Google táblázatban</a:t>
            </a:r>
          </a:p>
        </p:txBody>
      </p:sp>
      <p:pic>
        <p:nvPicPr>
          <p:cNvPr id="45065" name="Picture 9" descr="500px-Metadata_DigitalPreserv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1906588"/>
            <a:ext cx="3143250" cy="4168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85A119D-8436-487A-B994-14F8BC7B901C}" type="slidenum">
              <a:rPr lang="hu-HU" altLang="en-US"/>
              <a:pPr>
                <a:defRPr/>
              </a:pPr>
              <a:t>7</a:t>
            </a:fld>
            <a:endParaRPr lang="hu-HU" altLang="en-US"/>
          </a:p>
        </p:txBody>
      </p:sp>
      <p:sp>
        <p:nvSpPr>
          <p:cNvPr id="53250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53251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53252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EED202-C83F-49AD-A20E-FB2916545BF1}" type="slidenum">
              <a:rPr lang="hu-HU" altLang="en-US" sz="1200">
                <a:latin typeface="Garamond" pitchFamily="18" charset="0"/>
              </a:rPr>
              <a:pPr algn="r"/>
              <a:t>7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Technikai kérdések</a:t>
            </a:r>
          </a:p>
        </p:txBody>
      </p:sp>
      <p:sp>
        <p:nvSpPr>
          <p:cNvPr id="5325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184275"/>
            <a:ext cx="11741150" cy="46418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hu-HU" smtClean="0"/>
              <a:t>Saját informatikai infrastruktúra kialakítása és üzemeltetése:</a:t>
            </a:r>
          </a:p>
          <a:p>
            <a:pPr lvl="1" eaLnBrk="1" hangingPunct="1">
              <a:spcBef>
                <a:spcPct val="40000"/>
              </a:spcBef>
            </a:pPr>
            <a:r>
              <a:rPr lang="hu-HU" smtClean="0"/>
              <a:t>helyi szakemberekkel</a:t>
            </a:r>
          </a:p>
          <a:p>
            <a:pPr lvl="1" eaLnBrk="1" hangingPunct="1">
              <a:spcBef>
                <a:spcPct val="40000"/>
              </a:spcBef>
            </a:pPr>
            <a:r>
              <a:rPr lang="hu-HU" smtClean="0"/>
              <a:t>külső céggel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Előfizetéses szolgáltatás igénybevétele:</a:t>
            </a:r>
          </a:p>
          <a:p>
            <a:pPr lvl="1" eaLnBrk="1" hangingPunct="1">
              <a:spcBef>
                <a:spcPct val="40000"/>
              </a:spcBef>
            </a:pPr>
            <a:r>
              <a:rPr lang="hu-HU" smtClean="0"/>
              <a:t>Browsertrix Cloud</a:t>
            </a:r>
          </a:p>
          <a:p>
            <a:pPr lvl="1" eaLnBrk="1" hangingPunct="1">
              <a:spcBef>
                <a:spcPct val="40000"/>
              </a:spcBef>
            </a:pPr>
            <a:r>
              <a:rPr lang="hu-HU" smtClean="0"/>
              <a:t>Archive-It</a:t>
            </a:r>
          </a:p>
          <a:p>
            <a:pPr lvl="1" eaLnBrk="1" hangingPunct="1">
              <a:spcBef>
                <a:spcPct val="40000"/>
              </a:spcBef>
            </a:pPr>
            <a:r>
              <a:rPr lang="hu-HU" smtClean="0"/>
              <a:t>Conifer (2026-ban megszűnik)</a:t>
            </a:r>
          </a:p>
          <a:p>
            <a:pPr eaLnBrk="1" hangingPunct="1">
              <a:spcBef>
                <a:spcPct val="50000"/>
              </a:spcBef>
            </a:pPr>
            <a:r>
              <a:rPr lang="hu-HU" smtClean="0"/>
              <a:t>OSZK-val való együttműködés:</a:t>
            </a:r>
          </a:p>
          <a:p>
            <a:pPr lvl="1" eaLnBrk="1" hangingPunct="1">
              <a:spcBef>
                <a:spcPct val="40000"/>
              </a:spcBef>
            </a:pPr>
            <a:r>
              <a:rPr lang="hu-HU" smtClean="0"/>
              <a:t>archiválás</a:t>
            </a:r>
          </a:p>
          <a:p>
            <a:pPr lvl="1" eaLnBrk="1" hangingPunct="1">
              <a:spcBef>
                <a:spcPct val="40000"/>
              </a:spcBef>
            </a:pPr>
            <a:r>
              <a:rPr lang="hu-HU" smtClean="0"/>
              <a:t>szolgáltatás</a:t>
            </a:r>
          </a:p>
        </p:txBody>
      </p:sp>
      <p:pic>
        <p:nvPicPr>
          <p:cNvPr id="53255" name="Picture 7" descr="960px-BitRepository_DigitalPreserv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5913" y="2222500"/>
            <a:ext cx="4824412" cy="3613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70BE941-05EA-4D46-B5CE-A926D5CFDBC6}" type="slidenum">
              <a:rPr lang="hu-HU" altLang="en-US"/>
              <a:pPr>
                <a:defRPr/>
              </a:pPr>
              <a:t>8</a:t>
            </a:fld>
            <a:endParaRPr lang="hu-HU" altLang="en-US"/>
          </a:p>
        </p:txBody>
      </p:sp>
      <p:sp>
        <p:nvSpPr>
          <p:cNvPr id="49154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49155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49156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C0E95A-08BA-48D4-AB00-F962924B61BD}" type="slidenum">
              <a:rPr lang="hu-HU" altLang="en-US" sz="1200">
                <a:latin typeface="Garamond" pitchFamily="18" charset="0"/>
              </a:rPr>
              <a:pPr algn="r"/>
              <a:t>8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4915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Saját infrastruktúra</a:t>
            </a:r>
          </a:p>
        </p:txBody>
      </p:sp>
      <p:sp>
        <p:nvSpPr>
          <p:cNvPr id="4915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962025"/>
            <a:ext cx="11741150" cy="5021263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hu-HU" smtClean="0"/>
              <a:t>Erőforrások: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tárhely (bővíthetőség, SSD meghajtó a gyorsabb működéshez)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memória- és processzorkapacitás (skálázhatóság)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archiváló és szolgáltató infrastruktúra elkülönítése</a:t>
            </a:r>
          </a:p>
          <a:p>
            <a:pPr eaLnBrk="1" hangingPunct="1">
              <a:spcBef>
                <a:spcPct val="25000"/>
              </a:spcBef>
            </a:pPr>
            <a:r>
              <a:rPr lang="hu-HU" smtClean="0"/>
              <a:t>Linux szerver: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konténerizálás (Docker, Kubernetes)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alaprendszer komponensei (Python, Java, Solr, webszerver)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archiváló eszköz (Heritrix, Browsertrix, Scrapy)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indexelő (PyWb, OutbackCDX)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megjelenítő és kereső (PyWb, SolrWayback)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keretrendszer (Web Curator Tool, Browsertrix Cloud, SpiderKeeper)</a:t>
            </a:r>
          </a:p>
          <a:p>
            <a:pPr eaLnBrk="1" hangingPunct="1">
              <a:spcBef>
                <a:spcPct val="25000"/>
              </a:spcBef>
            </a:pPr>
            <a:r>
              <a:rPr lang="hu-HU" smtClean="0"/>
              <a:t>Windows PC: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archiváló eszköz (ArchiveWeb.page, HTTrack, YouTube-dl és YT-dlg, Nimbus Screenshot)</a:t>
            </a:r>
          </a:p>
          <a:p>
            <a:pPr lvl="1" eaLnBrk="1" hangingPunct="1">
              <a:spcBef>
                <a:spcPct val="5000"/>
              </a:spcBef>
            </a:pPr>
            <a:r>
              <a:rPr lang="hu-HU" smtClean="0"/>
              <a:t>megjelenítő eszköz (ReplayWeb.page, webszerver)</a:t>
            </a:r>
          </a:p>
        </p:txBody>
      </p:sp>
      <p:pic>
        <p:nvPicPr>
          <p:cNvPr id="49161" name="Picture 9" descr="File:Icon Tools DigitalPreserv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63" y="1101725"/>
            <a:ext cx="2928937" cy="2924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hu-HU" altLang="en-US"/>
              <a:t>https://webarchivum.oszk.hu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hu-HU" altLang="en-US"/>
              <a:t>webarchivum@oszk.hu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2FA6FB9-0F07-495F-9A39-0DD840471E51}" type="slidenum">
              <a:rPr lang="hu-HU" altLang="en-US"/>
              <a:pPr>
                <a:defRPr/>
              </a:pPr>
              <a:t>9</a:t>
            </a:fld>
            <a:endParaRPr lang="hu-HU" altLang="en-US"/>
          </a:p>
        </p:txBody>
      </p:sp>
      <p:sp>
        <p:nvSpPr>
          <p:cNvPr id="57346" name="Date Placeholder 3"/>
          <p:cNvSpPr txBox="1">
            <a:spLocks noGrp="1"/>
          </p:cNvSpPr>
          <p:nvPr/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u-HU" altLang="en-US" sz="1200">
                <a:latin typeface="Garamond" pitchFamily="18" charset="0"/>
              </a:rPr>
              <a:t>https://webarchivum.oszk.hu</a:t>
            </a:r>
          </a:p>
        </p:txBody>
      </p:sp>
      <p:sp>
        <p:nvSpPr>
          <p:cNvPr id="57347" name="Footer Placeholder 4"/>
          <p:cNvSpPr txBox="1">
            <a:spLocks noGrp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hu-HU" altLang="en-US" sz="1200">
                <a:latin typeface="Garamond" pitchFamily="18" charset="0"/>
              </a:rPr>
              <a:t>webarchivum@oszk.hu</a:t>
            </a:r>
          </a:p>
        </p:txBody>
      </p:sp>
      <p:sp>
        <p:nvSpPr>
          <p:cNvPr id="57348" name="Slide Number Placeholder 5"/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8A74DB-D91E-4E5C-94CE-A0880B2F80D1}" type="slidenum">
              <a:rPr lang="hu-HU" altLang="en-US" sz="1200">
                <a:latin typeface="Garamond" pitchFamily="18" charset="0"/>
              </a:rPr>
              <a:pPr algn="r"/>
              <a:t>9</a:t>
            </a:fld>
            <a:endParaRPr lang="hu-HU" altLang="en-US" sz="1200">
              <a:latin typeface="Garamond" pitchFamily="18" charset="0"/>
            </a:endParaRPr>
          </a:p>
        </p:txBody>
      </p:sp>
      <p:sp>
        <p:nvSpPr>
          <p:cNvPr id="5734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Munkafolyamatok</a:t>
            </a:r>
          </a:p>
        </p:txBody>
      </p:sp>
      <p:sp>
        <p:nvSpPr>
          <p:cNvPr id="5735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0850" y="1184275"/>
            <a:ext cx="11741150" cy="4621213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hu-HU" smtClean="0"/>
              <a:t>Válogatás (címfeltárás, seed URL-ek listája)</a:t>
            </a:r>
          </a:p>
          <a:p>
            <a:pPr eaLnBrk="1" hangingPunct="1">
              <a:spcBef>
                <a:spcPct val="70000"/>
              </a:spcBef>
            </a:pPr>
            <a:r>
              <a:rPr lang="hu-HU" smtClean="0"/>
              <a:t>Metaadatolás (előzetes és utólagos)</a:t>
            </a:r>
          </a:p>
          <a:p>
            <a:pPr eaLnBrk="1" hangingPunct="1">
              <a:spcBef>
                <a:spcPct val="70000"/>
              </a:spcBef>
            </a:pPr>
            <a:r>
              <a:rPr lang="hu-HU" smtClean="0"/>
              <a:t>Archiválás (ütemezés)</a:t>
            </a:r>
          </a:p>
          <a:p>
            <a:pPr eaLnBrk="1" hangingPunct="1">
              <a:spcBef>
                <a:spcPct val="70000"/>
              </a:spcBef>
            </a:pPr>
            <a:r>
              <a:rPr lang="hu-HU" smtClean="0"/>
              <a:t>Minőségellenőrzés (mentések, seed lista karbantartása)</a:t>
            </a:r>
          </a:p>
          <a:p>
            <a:pPr eaLnBrk="1" hangingPunct="1">
              <a:spcBef>
                <a:spcPct val="70000"/>
              </a:spcBef>
            </a:pPr>
            <a:r>
              <a:rPr lang="hu-HU" smtClean="0"/>
              <a:t>Engedélyeztetés (a nyilvános szolgáltatáshoz)</a:t>
            </a:r>
          </a:p>
          <a:p>
            <a:pPr eaLnBrk="1" hangingPunct="1">
              <a:spcBef>
                <a:spcPct val="70000"/>
              </a:spcBef>
            </a:pPr>
            <a:r>
              <a:rPr lang="hu-HU" smtClean="0"/>
              <a:t>Szolgáltatás (helyben, nyilvánosan)</a:t>
            </a:r>
          </a:p>
          <a:p>
            <a:pPr eaLnBrk="1" hangingPunct="1">
              <a:spcBef>
                <a:spcPct val="70000"/>
              </a:spcBef>
            </a:pPr>
            <a:r>
              <a:rPr lang="hu-HU" smtClean="0"/>
              <a:t>Hosszú távú megőrzés (digitális raktár, OAIS modell)</a:t>
            </a:r>
          </a:p>
          <a:p>
            <a:pPr eaLnBrk="1" hangingPunct="1">
              <a:spcBef>
                <a:spcPct val="70000"/>
              </a:spcBef>
            </a:pPr>
            <a:r>
              <a:rPr lang="hu-HU" smtClean="0"/>
              <a:t>Projektmenedzselés (feladatnyilvántartás, hibakezelés)</a:t>
            </a:r>
          </a:p>
        </p:txBody>
      </p:sp>
      <p:pic>
        <p:nvPicPr>
          <p:cNvPr id="57353" name="Picture 9" descr="500px-Bevaringsplan_DigitalBeva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6050" y="1155700"/>
            <a:ext cx="2649538" cy="4727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rkos">
  <a:themeElements>
    <a:clrScheme name="">
      <a:dk1>
        <a:srgbClr val="000000"/>
      </a:dk1>
      <a:lt1>
        <a:srgbClr val="FFFFFF"/>
      </a:lt1>
      <a:dk2>
        <a:srgbClr val="006633"/>
      </a:dk2>
      <a:lt2>
        <a:srgbClr val="3333CC"/>
      </a:lt2>
      <a:accent1>
        <a:srgbClr val="9999FF"/>
      </a:accent1>
      <a:accent2>
        <a:srgbClr val="3B812F"/>
      </a:accent2>
      <a:accent3>
        <a:srgbClr val="FFFFFF"/>
      </a:accent3>
      <a:accent4>
        <a:srgbClr val="000000"/>
      </a:accent4>
      <a:accent5>
        <a:srgbClr val="CACAFF"/>
      </a:accent5>
      <a:accent6>
        <a:srgbClr val="35742A"/>
      </a:accent6>
      <a:hlink>
        <a:srgbClr val="0000CC"/>
      </a:hlink>
      <a:folHlink>
        <a:srgbClr val="800080"/>
      </a:folHlink>
    </a:clrScheme>
    <a:fontScheme name="Sark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3">
        <a:dk1>
          <a:srgbClr val="000000"/>
        </a:dk1>
        <a:lt1>
          <a:srgbClr val="FFFFFF"/>
        </a:lt1>
        <a:dk2>
          <a:srgbClr val="006633"/>
        </a:dk2>
        <a:lt2>
          <a:srgbClr val="FFFF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4">
        <a:dk1>
          <a:srgbClr val="000000"/>
        </a:dk1>
        <a:lt1>
          <a:srgbClr val="FFFFFF"/>
        </a:lt1>
        <a:dk2>
          <a:srgbClr val="006633"/>
        </a:dk2>
        <a:lt2>
          <a:srgbClr val="9900F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5">
        <a:dk1>
          <a:srgbClr val="000000"/>
        </a:dk1>
        <a:lt1>
          <a:srgbClr val="FFFFFF"/>
        </a:lt1>
        <a:dk2>
          <a:srgbClr val="006633"/>
        </a:dk2>
        <a:lt2>
          <a:srgbClr val="990099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16">
        <a:dk1>
          <a:srgbClr val="000000"/>
        </a:dk1>
        <a:lt1>
          <a:srgbClr val="FFFFFF"/>
        </a:lt1>
        <a:dk2>
          <a:srgbClr val="006633"/>
        </a:dk2>
        <a:lt2>
          <a:srgbClr val="3333CC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zikra">
  <a:themeElements>
    <a:clrScheme name="Szikra 10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CC66"/>
      </a:hlink>
      <a:folHlink>
        <a:srgbClr val="FFCC66"/>
      </a:folHlink>
    </a:clrScheme>
    <a:fontScheme name="Szikr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CC66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ikra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009999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2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ikra 13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9999FF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rkos 12">
    <a:dk1>
      <a:srgbClr val="000000"/>
    </a:dk1>
    <a:lt1>
      <a:srgbClr val="FFFFFF"/>
    </a:lt1>
    <a:dk2>
      <a:srgbClr val="006633"/>
    </a:dk2>
    <a:lt2>
      <a:srgbClr val="5F5F5F"/>
    </a:lt2>
    <a:accent1>
      <a:srgbClr val="9999FF"/>
    </a:accent1>
    <a:accent2>
      <a:srgbClr val="3B812F"/>
    </a:accent2>
    <a:accent3>
      <a:srgbClr val="FFFFFF"/>
    </a:accent3>
    <a:accent4>
      <a:srgbClr val="000000"/>
    </a:accent4>
    <a:accent5>
      <a:srgbClr val="CACAFF"/>
    </a:accent5>
    <a:accent6>
      <a:srgbClr val="35742A"/>
    </a:accent6>
    <a:hlink>
      <a:srgbClr val="996600"/>
    </a:hlink>
    <a:folHlink>
      <a:srgbClr val="AFBF3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4259</TotalTime>
  <Words>736</Words>
  <Application>Microsoft Office PowerPoint</Application>
  <PresentationFormat>Custom</PresentationFormat>
  <Paragraphs>227</Paragraphs>
  <Slides>14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4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Tahoma</vt:lpstr>
      <vt:lpstr>Arial</vt:lpstr>
      <vt:lpstr>Wingdings</vt:lpstr>
      <vt:lpstr>Calibri</vt:lpstr>
      <vt:lpstr>Garamond</vt:lpstr>
      <vt:lpstr>Sarkos</vt:lpstr>
      <vt:lpstr>Szikra</vt:lpstr>
      <vt:lpstr>Sarkos</vt:lpstr>
      <vt:lpstr>Szikra</vt:lpstr>
      <vt:lpstr>1. dia</vt:lpstr>
      <vt:lpstr>Helyi webarchívum tervezésekor döntést igénylő kérdések</vt:lpstr>
      <vt:lpstr>Humán erőforrás</vt:lpstr>
      <vt:lpstr>Gyűjtőkör</vt:lpstr>
      <vt:lpstr>Jogi vonatkozások</vt:lpstr>
      <vt:lpstr>Metaadatok nyilvántartása</vt:lpstr>
      <vt:lpstr>Technikai kérdések</vt:lpstr>
      <vt:lpstr>Saját infrastruktúra</vt:lpstr>
      <vt:lpstr>Munkafolyamatok</vt:lpstr>
      <vt:lpstr>Szolgáltatás</vt:lpstr>
      <vt:lpstr>Fenntarthatóság</vt:lpstr>
      <vt:lpstr>Együttműködési lehetőségek</vt:lpstr>
      <vt:lpstr>Wikiszótár</vt:lpstr>
      <vt:lpstr>Ajánlott publikációk és prezentációk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A Browsertrix bemutatása</dc:title>
  <dc:creator>Drótos László</dc:creator>
  <cp:lastModifiedBy>DL</cp:lastModifiedBy>
  <cp:revision>414</cp:revision>
  <dcterms:created xsi:type="dcterms:W3CDTF">2021-04-22T08:34:32Z</dcterms:created>
  <dcterms:modified xsi:type="dcterms:W3CDTF">2026-03-06T14:25:55Z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  <property fmtid="{D5CDD505-2E9C-101B-9397-08002B2CF9AE}" pid="5" name="MediaServiceImageTags">
    <vt:lpwstr/>
  </property>
</Properties>
</file>