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92" r:id="rId20"/>
    <p:sldId id="274" r:id="rId21"/>
    <p:sldId id="298" r:id="rId22"/>
    <p:sldId id="293" r:id="rId23"/>
    <p:sldId id="276" r:id="rId24"/>
    <p:sldId id="299" r:id="rId25"/>
    <p:sldId id="300" r:id="rId26"/>
    <p:sldId id="275" r:id="rId27"/>
    <p:sldId id="301" r:id="rId28"/>
    <p:sldId id="302" r:id="rId29"/>
    <p:sldId id="305" r:id="rId30"/>
    <p:sldId id="306" r:id="rId31"/>
  </p:sldIdLst>
  <p:sldSz cx="12192000" cy="6858000"/>
  <p:notesSz cx="6858000" cy="9144000"/>
  <p:defaultTextStyle>
    <a:defPPr>
      <a:defRPr lang="hu-H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75" d="100"/>
          <a:sy n="75" d="100"/>
        </p:scale>
        <p:origin x="-114" y="-96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BC99B1B-3A4B-4017-838B-DEDE8F43B4D2}" type="datetimeFigureOut">
              <a:rPr lang="hu-HU"/>
              <a:pPr>
                <a:defRPr/>
              </a:pPr>
              <a:t>2026. 03. 23.</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hu-HU" noProof="0"/>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3D7958C-D079-46A9-AF8A-9E8119C9E03F}" type="slidenum">
              <a:rPr lang="hu-HU"/>
              <a:pPr>
                <a:defRPr/>
              </a:pPr>
              <a:t>‹#›</a:t>
            </a:fld>
            <a:endParaRPr 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p:cNvSpPr>
            <a:spLocks noGrp="1"/>
          </p:cNvSpPr>
          <p:nvPr>
            <p:ph type="dt" sz="half" idx="10"/>
          </p:nvPr>
        </p:nvSpPr>
        <p:spPr/>
        <p:txBody>
          <a:bodyPr/>
          <a:lstStyle>
            <a:lvl1pPr>
              <a:defRPr/>
            </a:lvl1pPr>
          </a:lstStyle>
          <a:p>
            <a:pPr>
              <a:defRPr/>
            </a:pPr>
            <a:r>
              <a:rPr lang="hu-HU"/>
              <a:t>https://webarchivum.oszk.hu</a:t>
            </a:r>
          </a:p>
        </p:txBody>
      </p:sp>
      <p:sp>
        <p:nvSpPr>
          <p:cNvPr id="5" name="Élőláb helye 4"/>
          <p:cNvSpPr>
            <a:spLocks noGrp="1"/>
          </p:cNvSpPr>
          <p:nvPr>
            <p:ph type="ftr" sz="quarter" idx="11"/>
          </p:nvPr>
        </p:nvSpPr>
        <p:spPr/>
        <p:txBody>
          <a:bodyPr/>
          <a:lstStyle>
            <a:lvl1pPr>
              <a:defRPr/>
            </a:lvl1pPr>
          </a:lstStyle>
          <a:p>
            <a:pPr>
              <a:defRPr/>
            </a:pPr>
            <a:r>
              <a:rPr lang="hu-HU"/>
              <a:t>webarchivum@oszk.hu</a:t>
            </a:r>
          </a:p>
        </p:txBody>
      </p:sp>
      <p:sp>
        <p:nvSpPr>
          <p:cNvPr id="6" name="Dia számának helye 5"/>
          <p:cNvSpPr>
            <a:spLocks noGrp="1"/>
          </p:cNvSpPr>
          <p:nvPr>
            <p:ph type="sldNum" sz="quarter" idx="12"/>
          </p:nvPr>
        </p:nvSpPr>
        <p:spPr/>
        <p:txBody>
          <a:bodyPr/>
          <a:lstStyle>
            <a:lvl1pPr>
              <a:defRPr/>
            </a:lvl1pPr>
          </a:lstStyle>
          <a:p>
            <a:pPr>
              <a:defRPr/>
            </a:pPr>
            <a:fld id="{A7D7BC65-EED1-43F8-B6F0-CA6221818B6A}" type="slidenum">
              <a:rPr lang="hu-HU"/>
              <a:pPr>
                <a:defRPr/>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a:defRPr/>
            </a:pPr>
            <a:r>
              <a:rPr lang="hu-HU"/>
              <a:t>https://webarchivum.oszk.hu</a:t>
            </a:r>
          </a:p>
        </p:txBody>
      </p:sp>
      <p:sp>
        <p:nvSpPr>
          <p:cNvPr id="5" name="Élőláb helye 4"/>
          <p:cNvSpPr>
            <a:spLocks noGrp="1"/>
          </p:cNvSpPr>
          <p:nvPr>
            <p:ph type="ftr" sz="quarter" idx="11"/>
          </p:nvPr>
        </p:nvSpPr>
        <p:spPr/>
        <p:txBody>
          <a:bodyPr/>
          <a:lstStyle>
            <a:lvl1pPr>
              <a:defRPr/>
            </a:lvl1pPr>
          </a:lstStyle>
          <a:p>
            <a:pPr>
              <a:defRPr/>
            </a:pPr>
            <a:r>
              <a:rPr lang="hu-HU"/>
              <a:t>webarchivum@oszk.hu</a:t>
            </a:r>
          </a:p>
        </p:txBody>
      </p:sp>
      <p:sp>
        <p:nvSpPr>
          <p:cNvPr id="6" name="Dia számának helye 5"/>
          <p:cNvSpPr>
            <a:spLocks noGrp="1"/>
          </p:cNvSpPr>
          <p:nvPr>
            <p:ph type="sldNum" sz="quarter" idx="12"/>
          </p:nvPr>
        </p:nvSpPr>
        <p:spPr/>
        <p:txBody>
          <a:bodyPr/>
          <a:lstStyle>
            <a:lvl1pPr>
              <a:defRPr/>
            </a:lvl1pPr>
          </a:lstStyle>
          <a:p>
            <a:pPr>
              <a:defRPr/>
            </a:pPr>
            <a:fld id="{BF4531D7-4D24-4E46-B61F-4CB24834CBB6}" type="slidenum">
              <a:rPr lang="hu-HU"/>
              <a:pPr>
                <a:defRPr/>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a:defRPr/>
            </a:pPr>
            <a:r>
              <a:rPr lang="hu-HU"/>
              <a:t>https://webarchivum.oszk.hu</a:t>
            </a:r>
          </a:p>
        </p:txBody>
      </p:sp>
      <p:sp>
        <p:nvSpPr>
          <p:cNvPr id="5" name="Élőláb helye 4"/>
          <p:cNvSpPr>
            <a:spLocks noGrp="1"/>
          </p:cNvSpPr>
          <p:nvPr>
            <p:ph type="ftr" sz="quarter" idx="11"/>
          </p:nvPr>
        </p:nvSpPr>
        <p:spPr/>
        <p:txBody>
          <a:bodyPr/>
          <a:lstStyle>
            <a:lvl1pPr>
              <a:defRPr/>
            </a:lvl1pPr>
          </a:lstStyle>
          <a:p>
            <a:pPr>
              <a:defRPr/>
            </a:pPr>
            <a:r>
              <a:rPr lang="hu-HU"/>
              <a:t>webarchivum@oszk.hu</a:t>
            </a:r>
          </a:p>
        </p:txBody>
      </p:sp>
      <p:sp>
        <p:nvSpPr>
          <p:cNvPr id="6" name="Dia számának helye 5"/>
          <p:cNvSpPr>
            <a:spLocks noGrp="1"/>
          </p:cNvSpPr>
          <p:nvPr>
            <p:ph type="sldNum" sz="quarter" idx="12"/>
          </p:nvPr>
        </p:nvSpPr>
        <p:spPr/>
        <p:txBody>
          <a:bodyPr/>
          <a:lstStyle>
            <a:lvl1pPr>
              <a:defRPr/>
            </a:lvl1pPr>
          </a:lstStyle>
          <a:p>
            <a:pPr>
              <a:defRPr/>
            </a:pPr>
            <a:fld id="{9744766F-CE8F-4FDE-AF8C-23E19B288CDF}" type="slidenum">
              <a:rPr lang="hu-HU"/>
              <a:pPr>
                <a:defRPr/>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a:defRPr/>
            </a:pPr>
            <a:r>
              <a:rPr lang="hu-HU"/>
              <a:t>https://webarchivum.oszk.hu</a:t>
            </a:r>
          </a:p>
        </p:txBody>
      </p:sp>
      <p:sp>
        <p:nvSpPr>
          <p:cNvPr id="5" name="Élőláb helye 4"/>
          <p:cNvSpPr>
            <a:spLocks noGrp="1"/>
          </p:cNvSpPr>
          <p:nvPr>
            <p:ph type="ftr" sz="quarter" idx="11"/>
          </p:nvPr>
        </p:nvSpPr>
        <p:spPr/>
        <p:txBody>
          <a:bodyPr/>
          <a:lstStyle>
            <a:lvl1pPr>
              <a:defRPr/>
            </a:lvl1pPr>
          </a:lstStyle>
          <a:p>
            <a:pPr>
              <a:defRPr/>
            </a:pPr>
            <a:r>
              <a:rPr lang="hu-HU"/>
              <a:t>webarchivum@oszk.hu</a:t>
            </a:r>
          </a:p>
        </p:txBody>
      </p:sp>
      <p:sp>
        <p:nvSpPr>
          <p:cNvPr id="6" name="Dia számának helye 5"/>
          <p:cNvSpPr>
            <a:spLocks noGrp="1"/>
          </p:cNvSpPr>
          <p:nvPr>
            <p:ph type="sldNum" sz="quarter" idx="12"/>
          </p:nvPr>
        </p:nvSpPr>
        <p:spPr/>
        <p:txBody>
          <a:bodyPr/>
          <a:lstStyle>
            <a:lvl1pPr>
              <a:defRPr/>
            </a:lvl1pPr>
          </a:lstStyle>
          <a:p>
            <a:pPr>
              <a:defRPr/>
            </a:pPr>
            <a:fld id="{25CDD964-91AE-47B2-9FFE-81E1B82209E8}" type="slidenum">
              <a:rPr lang="hu-HU"/>
              <a:pPr>
                <a:defRPr/>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lvl1pPr>
              <a:defRPr/>
            </a:lvl1pPr>
          </a:lstStyle>
          <a:p>
            <a:pPr>
              <a:defRPr/>
            </a:pPr>
            <a:r>
              <a:rPr lang="hu-HU"/>
              <a:t>https://webarchivum.oszk.hu</a:t>
            </a:r>
          </a:p>
        </p:txBody>
      </p:sp>
      <p:sp>
        <p:nvSpPr>
          <p:cNvPr id="5" name="Élőláb helye 4"/>
          <p:cNvSpPr>
            <a:spLocks noGrp="1"/>
          </p:cNvSpPr>
          <p:nvPr>
            <p:ph type="ftr" sz="quarter" idx="11"/>
          </p:nvPr>
        </p:nvSpPr>
        <p:spPr/>
        <p:txBody>
          <a:bodyPr/>
          <a:lstStyle>
            <a:lvl1pPr>
              <a:defRPr/>
            </a:lvl1pPr>
          </a:lstStyle>
          <a:p>
            <a:pPr>
              <a:defRPr/>
            </a:pPr>
            <a:r>
              <a:rPr lang="hu-HU"/>
              <a:t>webarchivum@oszk.hu</a:t>
            </a:r>
          </a:p>
        </p:txBody>
      </p:sp>
      <p:sp>
        <p:nvSpPr>
          <p:cNvPr id="6" name="Dia számának helye 5"/>
          <p:cNvSpPr>
            <a:spLocks noGrp="1"/>
          </p:cNvSpPr>
          <p:nvPr>
            <p:ph type="sldNum" sz="quarter" idx="12"/>
          </p:nvPr>
        </p:nvSpPr>
        <p:spPr/>
        <p:txBody>
          <a:bodyPr/>
          <a:lstStyle>
            <a:lvl1pPr>
              <a:defRPr/>
            </a:lvl1pPr>
          </a:lstStyle>
          <a:p>
            <a:pPr>
              <a:defRPr/>
            </a:pPr>
            <a:fld id="{07909608-3DBA-417D-AEA6-50376E6F88BA}" type="slidenum">
              <a:rPr lang="hu-HU"/>
              <a:pPr>
                <a:defRPr/>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3"/>
          <p:cNvSpPr>
            <a:spLocks noGrp="1"/>
          </p:cNvSpPr>
          <p:nvPr>
            <p:ph type="dt" sz="half" idx="10"/>
          </p:nvPr>
        </p:nvSpPr>
        <p:spPr/>
        <p:txBody>
          <a:bodyPr/>
          <a:lstStyle>
            <a:lvl1pPr>
              <a:defRPr/>
            </a:lvl1pPr>
          </a:lstStyle>
          <a:p>
            <a:pPr>
              <a:defRPr/>
            </a:pPr>
            <a:r>
              <a:rPr lang="hu-HU"/>
              <a:t>https://webarchivum.oszk.hu</a:t>
            </a:r>
          </a:p>
        </p:txBody>
      </p:sp>
      <p:sp>
        <p:nvSpPr>
          <p:cNvPr id="6" name="Élőláb helye 4"/>
          <p:cNvSpPr>
            <a:spLocks noGrp="1"/>
          </p:cNvSpPr>
          <p:nvPr>
            <p:ph type="ftr" sz="quarter" idx="11"/>
          </p:nvPr>
        </p:nvSpPr>
        <p:spPr/>
        <p:txBody>
          <a:bodyPr/>
          <a:lstStyle>
            <a:lvl1pPr>
              <a:defRPr/>
            </a:lvl1pPr>
          </a:lstStyle>
          <a:p>
            <a:pPr>
              <a:defRPr/>
            </a:pPr>
            <a:r>
              <a:rPr lang="hu-HU"/>
              <a:t>webarchivum@oszk.hu</a:t>
            </a:r>
          </a:p>
        </p:txBody>
      </p:sp>
      <p:sp>
        <p:nvSpPr>
          <p:cNvPr id="7" name="Dia számának helye 5"/>
          <p:cNvSpPr>
            <a:spLocks noGrp="1"/>
          </p:cNvSpPr>
          <p:nvPr>
            <p:ph type="sldNum" sz="quarter" idx="12"/>
          </p:nvPr>
        </p:nvSpPr>
        <p:spPr/>
        <p:txBody>
          <a:bodyPr/>
          <a:lstStyle>
            <a:lvl1pPr>
              <a:defRPr/>
            </a:lvl1pPr>
          </a:lstStyle>
          <a:p>
            <a:pPr>
              <a:defRPr/>
            </a:pPr>
            <a:fld id="{13C95C54-37BF-428A-8A42-950150764C0A}" type="slidenum">
              <a:rPr lang="hu-HU"/>
              <a:pPr>
                <a:defRPr/>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a:t>Mintacím szerkesztése</a:t>
            </a:r>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3"/>
          <p:cNvSpPr>
            <a:spLocks noGrp="1"/>
          </p:cNvSpPr>
          <p:nvPr>
            <p:ph type="dt" sz="half" idx="10"/>
          </p:nvPr>
        </p:nvSpPr>
        <p:spPr/>
        <p:txBody>
          <a:bodyPr/>
          <a:lstStyle>
            <a:lvl1pPr>
              <a:defRPr/>
            </a:lvl1pPr>
          </a:lstStyle>
          <a:p>
            <a:pPr>
              <a:defRPr/>
            </a:pPr>
            <a:r>
              <a:rPr lang="hu-HU"/>
              <a:t>https://webarchivum.oszk.hu</a:t>
            </a:r>
          </a:p>
        </p:txBody>
      </p:sp>
      <p:sp>
        <p:nvSpPr>
          <p:cNvPr id="8" name="Élőláb helye 4"/>
          <p:cNvSpPr>
            <a:spLocks noGrp="1"/>
          </p:cNvSpPr>
          <p:nvPr>
            <p:ph type="ftr" sz="quarter" idx="11"/>
          </p:nvPr>
        </p:nvSpPr>
        <p:spPr/>
        <p:txBody>
          <a:bodyPr/>
          <a:lstStyle>
            <a:lvl1pPr>
              <a:defRPr/>
            </a:lvl1pPr>
          </a:lstStyle>
          <a:p>
            <a:pPr>
              <a:defRPr/>
            </a:pPr>
            <a:r>
              <a:rPr lang="hu-HU"/>
              <a:t>webarchivum@oszk.hu</a:t>
            </a:r>
          </a:p>
        </p:txBody>
      </p:sp>
      <p:sp>
        <p:nvSpPr>
          <p:cNvPr id="9" name="Dia számának helye 5"/>
          <p:cNvSpPr>
            <a:spLocks noGrp="1"/>
          </p:cNvSpPr>
          <p:nvPr>
            <p:ph type="sldNum" sz="quarter" idx="12"/>
          </p:nvPr>
        </p:nvSpPr>
        <p:spPr/>
        <p:txBody>
          <a:bodyPr/>
          <a:lstStyle>
            <a:lvl1pPr>
              <a:defRPr/>
            </a:lvl1pPr>
          </a:lstStyle>
          <a:p>
            <a:pPr>
              <a:defRPr/>
            </a:pPr>
            <a:fld id="{FFFD6D6A-6072-41B1-A1FC-0C254F56C766}" type="slidenum">
              <a:rPr lang="hu-HU"/>
              <a:pPr>
                <a:defRPr/>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3"/>
          <p:cNvSpPr>
            <a:spLocks noGrp="1"/>
          </p:cNvSpPr>
          <p:nvPr>
            <p:ph type="dt" sz="half" idx="10"/>
          </p:nvPr>
        </p:nvSpPr>
        <p:spPr/>
        <p:txBody>
          <a:bodyPr/>
          <a:lstStyle>
            <a:lvl1pPr>
              <a:defRPr/>
            </a:lvl1pPr>
          </a:lstStyle>
          <a:p>
            <a:pPr>
              <a:defRPr/>
            </a:pPr>
            <a:r>
              <a:rPr lang="hu-HU"/>
              <a:t>https://webarchivum.oszk.hu</a:t>
            </a:r>
          </a:p>
        </p:txBody>
      </p:sp>
      <p:sp>
        <p:nvSpPr>
          <p:cNvPr id="4" name="Élőláb helye 4"/>
          <p:cNvSpPr>
            <a:spLocks noGrp="1"/>
          </p:cNvSpPr>
          <p:nvPr>
            <p:ph type="ftr" sz="quarter" idx="11"/>
          </p:nvPr>
        </p:nvSpPr>
        <p:spPr/>
        <p:txBody>
          <a:bodyPr/>
          <a:lstStyle>
            <a:lvl1pPr>
              <a:defRPr/>
            </a:lvl1pPr>
          </a:lstStyle>
          <a:p>
            <a:pPr>
              <a:defRPr/>
            </a:pPr>
            <a:r>
              <a:rPr lang="hu-HU"/>
              <a:t>webarchivum@oszk.hu</a:t>
            </a:r>
          </a:p>
        </p:txBody>
      </p:sp>
      <p:sp>
        <p:nvSpPr>
          <p:cNvPr id="5" name="Dia számának helye 5"/>
          <p:cNvSpPr>
            <a:spLocks noGrp="1"/>
          </p:cNvSpPr>
          <p:nvPr>
            <p:ph type="sldNum" sz="quarter" idx="12"/>
          </p:nvPr>
        </p:nvSpPr>
        <p:spPr/>
        <p:txBody>
          <a:bodyPr/>
          <a:lstStyle>
            <a:lvl1pPr>
              <a:defRPr/>
            </a:lvl1pPr>
          </a:lstStyle>
          <a:p>
            <a:pPr>
              <a:defRPr/>
            </a:pPr>
            <a:fld id="{FF31D20A-F3FF-4B99-A93F-7E8ED82615B2}" type="slidenum">
              <a:rPr lang="hu-HU"/>
              <a:pPr>
                <a:defRPr/>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r>
              <a:rPr lang="hu-HU"/>
              <a:t>https://webarchivum.oszk.hu</a:t>
            </a:r>
          </a:p>
        </p:txBody>
      </p:sp>
      <p:sp>
        <p:nvSpPr>
          <p:cNvPr id="3" name="Élőláb helye 4"/>
          <p:cNvSpPr>
            <a:spLocks noGrp="1"/>
          </p:cNvSpPr>
          <p:nvPr>
            <p:ph type="ftr" sz="quarter" idx="11"/>
          </p:nvPr>
        </p:nvSpPr>
        <p:spPr/>
        <p:txBody>
          <a:bodyPr/>
          <a:lstStyle>
            <a:lvl1pPr>
              <a:defRPr/>
            </a:lvl1pPr>
          </a:lstStyle>
          <a:p>
            <a:pPr>
              <a:defRPr/>
            </a:pPr>
            <a:r>
              <a:rPr lang="hu-HU"/>
              <a:t>webarchivum@oszk.hu</a:t>
            </a:r>
          </a:p>
        </p:txBody>
      </p:sp>
      <p:sp>
        <p:nvSpPr>
          <p:cNvPr id="4" name="Dia számának helye 5"/>
          <p:cNvSpPr>
            <a:spLocks noGrp="1"/>
          </p:cNvSpPr>
          <p:nvPr>
            <p:ph type="sldNum" sz="quarter" idx="12"/>
          </p:nvPr>
        </p:nvSpPr>
        <p:spPr/>
        <p:txBody>
          <a:bodyPr/>
          <a:lstStyle>
            <a:lvl1pPr>
              <a:defRPr/>
            </a:lvl1pPr>
          </a:lstStyle>
          <a:p>
            <a:pPr>
              <a:defRPr/>
            </a:pPr>
            <a:fld id="{4E698D1B-6DD8-4916-BD0A-155CCCD394B0}" type="slidenum">
              <a:rPr lang="hu-HU"/>
              <a:pPr>
                <a:defRPr/>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3"/>
          <p:cNvSpPr>
            <a:spLocks noGrp="1"/>
          </p:cNvSpPr>
          <p:nvPr>
            <p:ph type="dt" sz="half" idx="10"/>
          </p:nvPr>
        </p:nvSpPr>
        <p:spPr/>
        <p:txBody>
          <a:bodyPr/>
          <a:lstStyle>
            <a:lvl1pPr>
              <a:defRPr/>
            </a:lvl1pPr>
          </a:lstStyle>
          <a:p>
            <a:pPr>
              <a:defRPr/>
            </a:pPr>
            <a:r>
              <a:rPr lang="hu-HU"/>
              <a:t>https://webarchivum.oszk.hu</a:t>
            </a:r>
          </a:p>
        </p:txBody>
      </p:sp>
      <p:sp>
        <p:nvSpPr>
          <p:cNvPr id="6" name="Élőláb helye 4"/>
          <p:cNvSpPr>
            <a:spLocks noGrp="1"/>
          </p:cNvSpPr>
          <p:nvPr>
            <p:ph type="ftr" sz="quarter" idx="11"/>
          </p:nvPr>
        </p:nvSpPr>
        <p:spPr/>
        <p:txBody>
          <a:bodyPr/>
          <a:lstStyle>
            <a:lvl1pPr>
              <a:defRPr/>
            </a:lvl1pPr>
          </a:lstStyle>
          <a:p>
            <a:pPr>
              <a:defRPr/>
            </a:pPr>
            <a:r>
              <a:rPr lang="hu-HU"/>
              <a:t>webarchivum@oszk.hu</a:t>
            </a:r>
          </a:p>
        </p:txBody>
      </p:sp>
      <p:sp>
        <p:nvSpPr>
          <p:cNvPr id="7" name="Dia számának helye 5"/>
          <p:cNvSpPr>
            <a:spLocks noGrp="1"/>
          </p:cNvSpPr>
          <p:nvPr>
            <p:ph type="sldNum" sz="quarter" idx="12"/>
          </p:nvPr>
        </p:nvSpPr>
        <p:spPr/>
        <p:txBody>
          <a:bodyPr/>
          <a:lstStyle>
            <a:lvl1pPr>
              <a:defRPr/>
            </a:lvl1pPr>
          </a:lstStyle>
          <a:p>
            <a:pPr>
              <a:defRPr/>
            </a:pPr>
            <a:fld id="{B0532976-E153-46EF-9457-E3EDB74D295B}" type="slidenum">
              <a:rPr lang="hu-HU"/>
              <a:pPr>
                <a:defRPr/>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3"/>
          <p:cNvSpPr>
            <a:spLocks noGrp="1"/>
          </p:cNvSpPr>
          <p:nvPr>
            <p:ph type="dt" sz="half" idx="10"/>
          </p:nvPr>
        </p:nvSpPr>
        <p:spPr/>
        <p:txBody>
          <a:bodyPr/>
          <a:lstStyle>
            <a:lvl1pPr>
              <a:defRPr/>
            </a:lvl1pPr>
          </a:lstStyle>
          <a:p>
            <a:pPr>
              <a:defRPr/>
            </a:pPr>
            <a:r>
              <a:rPr lang="hu-HU"/>
              <a:t>https://webarchivum.oszk.hu</a:t>
            </a:r>
          </a:p>
        </p:txBody>
      </p:sp>
      <p:sp>
        <p:nvSpPr>
          <p:cNvPr id="6" name="Élőláb helye 4"/>
          <p:cNvSpPr>
            <a:spLocks noGrp="1"/>
          </p:cNvSpPr>
          <p:nvPr>
            <p:ph type="ftr" sz="quarter" idx="11"/>
          </p:nvPr>
        </p:nvSpPr>
        <p:spPr/>
        <p:txBody>
          <a:bodyPr/>
          <a:lstStyle>
            <a:lvl1pPr>
              <a:defRPr/>
            </a:lvl1pPr>
          </a:lstStyle>
          <a:p>
            <a:pPr>
              <a:defRPr/>
            </a:pPr>
            <a:r>
              <a:rPr lang="hu-HU"/>
              <a:t>webarchivum@oszk.hu</a:t>
            </a:r>
          </a:p>
        </p:txBody>
      </p:sp>
      <p:sp>
        <p:nvSpPr>
          <p:cNvPr id="7" name="Dia számának helye 5"/>
          <p:cNvSpPr>
            <a:spLocks noGrp="1"/>
          </p:cNvSpPr>
          <p:nvPr>
            <p:ph type="sldNum" sz="quarter" idx="12"/>
          </p:nvPr>
        </p:nvSpPr>
        <p:spPr/>
        <p:txBody>
          <a:bodyPr/>
          <a:lstStyle>
            <a:lvl1pPr>
              <a:defRPr/>
            </a:lvl1pPr>
          </a:lstStyle>
          <a:p>
            <a:pPr>
              <a:defRPr/>
            </a:pPr>
            <a:fld id="{F7E626D4-23C7-42C1-AC5F-F5D8BEA77D9F}" type="slidenum">
              <a:rPr lang="hu-HU"/>
              <a:pPr>
                <a:defRPr/>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Cím helye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027" name="Szöveg helye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hu-HU"/>
              <a:t>https://webarchivum.oszk.hu</a:t>
            </a:r>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hu-HU"/>
              <a:t>webarchivum@oszk.hu</a:t>
            </a:r>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421FB53-2498-4657-942E-D3CF54DCF26C}"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kalcso.gyula@oszk.hu"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hyperlink" Target="https://www.kozterkep.h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ebarchivum.oszk.hu/honlap/tanfolyam/kozterkep_01.pn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ebarchivum.oszk.hu/honlap/tanfolyam/kozterkep_02.pn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ebarchivum.oszk.hu/honlap/tanfolyam/szemelyes_adat.png"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s://webarchivum.oszk.hu/honlap/tanfolyam/kulonleges_adat.p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ebarchivum.oszk.hu/honlap/tanfolyam/kozterkep_03.pn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ebarchivum.oszk.hu/honlap/tanfolyam/kozterkep_04.pn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scrapy.org/"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s://github.com/DormyMo/SpiderKeepe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ebarchivum.oszk.hu/honlap/tanfolyam/kozterkep_05.pn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ebarchivum.oszk.hu/honlap/tanfolyam/kozterkep_02.pn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hyperlink" Target="https://webarchivum.oszk.hu/honlap/tanfolyam/kozterkep_06.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ebarchivum.oszk.hu/honlap/tanfolyam/scraping.pn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ebarchivum.oszk.hu/honlap/tanfolyam/kozterkep_07.pn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ebarchivum.oszk.hu/honlap/tanfolyam/kozterkep_08.pn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ebarchivum.oszk.hu/honlap/tanfolyam/kozterkep_09.png"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ebarchivum.oszk.hu/honlap/tanfolyam/kozterkep_04.pn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ebarchivum.oszk.hu/honlap/tanfolyam/kozterkep_11.pn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ebarchivum.oszk.hu/honlap/tanfolyam/crawling_scraping.p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ebarchivum.oszk.hu/honlap/tanfolyam/dka_1.pn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dka.oszk.h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624013"/>
            <a:ext cx="9144000" cy="1076325"/>
          </a:xfrm>
        </p:spPr>
        <p:txBody>
          <a:bodyPr rtlCol="0">
            <a:normAutofit/>
          </a:bodyPr>
          <a:lstStyle/>
          <a:p>
            <a:pPr eaLnBrk="1" fontAlgn="auto" hangingPunct="1">
              <a:spcAft>
                <a:spcPts val="0"/>
              </a:spcAft>
              <a:defRPr/>
            </a:pPr>
            <a:r>
              <a:rPr lang="hu-HU" sz="3200" dirty="0">
                <a:effectLst>
                  <a:outerShdw blurRad="38100" dist="38100" dir="2700000" algn="tl">
                    <a:srgbClr val="000000">
                      <a:alpha val="43137"/>
                    </a:srgbClr>
                  </a:outerShdw>
                </a:effectLst>
              </a:rPr>
              <a:t>„Internetes tartalmak archiválása” tanfolyam</a:t>
            </a:r>
          </a:p>
        </p:txBody>
      </p:sp>
      <p:sp>
        <p:nvSpPr>
          <p:cNvPr id="3" name="Alcím 2"/>
          <p:cNvSpPr>
            <a:spLocks noGrp="1"/>
          </p:cNvSpPr>
          <p:nvPr>
            <p:ph type="subTitle" idx="1"/>
          </p:nvPr>
        </p:nvSpPr>
        <p:spPr>
          <a:xfrm>
            <a:off x="1524000" y="3027363"/>
            <a:ext cx="9144000" cy="1519237"/>
          </a:xfrm>
        </p:spPr>
        <p:txBody>
          <a:bodyPr rtlCol="0">
            <a:normAutofit/>
          </a:bodyPr>
          <a:lstStyle/>
          <a:p>
            <a:pPr eaLnBrk="1" fontAlgn="auto" hangingPunct="1">
              <a:spcAft>
                <a:spcPts val="0"/>
              </a:spcAft>
              <a:buFont typeface="Arial" panose="020B0604020202020204" pitchFamily="34" charset="0"/>
              <a:buNone/>
              <a:defRPr/>
            </a:pPr>
            <a:r>
              <a:rPr lang="hu-HU"/>
              <a:t>3. Scrape-elés</a:t>
            </a:r>
          </a:p>
          <a:p>
            <a:pPr eaLnBrk="1" fontAlgn="auto" hangingPunct="1">
              <a:spcAft>
                <a:spcPts val="0"/>
              </a:spcAft>
              <a:buFont typeface="Arial" panose="020B0604020202020204" pitchFamily="34" charset="0"/>
              <a:buNone/>
              <a:defRPr/>
            </a:pPr>
            <a:r>
              <a:rPr lang="hu-HU" b="1"/>
              <a:t>3.1. </a:t>
            </a:r>
            <a:r>
              <a:rPr lang="hu-HU" b="1">
                <a:ea typeface="+mn-lt"/>
                <a:cs typeface="+mn-lt"/>
              </a:rPr>
              <a:t>A scrapingtechnológia bemutatása</a:t>
            </a:r>
            <a:endParaRPr lang="hu-HU" b="1">
              <a:ea typeface="Calibri"/>
              <a:cs typeface="Calibri"/>
            </a:endParaRPr>
          </a:p>
        </p:txBody>
      </p:sp>
      <p:sp>
        <p:nvSpPr>
          <p:cNvPr id="14339" name="Szövegdoboz 5"/>
          <p:cNvSpPr txBox="1">
            <a:spLocks noChangeArrowheads="1"/>
          </p:cNvSpPr>
          <p:nvPr/>
        </p:nvSpPr>
        <p:spPr bwMode="auto">
          <a:xfrm>
            <a:off x="1704975" y="4873625"/>
            <a:ext cx="8782050" cy="854075"/>
          </a:xfrm>
          <a:prstGeom prst="rect">
            <a:avLst/>
          </a:prstGeom>
          <a:noFill/>
          <a:ln w="9525">
            <a:noFill/>
            <a:miter lim="800000"/>
            <a:headEnd/>
            <a:tailEnd/>
          </a:ln>
        </p:spPr>
        <p:txBody>
          <a:bodyPr>
            <a:spAutoFit/>
          </a:bodyPr>
          <a:lstStyle/>
          <a:p>
            <a:pPr algn="ctr"/>
            <a:r>
              <a:rPr lang="hu-HU" sz="2000">
                <a:latin typeface="Calibri" pitchFamily="34" charset="0"/>
              </a:rPr>
              <a:t>Készítette: </a:t>
            </a:r>
            <a:r>
              <a:rPr lang="hu-HU" sz="2000">
                <a:latin typeface="Calibri" pitchFamily="34" charset="0"/>
                <a:hlinkClick r:id="rId2"/>
              </a:rPr>
              <a:t>Kalcsó Gyula</a:t>
            </a:r>
          </a:p>
          <a:p>
            <a:pPr algn="r"/>
            <a:endParaRPr lang="hu-HU" sz="1600" i="1">
              <a:latin typeface="Calibri" pitchFamily="34" charset="0"/>
            </a:endParaRPr>
          </a:p>
          <a:p>
            <a:pPr algn="ctr"/>
            <a:r>
              <a:rPr lang="hu-HU" sz="1400" i="1">
                <a:latin typeface="Calibri" pitchFamily="34" charset="0"/>
              </a:rPr>
              <a:t>Utolsó frissítés: 2026. március 19.​</a:t>
            </a:r>
            <a:endParaRPr lang="hu-HU" sz="1400" i="1">
              <a:latin typeface="Calibri" pitchFamily="34" charset="0"/>
              <a:cs typeface="Calibri" pitchFamily="34" charset="0"/>
            </a:endParaRPr>
          </a:p>
        </p:txBody>
      </p:sp>
      <p:sp>
        <p:nvSpPr>
          <p:cNvPr id="10" name="Dia számának helye 9"/>
          <p:cNvSpPr>
            <a:spLocks noGrp="1"/>
          </p:cNvSpPr>
          <p:nvPr>
            <p:ph type="sldNum" sz="quarter" idx="12"/>
          </p:nvPr>
        </p:nvSpPr>
        <p:spPr/>
        <p:txBody>
          <a:bodyPr/>
          <a:lstStyle/>
          <a:p>
            <a:pPr>
              <a:defRPr/>
            </a:pPr>
            <a:fld id="{6888D3F9-DCA7-4103-9ECE-88E69FCBEBE3}" type="slidenum">
              <a:rPr lang="hu-HU"/>
              <a:pPr>
                <a:defRPr/>
              </a:pPr>
              <a:t>1</a:t>
            </a:fld>
            <a:endParaRPr lang="hu-HU"/>
          </a:p>
        </p:txBody>
      </p:sp>
      <p:pic>
        <p:nvPicPr>
          <p:cNvPr id="12" name="Kép 11"/>
          <p:cNvPicPr>
            <a:picLocks noChangeAspect="1"/>
          </p:cNvPicPr>
          <p:nvPr/>
        </p:nvPicPr>
        <p:blipFill>
          <a:blip r:embed="rId3"/>
          <a:stretch>
            <a:fillRect/>
          </a:stretch>
        </p:blipFill>
        <p:spPr>
          <a:xfrm>
            <a:off x="793750" y="423863"/>
            <a:ext cx="2262188" cy="914400"/>
          </a:xfrm>
          <a:prstGeom prst="rect">
            <a:avLst/>
          </a:prstGeom>
          <a:effectLst>
            <a:outerShdw blurRad="63500" dist="63500" dir="2700000" algn="tl" rotWithShape="0">
              <a:srgbClr val="002060">
                <a:alpha val="40000"/>
              </a:srgbClr>
            </a:outerShdw>
          </a:effectLst>
        </p:spPr>
      </p:pic>
      <p:pic>
        <p:nvPicPr>
          <p:cNvPr id="13" name="Kép 12"/>
          <p:cNvPicPr>
            <a:picLocks noChangeAspect="1"/>
          </p:cNvPicPr>
          <p:nvPr/>
        </p:nvPicPr>
        <p:blipFill>
          <a:blip r:embed="rId4"/>
          <a:stretch>
            <a:fillRect/>
          </a:stretch>
        </p:blipFill>
        <p:spPr>
          <a:xfrm>
            <a:off x="8140700" y="423863"/>
            <a:ext cx="3213100" cy="719137"/>
          </a:xfrm>
          <a:prstGeom prst="rect">
            <a:avLst/>
          </a:prstGeom>
          <a:effectLst>
            <a:outerShdw blurRad="63500" dist="63500" dir="2700000" algn="tl" rotWithShape="0">
              <a:schemeClr val="accent6">
                <a:lumMod val="50000"/>
                <a:alpha val="40000"/>
              </a:schemeClr>
            </a:outerShdw>
          </a:effectLst>
        </p:spPr>
      </p:pic>
      <p:sp>
        <p:nvSpPr>
          <p:cNvPr id="15" name="Élőláb helye 14"/>
          <p:cNvSpPr>
            <a:spLocks noGrp="1"/>
          </p:cNvSpPr>
          <p:nvPr>
            <p:ph type="ftr" sz="quarter" idx="11"/>
          </p:nvPr>
        </p:nvSpPr>
        <p:spPr/>
        <p:txBody>
          <a:bodyPr/>
          <a:lstStyle/>
          <a:p>
            <a:pPr>
              <a:defRPr/>
            </a:pPr>
            <a:r>
              <a:rPr lang="hu-HU" dirty="0"/>
              <a:t>webarchivum@oszk.hu</a:t>
            </a:r>
          </a:p>
        </p:txBody>
      </p:sp>
      <p:sp>
        <p:nvSpPr>
          <p:cNvPr id="17" name="Dátum helye 16"/>
          <p:cNvSpPr>
            <a:spLocks noGrp="1"/>
          </p:cNvSpPr>
          <p:nvPr>
            <p:ph type="dt" sz="quarter" idx="10"/>
          </p:nvPr>
        </p:nvSpPr>
        <p:spPr/>
        <p:txBody>
          <a:bodyPr/>
          <a:lstStyle/>
          <a:p>
            <a:pPr>
              <a:defRPr/>
            </a:pPr>
            <a:r>
              <a:rPr lang="hu-HU"/>
              <a:t>https://webarchivum.oszk.hu</a:t>
            </a:r>
          </a:p>
        </p:txBody>
      </p:sp>
      <p:pic>
        <p:nvPicPr>
          <p:cNvPr id="14345" name="Kép 3" descr="A képen szöveg, Betűtípus, Grafika, kör látható&#10;&#10;Lehet, hogy az AI által létrehozott tartalom helytelen."/>
          <p:cNvPicPr>
            <a:picLocks noChangeAspect="1"/>
          </p:cNvPicPr>
          <p:nvPr/>
        </p:nvPicPr>
        <p:blipFill>
          <a:blip r:embed="rId5"/>
          <a:srcRect/>
          <a:stretch>
            <a:fillRect/>
          </a:stretch>
        </p:blipFill>
        <p:spPr bwMode="auto">
          <a:xfrm>
            <a:off x="146050" y="2700338"/>
            <a:ext cx="3311525" cy="35750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ím 1"/>
          <p:cNvSpPr>
            <a:spLocks noGrp="1"/>
          </p:cNvSpPr>
          <p:nvPr>
            <p:ph type="title"/>
          </p:nvPr>
        </p:nvSpPr>
        <p:spPr/>
        <p:txBody>
          <a:bodyPr/>
          <a:lstStyle/>
          <a:p>
            <a:pPr eaLnBrk="1" hangingPunct="1"/>
            <a:r>
              <a:rPr lang="hu-HU" smtClean="0">
                <a:latin typeface="Calibri" pitchFamily="34" charset="0"/>
                <a:cs typeface="Calibri" pitchFamily="34" charset="0"/>
              </a:rPr>
              <a:t>A kozterkep.hu scrape-elése</a:t>
            </a:r>
          </a:p>
        </p:txBody>
      </p:sp>
      <p:sp>
        <p:nvSpPr>
          <p:cNvPr id="23554" name="Tartalom helye 2"/>
          <p:cNvSpPr>
            <a:spLocks noGrp="1"/>
          </p:cNvSpPr>
          <p:nvPr>
            <p:ph idx="1"/>
          </p:nvPr>
        </p:nvSpPr>
        <p:spPr/>
        <p:txBody>
          <a:bodyPr/>
          <a:lstStyle/>
          <a:p>
            <a:pPr eaLnBrk="1" hangingPunct="1"/>
            <a:r>
              <a:rPr lang="hu-HU" smtClean="0">
                <a:cs typeface="Calibri" pitchFamily="34" charset="0"/>
              </a:rPr>
              <a:t>A </a:t>
            </a:r>
            <a:r>
              <a:rPr lang="hu-HU" smtClean="0">
                <a:cs typeface="Calibri" pitchFamily="34" charset="0"/>
                <a:hlinkClick r:id="rId2"/>
              </a:rPr>
              <a:t>kozterkep.hu</a:t>
            </a:r>
            <a:r>
              <a:rPr lang="hu-HU" smtClean="0">
                <a:cs typeface="Calibri" pitchFamily="34" charset="0"/>
              </a:rPr>
              <a:t> közterek és közösségi terek művészi alkotásainak szubjektív bemutatására vállalkozó független és önkéntes munkára épülő webes közösség és adatbázis. Az oldalon jelenleg több mint 45 ezer műlap található, több mint 527 ezer fotón megörökítve.</a:t>
            </a:r>
          </a:p>
          <a:p>
            <a:pPr eaLnBrk="1" hangingPunct="1"/>
            <a:r>
              <a:rPr lang="hu-HU" smtClean="0">
                <a:cs typeface="Calibri" pitchFamily="34" charset="0"/>
              </a:rPr>
              <a:t>Egy-egy alkotás ún. műlapokon van leírva, amely metaadatokat és szöveges leírásokat tartalmaz. Az oldal remek forrása a Digitális Képarchívum bővítésének a scrape-elés segítségével. Azért szükséges a scrape-elés, mert csak bizonyos adatokat szeretnénk menteni, nem a teljes webhelyet. </a:t>
            </a:r>
            <a:endParaRPr lang="hu-HU" smtClean="0"/>
          </a:p>
          <a:p>
            <a:pPr eaLnBrk="1" hangingPunct="1"/>
            <a:endParaRPr lang="hu-HU" smtClean="0">
              <a:cs typeface="Calibri" pitchFamily="34" charset="0"/>
            </a:endParaRPr>
          </a:p>
        </p:txBody>
      </p:sp>
      <p:sp>
        <p:nvSpPr>
          <p:cNvPr id="4" name="Dátum helye 3">
            <a:extLst>
              <a:ext uri="{FF2B5EF4-FFF2-40B4-BE49-F238E27FC236}"/>
            </a:extLst>
          </p:cNvPr>
          <p:cNvSpPr>
            <a:spLocks noGrp="1"/>
          </p:cNvSpPr>
          <p:nvPr>
            <p:ph type="dt" sz="quarter" idx="10"/>
          </p:nvPr>
        </p:nvSpPr>
        <p:spPr/>
        <p:txBody>
          <a:bodyPr/>
          <a:lstStyle/>
          <a:p>
            <a:pPr>
              <a:defRPr/>
            </a:pPr>
            <a:r>
              <a:rPr lang="hu-HU"/>
              <a:t>https://webarchivum.oszk.hu</a:t>
            </a:r>
          </a:p>
        </p:txBody>
      </p:sp>
      <p:sp>
        <p:nvSpPr>
          <p:cNvPr id="5" name="Élőláb helye 4">
            <a:extLst>
              <a:ext uri="{FF2B5EF4-FFF2-40B4-BE49-F238E27FC236}"/>
            </a:extLst>
          </p:cNvPr>
          <p:cNvSpPr>
            <a:spLocks noGrp="1"/>
          </p:cNvSpPr>
          <p:nvPr>
            <p:ph type="ftr" sz="quarter" idx="11"/>
          </p:nvPr>
        </p:nvSpPr>
        <p:spPr/>
        <p:txBody>
          <a:bodyPr/>
          <a:lstStyle/>
          <a:p>
            <a:pPr>
              <a:defRPr/>
            </a:pPr>
            <a:r>
              <a:rPr lang="hu-HU"/>
              <a:t>webarchivum@oszk.hu</a:t>
            </a:r>
          </a:p>
        </p:txBody>
      </p:sp>
      <p:sp>
        <p:nvSpPr>
          <p:cNvPr id="6" name="Dia számának helye 5">
            <a:extLst>
              <a:ext uri="{FF2B5EF4-FFF2-40B4-BE49-F238E27FC236}"/>
            </a:extLst>
          </p:cNvPr>
          <p:cNvSpPr>
            <a:spLocks noGrp="1"/>
          </p:cNvSpPr>
          <p:nvPr>
            <p:ph type="sldNum" sz="quarter" idx="12"/>
          </p:nvPr>
        </p:nvSpPr>
        <p:spPr/>
        <p:txBody>
          <a:bodyPr/>
          <a:lstStyle/>
          <a:p>
            <a:pPr>
              <a:defRPr/>
            </a:pPr>
            <a:fld id="{C5AEA835-94D9-49F1-A4E6-9812619C25F6}" type="slidenum">
              <a:rPr lang="hu-HU"/>
              <a:pPr>
                <a:defRPr/>
              </a:pPr>
              <a:t>10</a:t>
            </a:fld>
            <a:endParaRPr lang="hu-H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átum helye 3">
            <a:extLst>
              <a:ext uri="{FF2B5EF4-FFF2-40B4-BE49-F238E27FC236}"/>
            </a:extLst>
          </p:cNvPr>
          <p:cNvSpPr>
            <a:spLocks noGrp="1"/>
          </p:cNvSpPr>
          <p:nvPr>
            <p:ph type="dt" sz="quarter" idx="10"/>
          </p:nvPr>
        </p:nvSpPr>
        <p:spPr/>
        <p:txBody>
          <a:bodyPr/>
          <a:lstStyle/>
          <a:p>
            <a:pPr>
              <a:defRPr/>
            </a:pPr>
            <a:r>
              <a:rPr lang="hu-HU"/>
              <a:t>https://webarchivum.oszk.hu</a:t>
            </a:r>
          </a:p>
        </p:txBody>
      </p:sp>
      <p:sp>
        <p:nvSpPr>
          <p:cNvPr id="5" name="Élőláb helye 4">
            <a:extLst>
              <a:ext uri="{FF2B5EF4-FFF2-40B4-BE49-F238E27FC236}"/>
            </a:extLst>
          </p:cNvPr>
          <p:cNvSpPr>
            <a:spLocks noGrp="1"/>
          </p:cNvSpPr>
          <p:nvPr>
            <p:ph type="ftr" sz="quarter" idx="11"/>
          </p:nvPr>
        </p:nvSpPr>
        <p:spPr/>
        <p:txBody>
          <a:bodyPr/>
          <a:lstStyle/>
          <a:p>
            <a:pPr>
              <a:defRPr/>
            </a:pPr>
            <a:r>
              <a:rPr lang="hu-HU"/>
              <a:t>webarchivum@oszk.hu</a:t>
            </a:r>
          </a:p>
        </p:txBody>
      </p:sp>
      <p:sp>
        <p:nvSpPr>
          <p:cNvPr id="6" name="Dia számának helye 5">
            <a:extLst>
              <a:ext uri="{FF2B5EF4-FFF2-40B4-BE49-F238E27FC236}"/>
            </a:extLst>
          </p:cNvPr>
          <p:cNvSpPr>
            <a:spLocks noGrp="1"/>
          </p:cNvSpPr>
          <p:nvPr>
            <p:ph type="sldNum" sz="quarter" idx="12"/>
          </p:nvPr>
        </p:nvSpPr>
        <p:spPr/>
        <p:txBody>
          <a:bodyPr/>
          <a:lstStyle/>
          <a:p>
            <a:pPr>
              <a:defRPr/>
            </a:pPr>
            <a:fld id="{49F80EF8-C57B-4485-8A15-88865389EACF}" type="slidenum">
              <a:rPr lang="hu-HU"/>
              <a:pPr>
                <a:defRPr/>
              </a:pPr>
              <a:t>11</a:t>
            </a:fld>
            <a:endParaRPr lang="hu-HU"/>
          </a:p>
        </p:txBody>
      </p:sp>
      <p:pic>
        <p:nvPicPr>
          <p:cNvPr id="24580" name="Kép 7" descr="A képen szöveg, képernyőkép, Webhely látható&#10;&#10;Lehet, hogy az AI által létrehozott tartalom helytelen.">
            <a:hlinkClick r:id="rId2"/>
          </p:cNvPr>
          <p:cNvPicPr>
            <a:picLocks noChangeAspect="1"/>
          </p:cNvPicPr>
          <p:nvPr/>
        </p:nvPicPr>
        <p:blipFill>
          <a:blip r:embed="rId3"/>
          <a:srcRect/>
          <a:stretch>
            <a:fillRect/>
          </a:stretch>
        </p:blipFill>
        <p:spPr bwMode="auto">
          <a:xfrm>
            <a:off x="234950" y="4763"/>
            <a:ext cx="11731625" cy="63404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átum helye 3">
            <a:extLst>
              <a:ext uri="{FF2B5EF4-FFF2-40B4-BE49-F238E27FC236}"/>
            </a:extLst>
          </p:cNvPr>
          <p:cNvSpPr>
            <a:spLocks noGrp="1"/>
          </p:cNvSpPr>
          <p:nvPr>
            <p:ph type="dt" sz="quarter" idx="10"/>
          </p:nvPr>
        </p:nvSpPr>
        <p:spPr/>
        <p:txBody>
          <a:bodyPr/>
          <a:lstStyle/>
          <a:p>
            <a:pPr>
              <a:defRPr/>
            </a:pPr>
            <a:r>
              <a:rPr lang="hu-HU"/>
              <a:t>https://webarchivum.oszk.hu</a:t>
            </a:r>
          </a:p>
        </p:txBody>
      </p:sp>
      <p:sp>
        <p:nvSpPr>
          <p:cNvPr id="5" name="Élőláb helye 4">
            <a:extLst>
              <a:ext uri="{FF2B5EF4-FFF2-40B4-BE49-F238E27FC236}"/>
            </a:extLst>
          </p:cNvPr>
          <p:cNvSpPr>
            <a:spLocks noGrp="1"/>
          </p:cNvSpPr>
          <p:nvPr>
            <p:ph type="ftr" sz="quarter" idx="11"/>
          </p:nvPr>
        </p:nvSpPr>
        <p:spPr/>
        <p:txBody>
          <a:bodyPr/>
          <a:lstStyle/>
          <a:p>
            <a:pPr>
              <a:defRPr/>
            </a:pPr>
            <a:r>
              <a:rPr lang="hu-HU"/>
              <a:t>webarchivum@oszk.hu</a:t>
            </a:r>
          </a:p>
        </p:txBody>
      </p:sp>
      <p:sp>
        <p:nvSpPr>
          <p:cNvPr id="6" name="Dia számának helye 5">
            <a:extLst>
              <a:ext uri="{FF2B5EF4-FFF2-40B4-BE49-F238E27FC236}"/>
            </a:extLst>
          </p:cNvPr>
          <p:cNvSpPr>
            <a:spLocks noGrp="1"/>
          </p:cNvSpPr>
          <p:nvPr>
            <p:ph type="sldNum" sz="quarter" idx="12"/>
          </p:nvPr>
        </p:nvSpPr>
        <p:spPr/>
        <p:txBody>
          <a:bodyPr/>
          <a:lstStyle/>
          <a:p>
            <a:pPr>
              <a:defRPr/>
            </a:pPr>
            <a:fld id="{924F7B78-5747-43A1-AD34-51BD10D8C079}" type="slidenum">
              <a:rPr lang="hu-HU"/>
              <a:pPr>
                <a:defRPr/>
              </a:pPr>
              <a:t>12</a:t>
            </a:fld>
            <a:endParaRPr lang="hu-HU"/>
          </a:p>
        </p:txBody>
      </p:sp>
      <p:pic>
        <p:nvPicPr>
          <p:cNvPr id="25604" name="Kép 6" descr="A képen szöveg, képernyőkép, Weblap, Webhely látható&#10;&#10;Lehet, hogy az AI által létrehozott tartalom helytelen.">
            <a:hlinkClick r:id="rId2"/>
          </p:cNvPr>
          <p:cNvPicPr>
            <a:picLocks noChangeAspect="1"/>
          </p:cNvPicPr>
          <p:nvPr/>
        </p:nvPicPr>
        <p:blipFill>
          <a:blip r:embed="rId3"/>
          <a:srcRect/>
          <a:stretch>
            <a:fillRect/>
          </a:stretch>
        </p:blipFill>
        <p:spPr bwMode="auto">
          <a:xfrm>
            <a:off x="460375" y="3175"/>
            <a:ext cx="11280775" cy="63436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ím 1"/>
          <p:cNvSpPr>
            <a:spLocks noGrp="1"/>
          </p:cNvSpPr>
          <p:nvPr>
            <p:ph type="title"/>
          </p:nvPr>
        </p:nvSpPr>
        <p:spPr/>
        <p:txBody>
          <a:bodyPr/>
          <a:lstStyle/>
          <a:p>
            <a:pPr eaLnBrk="1" hangingPunct="1"/>
            <a:r>
              <a:rPr lang="hu-HU" smtClean="0">
                <a:latin typeface="Calibri" pitchFamily="34" charset="0"/>
                <a:cs typeface="Calibri" pitchFamily="34" charset="0"/>
              </a:rPr>
              <a:t>Jogi kérdések</a:t>
            </a:r>
          </a:p>
        </p:txBody>
      </p:sp>
      <p:sp>
        <p:nvSpPr>
          <p:cNvPr id="4" name="Dátum helye 3">
            <a:extLst>
              <a:ext uri="{FF2B5EF4-FFF2-40B4-BE49-F238E27FC236}"/>
            </a:extLst>
          </p:cNvPr>
          <p:cNvSpPr>
            <a:spLocks noGrp="1"/>
          </p:cNvSpPr>
          <p:nvPr>
            <p:ph type="dt" sz="quarter" idx="10"/>
          </p:nvPr>
        </p:nvSpPr>
        <p:spPr/>
        <p:txBody>
          <a:bodyPr/>
          <a:lstStyle/>
          <a:p>
            <a:pPr>
              <a:defRPr/>
            </a:pPr>
            <a:r>
              <a:rPr lang="hu-HU"/>
              <a:t>https://webarchivum.oszk.hu</a:t>
            </a:r>
          </a:p>
        </p:txBody>
      </p:sp>
      <p:sp>
        <p:nvSpPr>
          <p:cNvPr id="5" name="Élőláb helye 4">
            <a:extLst>
              <a:ext uri="{FF2B5EF4-FFF2-40B4-BE49-F238E27FC236}"/>
            </a:extLst>
          </p:cNvPr>
          <p:cNvSpPr>
            <a:spLocks noGrp="1"/>
          </p:cNvSpPr>
          <p:nvPr>
            <p:ph type="ftr" sz="quarter" idx="11"/>
          </p:nvPr>
        </p:nvSpPr>
        <p:spPr/>
        <p:txBody>
          <a:bodyPr/>
          <a:lstStyle/>
          <a:p>
            <a:pPr>
              <a:defRPr/>
            </a:pPr>
            <a:r>
              <a:rPr lang="hu-HU"/>
              <a:t>webarchivum@oszk.hu</a:t>
            </a:r>
          </a:p>
        </p:txBody>
      </p:sp>
      <p:sp>
        <p:nvSpPr>
          <p:cNvPr id="6" name="Dia számának helye 5">
            <a:extLst>
              <a:ext uri="{FF2B5EF4-FFF2-40B4-BE49-F238E27FC236}"/>
            </a:extLst>
          </p:cNvPr>
          <p:cNvSpPr>
            <a:spLocks noGrp="1"/>
          </p:cNvSpPr>
          <p:nvPr>
            <p:ph type="sldNum" sz="quarter" idx="12"/>
          </p:nvPr>
        </p:nvSpPr>
        <p:spPr/>
        <p:txBody>
          <a:bodyPr/>
          <a:lstStyle/>
          <a:p>
            <a:pPr>
              <a:defRPr/>
            </a:pPr>
            <a:fld id="{39FD3E41-316B-45A9-B28C-9006199703BC}" type="slidenum">
              <a:rPr lang="hu-HU"/>
              <a:pPr>
                <a:defRPr/>
              </a:pPr>
              <a:t>13</a:t>
            </a:fld>
            <a:endParaRPr lang="hu-HU"/>
          </a:p>
        </p:txBody>
      </p:sp>
      <p:sp>
        <p:nvSpPr>
          <p:cNvPr id="26629" name="Alcím 2"/>
          <p:cNvSpPr txBox="1">
            <a:spLocks/>
          </p:cNvSpPr>
          <p:nvPr/>
        </p:nvSpPr>
        <p:spPr bwMode="auto">
          <a:xfrm>
            <a:off x="838200" y="1690688"/>
            <a:ext cx="4614863" cy="4670425"/>
          </a:xfrm>
          <a:prstGeom prst="rect">
            <a:avLst/>
          </a:prstGeom>
          <a:solidFill>
            <a:schemeClr val="bg1">
              <a:alpha val="70195"/>
            </a:schemeClr>
          </a:solidFill>
          <a:ln w="9525">
            <a:noFill/>
            <a:miter lim="800000"/>
            <a:headEnd/>
            <a:tailEnd/>
          </a:ln>
        </p:spPr>
        <p:txBody>
          <a:bodyPr/>
          <a:lstStyle/>
          <a:p>
            <a:pPr marL="228600" indent="-228600">
              <a:lnSpc>
                <a:spcPct val="90000"/>
              </a:lnSpc>
              <a:spcBef>
                <a:spcPts val="1000"/>
              </a:spcBef>
              <a:buFont typeface="Arial" charset="0"/>
              <a:buChar char="•"/>
            </a:pPr>
            <a:r>
              <a:rPr lang="hu-HU" sz="1400">
                <a:latin typeface="Calibri" pitchFamily="34" charset="0"/>
              </a:rPr>
              <a:t>A scrape-elés esetében számos jogi és etikai kérdés merül fel.</a:t>
            </a:r>
            <a:br>
              <a:rPr lang="hu-HU" sz="1400">
                <a:latin typeface="Calibri" pitchFamily="34" charset="0"/>
              </a:rPr>
            </a:br>
            <a:r>
              <a:rPr lang="hu-HU" sz="1400">
                <a:latin typeface="Calibri" pitchFamily="34" charset="0"/>
              </a:rPr>
              <a:t>(Krotov et</a:t>
            </a:r>
            <a:r>
              <a:rPr lang="en-US" sz="1400">
                <a:latin typeface="Calibri" pitchFamily="34" charset="0"/>
              </a:rPr>
              <a:t> </a:t>
            </a:r>
            <a:r>
              <a:rPr lang="hu-HU" sz="1400">
                <a:latin typeface="Calibri" pitchFamily="34" charset="0"/>
              </a:rPr>
              <a:t>al</a:t>
            </a:r>
            <a:r>
              <a:rPr lang="en-US" sz="1400">
                <a:latin typeface="Calibri" pitchFamily="34" charset="0"/>
              </a:rPr>
              <a:t>., „Legality and Ethics of Web Scraping”, </a:t>
            </a:r>
            <a:r>
              <a:rPr lang="en-US" sz="1400" i="1">
                <a:latin typeface="Calibri" pitchFamily="34" charset="0"/>
              </a:rPr>
              <a:t>Communications of the Association for Information Systems</a:t>
            </a:r>
            <a:r>
              <a:rPr lang="en-US" sz="1400">
                <a:latin typeface="Calibri" pitchFamily="34" charset="0"/>
              </a:rPr>
              <a:t> 47 (2020): 539–63, https://doi.org/10.17705/1CAIS.04724.</a:t>
            </a:r>
            <a:r>
              <a:rPr lang="hu-HU" sz="1400">
                <a:latin typeface="Calibri" pitchFamily="34" charset="0"/>
              </a:rPr>
              <a:t>)</a:t>
            </a:r>
          </a:p>
          <a:p>
            <a:pPr marL="228600" indent="-228600">
              <a:lnSpc>
                <a:spcPct val="90000"/>
              </a:lnSpc>
              <a:spcBef>
                <a:spcPts val="1000"/>
              </a:spcBef>
              <a:buFont typeface="Arial" charset="0"/>
              <a:buChar char="•"/>
            </a:pPr>
            <a:r>
              <a:rPr lang="hu-HU" sz="1400">
                <a:latin typeface="Calibri" pitchFamily="34" charset="0"/>
              </a:rPr>
              <a:t>Mely adatok esetében merül fel a (szerzői) jogvédettség kérdése?</a:t>
            </a:r>
          </a:p>
          <a:p>
            <a:pPr marL="228600" indent="-228600">
              <a:lnSpc>
                <a:spcPct val="90000"/>
              </a:lnSpc>
              <a:spcBef>
                <a:spcPts val="1000"/>
              </a:spcBef>
              <a:buFont typeface="Arial" charset="0"/>
              <a:buChar char="•"/>
            </a:pPr>
            <a:r>
              <a:rPr lang="hu-HU" sz="1400">
                <a:latin typeface="Calibri" pitchFamily="34" charset="0"/>
              </a:rPr>
              <a:t>Mely adatok esetében merül fel az érzékenység kérdése? (GDPR)</a:t>
            </a:r>
          </a:p>
        </p:txBody>
      </p:sp>
      <p:pic>
        <p:nvPicPr>
          <p:cNvPr id="26630" name="Kép 7" descr="A képen szöveg, képernyőkép, Betűtípus látható&#10;&#10;Lehet, hogy az AI által létrehozott tartalom helytelen.">
            <a:hlinkClick r:id="rId2"/>
          </p:cNvPr>
          <p:cNvPicPr>
            <a:picLocks noChangeAspect="1"/>
          </p:cNvPicPr>
          <p:nvPr/>
        </p:nvPicPr>
        <p:blipFill>
          <a:blip r:embed="rId3"/>
          <a:srcRect/>
          <a:stretch>
            <a:fillRect/>
          </a:stretch>
        </p:blipFill>
        <p:spPr bwMode="auto">
          <a:xfrm>
            <a:off x="841375" y="4024313"/>
            <a:ext cx="4619625" cy="1952625"/>
          </a:xfrm>
          <a:prstGeom prst="rect">
            <a:avLst/>
          </a:prstGeom>
          <a:noFill/>
          <a:ln w="9525">
            <a:noFill/>
            <a:miter lim="800000"/>
            <a:headEnd/>
            <a:tailEnd/>
          </a:ln>
        </p:spPr>
      </p:pic>
      <p:pic>
        <p:nvPicPr>
          <p:cNvPr id="26631" name="Kép 8" descr="A képen szöveg, képernyőkép, Betűtípus látható&#10;&#10;Lehet, hogy az AI által létrehozott tartalom helytelen.">
            <a:hlinkClick r:id="rId4"/>
          </p:cNvPr>
          <p:cNvPicPr>
            <a:picLocks noChangeAspect="1"/>
          </p:cNvPicPr>
          <p:nvPr/>
        </p:nvPicPr>
        <p:blipFill>
          <a:blip r:embed="rId5"/>
          <a:srcRect/>
          <a:stretch>
            <a:fillRect/>
          </a:stretch>
        </p:blipFill>
        <p:spPr bwMode="auto">
          <a:xfrm>
            <a:off x="5584825" y="1292225"/>
            <a:ext cx="5781675" cy="46672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átum helye 3">
            <a:extLst>
              <a:ext uri="{FF2B5EF4-FFF2-40B4-BE49-F238E27FC236}"/>
            </a:extLst>
          </p:cNvPr>
          <p:cNvSpPr>
            <a:spLocks noGrp="1"/>
          </p:cNvSpPr>
          <p:nvPr>
            <p:ph type="dt" sz="quarter" idx="10"/>
          </p:nvPr>
        </p:nvSpPr>
        <p:spPr/>
        <p:txBody>
          <a:bodyPr/>
          <a:lstStyle/>
          <a:p>
            <a:pPr>
              <a:defRPr/>
            </a:pPr>
            <a:r>
              <a:rPr lang="hu-HU"/>
              <a:t>https://webarchivum.oszk.hu</a:t>
            </a:r>
          </a:p>
        </p:txBody>
      </p:sp>
      <p:sp>
        <p:nvSpPr>
          <p:cNvPr id="5" name="Élőláb helye 4">
            <a:extLst>
              <a:ext uri="{FF2B5EF4-FFF2-40B4-BE49-F238E27FC236}"/>
            </a:extLst>
          </p:cNvPr>
          <p:cNvSpPr>
            <a:spLocks noGrp="1"/>
          </p:cNvSpPr>
          <p:nvPr>
            <p:ph type="ftr" sz="quarter" idx="11"/>
          </p:nvPr>
        </p:nvSpPr>
        <p:spPr/>
        <p:txBody>
          <a:bodyPr/>
          <a:lstStyle/>
          <a:p>
            <a:pPr>
              <a:defRPr/>
            </a:pPr>
            <a:r>
              <a:rPr lang="hu-HU"/>
              <a:t>webarchivum@oszk.hu</a:t>
            </a:r>
          </a:p>
        </p:txBody>
      </p:sp>
      <p:sp>
        <p:nvSpPr>
          <p:cNvPr id="6" name="Dia számának helye 5">
            <a:extLst>
              <a:ext uri="{FF2B5EF4-FFF2-40B4-BE49-F238E27FC236}"/>
            </a:extLst>
          </p:cNvPr>
          <p:cNvSpPr>
            <a:spLocks noGrp="1"/>
          </p:cNvSpPr>
          <p:nvPr>
            <p:ph type="sldNum" sz="quarter" idx="12"/>
          </p:nvPr>
        </p:nvSpPr>
        <p:spPr/>
        <p:txBody>
          <a:bodyPr/>
          <a:lstStyle/>
          <a:p>
            <a:pPr>
              <a:defRPr/>
            </a:pPr>
            <a:fld id="{E58C1413-5DDD-44A4-A691-540204A0C137}" type="slidenum">
              <a:rPr lang="hu-HU"/>
              <a:pPr>
                <a:defRPr/>
              </a:pPr>
              <a:t>14</a:t>
            </a:fld>
            <a:endParaRPr lang="hu-HU"/>
          </a:p>
        </p:txBody>
      </p:sp>
      <p:pic>
        <p:nvPicPr>
          <p:cNvPr id="27652" name="Kép 6" descr="A képen szöveg, képernyőkép, Betűtípus, szám látható&#10;&#10;Lehet, hogy az AI által létrehozott tartalom helytelen.">
            <a:hlinkClick r:id="rId2"/>
          </p:cNvPr>
          <p:cNvPicPr>
            <a:picLocks noChangeAspect="1"/>
          </p:cNvPicPr>
          <p:nvPr/>
        </p:nvPicPr>
        <p:blipFill>
          <a:blip r:embed="rId3"/>
          <a:srcRect/>
          <a:stretch>
            <a:fillRect/>
          </a:stretch>
        </p:blipFill>
        <p:spPr bwMode="auto">
          <a:xfrm>
            <a:off x="531813" y="0"/>
            <a:ext cx="11147425" cy="627538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átum helye 3">
            <a:extLst>
              <a:ext uri="{FF2B5EF4-FFF2-40B4-BE49-F238E27FC236}"/>
            </a:extLst>
          </p:cNvPr>
          <p:cNvSpPr>
            <a:spLocks noGrp="1"/>
          </p:cNvSpPr>
          <p:nvPr>
            <p:ph type="dt" sz="quarter" idx="10"/>
          </p:nvPr>
        </p:nvSpPr>
        <p:spPr/>
        <p:txBody>
          <a:bodyPr/>
          <a:lstStyle/>
          <a:p>
            <a:pPr>
              <a:defRPr/>
            </a:pPr>
            <a:r>
              <a:rPr lang="hu-HU"/>
              <a:t>https://webarchivum.oszk.hu</a:t>
            </a:r>
          </a:p>
        </p:txBody>
      </p:sp>
      <p:sp>
        <p:nvSpPr>
          <p:cNvPr id="5" name="Élőláb helye 4">
            <a:extLst>
              <a:ext uri="{FF2B5EF4-FFF2-40B4-BE49-F238E27FC236}"/>
            </a:extLst>
          </p:cNvPr>
          <p:cNvSpPr>
            <a:spLocks noGrp="1"/>
          </p:cNvSpPr>
          <p:nvPr>
            <p:ph type="ftr" sz="quarter" idx="11"/>
          </p:nvPr>
        </p:nvSpPr>
        <p:spPr/>
        <p:txBody>
          <a:bodyPr/>
          <a:lstStyle/>
          <a:p>
            <a:pPr>
              <a:defRPr/>
            </a:pPr>
            <a:r>
              <a:rPr lang="hu-HU"/>
              <a:t>webarchivum@oszk.hu</a:t>
            </a:r>
          </a:p>
        </p:txBody>
      </p:sp>
      <p:sp>
        <p:nvSpPr>
          <p:cNvPr id="6" name="Dia számának helye 5">
            <a:extLst>
              <a:ext uri="{FF2B5EF4-FFF2-40B4-BE49-F238E27FC236}"/>
            </a:extLst>
          </p:cNvPr>
          <p:cNvSpPr>
            <a:spLocks noGrp="1"/>
          </p:cNvSpPr>
          <p:nvPr>
            <p:ph type="sldNum" sz="quarter" idx="12"/>
          </p:nvPr>
        </p:nvSpPr>
        <p:spPr/>
        <p:txBody>
          <a:bodyPr/>
          <a:lstStyle/>
          <a:p>
            <a:pPr>
              <a:defRPr/>
            </a:pPr>
            <a:fld id="{43DC4AEA-3E67-4752-9A61-584C88FF0DCA}" type="slidenum">
              <a:rPr lang="hu-HU"/>
              <a:pPr>
                <a:defRPr/>
              </a:pPr>
              <a:t>15</a:t>
            </a:fld>
            <a:endParaRPr lang="hu-HU"/>
          </a:p>
        </p:txBody>
      </p:sp>
      <p:pic>
        <p:nvPicPr>
          <p:cNvPr id="28676" name="Kép 6" descr="A képen szöveg, képernyőkép, művészet, kültéri látható&#10;&#10;Lehet, hogy az AI által létrehozott tartalom helytelen.">
            <a:hlinkClick r:id="rId2"/>
          </p:cNvPr>
          <p:cNvPicPr>
            <a:picLocks noChangeAspect="1"/>
          </p:cNvPicPr>
          <p:nvPr/>
        </p:nvPicPr>
        <p:blipFill>
          <a:blip r:embed="rId3"/>
          <a:srcRect/>
          <a:stretch>
            <a:fillRect/>
          </a:stretch>
        </p:blipFill>
        <p:spPr bwMode="auto">
          <a:xfrm>
            <a:off x="527050" y="3175"/>
            <a:ext cx="11137900" cy="625951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ím 1"/>
          <p:cNvSpPr>
            <a:spLocks noGrp="1"/>
          </p:cNvSpPr>
          <p:nvPr>
            <p:ph type="title"/>
          </p:nvPr>
        </p:nvSpPr>
        <p:spPr/>
        <p:txBody>
          <a:bodyPr/>
          <a:lstStyle/>
          <a:p>
            <a:pPr eaLnBrk="1" hangingPunct="1"/>
            <a:r>
              <a:rPr lang="hu-HU" smtClean="0">
                <a:latin typeface="Calibri" pitchFamily="34" charset="0"/>
                <a:cs typeface="Calibri" pitchFamily="34" charset="0"/>
              </a:rPr>
              <a:t>A scrape-eléshez használt eszközök</a:t>
            </a:r>
          </a:p>
        </p:txBody>
      </p:sp>
      <p:pic>
        <p:nvPicPr>
          <p:cNvPr id="29698" name="Tartalom helye 6" descr="A képen embléma, Betűtípus, clipart, Grafika látható&#10;&#10;Lehet, hogy az AI által létrehozott tartalom helytelen.">
            <a:hlinkClick r:id="rId2"/>
          </p:cNvPr>
          <p:cNvPicPr>
            <a:picLocks noGrp="1" noChangeAspect="1"/>
          </p:cNvPicPr>
          <p:nvPr>
            <p:ph idx="1"/>
          </p:nvPr>
        </p:nvPicPr>
        <p:blipFill>
          <a:blip r:embed="rId3"/>
          <a:srcRect/>
          <a:stretch>
            <a:fillRect/>
          </a:stretch>
        </p:blipFill>
        <p:spPr>
          <a:xfrm>
            <a:off x="833438" y="2824163"/>
            <a:ext cx="3810000" cy="1200150"/>
          </a:xfrm>
        </p:spPr>
      </p:pic>
      <p:sp>
        <p:nvSpPr>
          <p:cNvPr id="4" name="Dátum helye 3">
            <a:extLst>
              <a:ext uri="{FF2B5EF4-FFF2-40B4-BE49-F238E27FC236}"/>
            </a:extLst>
          </p:cNvPr>
          <p:cNvSpPr>
            <a:spLocks noGrp="1"/>
          </p:cNvSpPr>
          <p:nvPr>
            <p:ph type="dt" sz="quarter" idx="10"/>
          </p:nvPr>
        </p:nvSpPr>
        <p:spPr/>
        <p:txBody>
          <a:bodyPr/>
          <a:lstStyle/>
          <a:p>
            <a:pPr>
              <a:defRPr/>
            </a:pPr>
            <a:r>
              <a:rPr lang="hu-HU"/>
              <a:t>https://webarchivum.oszk.hu</a:t>
            </a:r>
          </a:p>
        </p:txBody>
      </p:sp>
      <p:sp>
        <p:nvSpPr>
          <p:cNvPr id="5" name="Élőláb helye 4">
            <a:extLst>
              <a:ext uri="{FF2B5EF4-FFF2-40B4-BE49-F238E27FC236}"/>
            </a:extLst>
          </p:cNvPr>
          <p:cNvSpPr>
            <a:spLocks noGrp="1"/>
          </p:cNvSpPr>
          <p:nvPr>
            <p:ph type="ftr" sz="quarter" idx="11"/>
          </p:nvPr>
        </p:nvSpPr>
        <p:spPr/>
        <p:txBody>
          <a:bodyPr/>
          <a:lstStyle/>
          <a:p>
            <a:pPr>
              <a:defRPr/>
            </a:pPr>
            <a:r>
              <a:rPr lang="hu-HU"/>
              <a:t>webarchivum@oszk.hu</a:t>
            </a:r>
          </a:p>
        </p:txBody>
      </p:sp>
      <p:sp>
        <p:nvSpPr>
          <p:cNvPr id="6" name="Dia számának helye 5">
            <a:extLst>
              <a:ext uri="{FF2B5EF4-FFF2-40B4-BE49-F238E27FC236}"/>
            </a:extLst>
          </p:cNvPr>
          <p:cNvSpPr>
            <a:spLocks noGrp="1"/>
          </p:cNvSpPr>
          <p:nvPr>
            <p:ph type="sldNum" sz="quarter" idx="12"/>
          </p:nvPr>
        </p:nvSpPr>
        <p:spPr/>
        <p:txBody>
          <a:bodyPr/>
          <a:lstStyle/>
          <a:p>
            <a:pPr>
              <a:defRPr/>
            </a:pPr>
            <a:fld id="{8DDA63AD-129D-437B-8C50-327194935046}" type="slidenum">
              <a:rPr lang="hu-HU"/>
              <a:pPr>
                <a:defRPr/>
              </a:pPr>
              <a:t>16</a:t>
            </a:fld>
            <a:endParaRPr lang="hu-HU"/>
          </a:p>
        </p:txBody>
      </p:sp>
      <p:pic>
        <p:nvPicPr>
          <p:cNvPr id="29702" name="Kép 7" descr="A képen szöveg, képernyőkép, Betűtípus, Grafikus tervezés látható&#10;&#10;Lehet, hogy az AI által létrehozott tartalom helytelen.">
            <a:hlinkClick r:id="rId4"/>
          </p:cNvPr>
          <p:cNvPicPr>
            <a:picLocks noChangeAspect="1"/>
          </p:cNvPicPr>
          <p:nvPr/>
        </p:nvPicPr>
        <p:blipFill>
          <a:blip r:embed="rId5"/>
          <a:srcRect/>
          <a:stretch>
            <a:fillRect/>
          </a:stretch>
        </p:blipFill>
        <p:spPr bwMode="auto">
          <a:xfrm>
            <a:off x="5622925" y="1933575"/>
            <a:ext cx="5972175" cy="29908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átum helye 3">
            <a:extLst>
              <a:ext uri="{FF2B5EF4-FFF2-40B4-BE49-F238E27FC236}"/>
            </a:extLst>
          </p:cNvPr>
          <p:cNvSpPr>
            <a:spLocks noGrp="1"/>
          </p:cNvSpPr>
          <p:nvPr>
            <p:ph type="dt" sz="quarter" idx="10"/>
          </p:nvPr>
        </p:nvSpPr>
        <p:spPr/>
        <p:txBody>
          <a:bodyPr/>
          <a:lstStyle/>
          <a:p>
            <a:pPr>
              <a:defRPr/>
            </a:pPr>
            <a:r>
              <a:rPr lang="hu-HU"/>
              <a:t>https://webarchivum.oszk.hu</a:t>
            </a:r>
          </a:p>
        </p:txBody>
      </p:sp>
      <p:sp>
        <p:nvSpPr>
          <p:cNvPr id="5" name="Élőláb helye 4">
            <a:extLst>
              <a:ext uri="{FF2B5EF4-FFF2-40B4-BE49-F238E27FC236}"/>
            </a:extLst>
          </p:cNvPr>
          <p:cNvSpPr>
            <a:spLocks noGrp="1"/>
          </p:cNvSpPr>
          <p:nvPr>
            <p:ph type="ftr" sz="quarter" idx="11"/>
          </p:nvPr>
        </p:nvSpPr>
        <p:spPr/>
        <p:txBody>
          <a:bodyPr/>
          <a:lstStyle/>
          <a:p>
            <a:pPr>
              <a:defRPr/>
            </a:pPr>
            <a:r>
              <a:rPr lang="hu-HU"/>
              <a:t>webarchivum@oszk.hu</a:t>
            </a:r>
          </a:p>
        </p:txBody>
      </p:sp>
      <p:sp>
        <p:nvSpPr>
          <p:cNvPr id="6" name="Dia számának helye 5">
            <a:extLst>
              <a:ext uri="{FF2B5EF4-FFF2-40B4-BE49-F238E27FC236}"/>
            </a:extLst>
          </p:cNvPr>
          <p:cNvSpPr>
            <a:spLocks noGrp="1"/>
          </p:cNvSpPr>
          <p:nvPr>
            <p:ph type="sldNum" sz="quarter" idx="12"/>
          </p:nvPr>
        </p:nvSpPr>
        <p:spPr/>
        <p:txBody>
          <a:bodyPr/>
          <a:lstStyle/>
          <a:p>
            <a:pPr>
              <a:defRPr/>
            </a:pPr>
            <a:fld id="{1C81EE6F-D2C0-4659-B7BD-A702A17B576E}" type="slidenum">
              <a:rPr lang="hu-HU"/>
              <a:pPr>
                <a:defRPr/>
              </a:pPr>
              <a:t>17</a:t>
            </a:fld>
            <a:endParaRPr lang="hu-HU"/>
          </a:p>
        </p:txBody>
      </p:sp>
      <p:pic>
        <p:nvPicPr>
          <p:cNvPr id="30724" name="Kép 6" descr="A képen szöveg, képernyőkép, Webhely, Weblap látható&#10;&#10;Lehet, hogy az AI által létrehozott tartalom helytelen.">
            <a:hlinkClick r:id="rId2"/>
          </p:cNvPr>
          <p:cNvPicPr>
            <a:picLocks noChangeAspect="1"/>
          </p:cNvPicPr>
          <p:nvPr/>
        </p:nvPicPr>
        <p:blipFill>
          <a:blip r:embed="rId3"/>
          <a:srcRect/>
          <a:stretch>
            <a:fillRect/>
          </a:stretch>
        </p:blipFill>
        <p:spPr bwMode="auto">
          <a:xfrm>
            <a:off x="546100" y="3175"/>
            <a:ext cx="11109325" cy="624046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átum helye 3">
            <a:extLst>
              <a:ext uri="{FF2B5EF4-FFF2-40B4-BE49-F238E27FC236}"/>
            </a:extLst>
          </p:cNvPr>
          <p:cNvSpPr>
            <a:spLocks noGrp="1"/>
          </p:cNvSpPr>
          <p:nvPr>
            <p:ph type="dt" sz="quarter" idx="10"/>
          </p:nvPr>
        </p:nvSpPr>
        <p:spPr/>
        <p:txBody>
          <a:bodyPr/>
          <a:lstStyle/>
          <a:p>
            <a:pPr>
              <a:defRPr/>
            </a:pPr>
            <a:r>
              <a:rPr lang="hu-HU"/>
              <a:t>https://webarchivum.oszk.hu</a:t>
            </a:r>
          </a:p>
        </p:txBody>
      </p:sp>
      <p:sp>
        <p:nvSpPr>
          <p:cNvPr id="5" name="Élőláb helye 4">
            <a:extLst>
              <a:ext uri="{FF2B5EF4-FFF2-40B4-BE49-F238E27FC236}"/>
            </a:extLst>
          </p:cNvPr>
          <p:cNvSpPr>
            <a:spLocks noGrp="1"/>
          </p:cNvSpPr>
          <p:nvPr>
            <p:ph type="ftr" sz="quarter" idx="11"/>
          </p:nvPr>
        </p:nvSpPr>
        <p:spPr/>
        <p:txBody>
          <a:bodyPr/>
          <a:lstStyle/>
          <a:p>
            <a:pPr>
              <a:defRPr/>
            </a:pPr>
            <a:r>
              <a:rPr lang="hu-HU"/>
              <a:t>webarchivum@oszk.hu</a:t>
            </a:r>
          </a:p>
        </p:txBody>
      </p:sp>
      <p:sp>
        <p:nvSpPr>
          <p:cNvPr id="6" name="Dia számának helye 5">
            <a:extLst>
              <a:ext uri="{FF2B5EF4-FFF2-40B4-BE49-F238E27FC236}"/>
            </a:extLst>
          </p:cNvPr>
          <p:cNvSpPr>
            <a:spLocks noGrp="1"/>
          </p:cNvSpPr>
          <p:nvPr>
            <p:ph type="sldNum" sz="quarter" idx="12"/>
          </p:nvPr>
        </p:nvSpPr>
        <p:spPr/>
        <p:txBody>
          <a:bodyPr/>
          <a:lstStyle/>
          <a:p>
            <a:pPr>
              <a:defRPr/>
            </a:pPr>
            <a:fld id="{AB5EBB18-FCAD-4988-873C-C6A1D0B1B939}" type="slidenum">
              <a:rPr lang="hu-HU"/>
              <a:pPr>
                <a:defRPr/>
              </a:pPr>
              <a:t>18</a:t>
            </a:fld>
            <a:endParaRPr lang="hu-HU"/>
          </a:p>
        </p:txBody>
      </p:sp>
      <p:pic>
        <p:nvPicPr>
          <p:cNvPr id="31748" name="Kép 6" descr="A képen szöveg, képernyőkép, Weblap, Webhely látható&#10;&#10;Lehet, hogy az AI által létrehozott tartalom helytelen.">
            <a:hlinkClick r:id="rId2"/>
          </p:cNvPr>
          <p:cNvPicPr>
            <a:picLocks noChangeAspect="1"/>
          </p:cNvPicPr>
          <p:nvPr/>
        </p:nvPicPr>
        <p:blipFill>
          <a:blip r:embed="rId3"/>
          <a:srcRect/>
          <a:stretch>
            <a:fillRect/>
          </a:stretch>
        </p:blipFill>
        <p:spPr bwMode="auto">
          <a:xfrm>
            <a:off x="527050" y="3175"/>
            <a:ext cx="11147425" cy="626903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Tartalom helye 8"/>
          <p:cNvPicPr>
            <a:picLocks noGrp="1" noChangeAspect="1"/>
          </p:cNvPicPr>
          <p:nvPr>
            <p:ph idx="4294967295"/>
          </p:nvPr>
        </p:nvPicPr>
        <p:blipFill>
          <a:blip r:embed="rId2"/>
          <a:srcRect/>
          <a:stretch>
            <a:fillRect/>
          </a:stretch>
        </p:blipFill>
        <p:spPr>
          <a:xfrm>
            <a:off x="0" y="1825625"/>
            <a:ext cx="6518275" cy="4351338"/>
          </a:xfrm>
        </p:spPr>
      </p:pic>
      <p:pic>
        <p:nvPicPr>
          <p:cNvPr id="32770" name="Tartalom helye 3"/>
          <p:cNvPicPr>
            <a:picLocks noChangeAspect="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pic>
        <p:nvPicPr>
          <p:cNvPr id="32771" name="Kép 2">
            <a:hlinkClick r:id="rId4"/>
          </p:cNvPr>
          <p:cNvPicPr>
            <a:picLocks noChangeAspect="1"/>
          </p:cNvPicPr>
          <p:nvPr/>
        </p:nvPicPr>
        <p:blipFill>
          <a:blip r:embed="rId5"/>
          <a:srcRect/>
          <a:stretch>
            <a:fillRect/>
          </a:stretch>
        </p:blipFill>
        <p:spPr bwMode="auto">
          <a:xfrm>
            <a:off x="0" y="0"/>
            <a:ext cx="12192000" cy="6858000"/>
          </a:xfrm>
          <a:prstGeom prst="rect">
            <a:avLst/>
          </a:prstGeom>
          <a:noFill/>
          <a:ln w="9525">
            <a:noFill/>
            <a:miter lim="800000"/>
            <a:headEnd/>
            <a:tailEnd/>
          </a:ln>
        </p:spPr>
      </p:pic>
      <p:sp>
        <p:nvSpPr>
          <p:cNvPr id="5" name="Téglalap 4">
            <a:extLst>
              <a:ext uri="{FF2B5EF4-FFF2-40B4-BE49-F238E27FC236}"/>
            </a:extLst>
          </p:cNvPr>
          <p:cNvSpPr/>
          <p:nvPr/>
        </p:nvSpPr>
        <p:spPr>
          <a:xfrm>
            <a:off x="635000" y="1112838"/>
            <a:ext cx="1919288" cy="3698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7" name="Téglalap 6">
            <a:extLst>
              <a:ext uri="{FF2B5EF4-FFF2-40B4-BE49-F238E27FC236}"/>
            </a:extLst>
          </p:cNvPr>
          <p:cNvSpPr/>
          <p:nvPr/>
        </p:nvSpPr>
        <p:spPr>
          <a:xfrm>
            <a:off x="3365500" y="1573213"/>
            <a:ext cx="2878138" cy="3698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8" name="Téglalap 7">
            <a:extLst>
              <a:ext uri="{FF2B5EF4-FFF2-40B4-BE49-F238E27FC236}"/>
            </a:extLst>
          </p:cNvPr>
          <p:cNvSpPr/>
          <p:nvPr/>
        </p:nvSpPr>
        <p:spPr>
          <a:xfrm>
            <a:off x="3365500" y="2055813"/>
            <a:ext cx="942975" cy="581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a:extLst>
              <a:ext uri="{FF2B5EF4-FFF2-40B4-BE49-F238E27FC236}"/>
            </a:extLst>
          </p:cNvPr>
          <p:cNvSpPr/>
          <p:nvPr/>
        </p:nvSpPr>
        <p:spPr>
          <a:xfrm>
            <a:off x="6096000" y="2055813"/>
            <a:ext cx="1787525" cy="250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15" name="Téglalap 14">
            <a:extLst>
              <a:ext uri="{FF2B5EF4-FFF2-40B4-BE49-F238E27FC236}"/>
            </a:extLst>
          </p:cNvPr>
          <p:cNvSpPr/>
          <p:nvPr/>
        </p:nvSpPr>
        <p:spPr>
          <a:xfrm>
            <a:off x="6096000" y="2346325"/>
            <a:ext cx="942975" cy="2905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16" name="Téglalap 15">
            <a:extLst>
              <a:ext uri="{FF2B5EF4-FFF2-40B4-BE49-F238E27FC236}"/>
            </a:extLst>
          </p:cNvPr>
          <p:cNvSpPr/>
          <p:nvPr/>
        </p:nvSpPr>
        <p:spPr>
          <a:xfrm>
            <a:off x="3365500" y="2751138"/>
            <a:ext cx="5300663" cy="6778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17" name="Téglalap 16">
            <a:extLst>
              <a:ext uri="{FF2B5EF4-FFF2-40B4-BE49-F238E27FC236}"/>
            </a:extLst>
          </p:cNvPr>
          <p:cNvSpPr/>
          <p:nvPr/>
        </p:nvSpPr>
        <p:spPr>
          <a:xfrm>
            <a:off x="3484563" y="3544888"/>
            <a:ext cx="5181600" cy="19002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18" name="Téglalap 17">
            <a:extLst>
              <a:ext uri="{FF2B5EF4-FFF2-40B4-BE49-F238E27FC236}"/>
            </a:extLst>
          </p:cNvPr>
          <p:cNvSpPr/>
          <p:nvPr/>
        </p:nvSpPr>
        <p:spPr>
          <a:xfrm>
            <a:off x="3484563" y="5511800"/>
            <a:ext cx="5181600" cy="12017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19" name="Téglalap 18">
            <a:extLst>
              <a:ext uri="{FF2B5EF4-FFF2-40B4-BE49-F238E27FC236}"/>
            </a:extLst>
          </p:cNvPr>
          <p:cNvSpPr/>
          <p:nvPr/>
        </p:nvSpPr>
        <p:spPr>
          <a:xfrm>
            <a:off x="8855075" y="3995738"/>
            <a:ext cx="1293813" cy="1968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20" name="Téglalap 19">
            <a:extLst>
              <a:ext uri="{FF2B5EF4-FFF2-40B4-BE49-F238E27FC236}"/>
            </a:extLst>
          </p:cNvPr>
          <p:cNvSpPr/>
          <p:nvPr/>
        </p:nvSpPr>
        <p:spPr>
          <a:xfrm>
            <a:off x="8855075" y="4497388"/>
            <a:ext cx="1812925" cy="1984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21" name="Téglalap 20">
            <a:extLst>
              <a:ext uri="{FF2B5EF4-FFF2-40B4-BE49-F238E27FC236}"/>
            </a:extLst>
          </p:cNvPr>
          <p:cNvSpPr/>
          <p:nvPr/>
        </p:nvSpPr>
        <p:spPr>
          <a:xfrm>
            <a:off x="8855075" y="2405063"/>
            <a:ext cx="2678113" cy="12112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23" name="Téglalap 22">
            <a:extLst>
              <a:ext uri="{FF2B5EF4-FFF2-40B4-BE49-F238E27FC236}"/>
            </a:extLst>
          </p:cNvPr>
          <p:cNvSpPr/>
          <p:nvPr/>
        </p:nvSpPr>
        <p:spPr>
          <a:xfrm>
            <a:off x="9177338" y="2117725"/>
            <a:ext cx="1201737"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ím 1"/>
          <p:cNvSpPr>
            <a:spLocks noGrp="1"/>
          </p:cNvSpPr>
          <p:nvPr>
            <p:ph type="title"/>
          </p:nvPr>
        </p:nvSpPr>
        <p:spPr/>
        <p:txBody>
          <a:bodyPr/>
          <a:lstStyle/>
          <a:p>
            <a:pPr eaLnBrk="1" hangingPunct="1"/>
            <a:r>
              <a:rPr lang="hu-HU" smtClean="0">
                <a:latin typeface="Calibri" pitchFamily="34" charset="0"/>
                <a:cs typeface="Calibri" pitchFamily="34" charset="0"/>
              </a:rPr>
              <a:t>A scrape-elés fogalma, működése</a:t>
            </a:r>
          </a:p>
        </p:txBody>
      </p:sp>
      <p:sp>
        <p:nvSpPr>
          <p:cNvPr id="15362" name="Tartalom helye 2"/>
          <p:cNvSpPr>
            <a:spLocks noGrp="1"/>
          </p:cNvSpPr>
          <p:nvPr>
            <p:ph idx="1"/>
          </p:nvPr>
        </p:nvSpPr>
        <p:spPr>
          <a:xfrm>
            <a:off x="838200" y="1825625"/>
            <a:ext cx="5651500" cy="4351338"/>
          </a:xfrm>
        </p:spPr>
        <p:txBody>
          <a:bodyPr/>
          <a:lstStyle/>
          <a:p>
            <a:pPr eaLnBrk="1" hangingPunct="1">
              <a:lnSpc>
                <a:spcPct val="70000"/>
              </a:lnSpc>
            </a:pPr>
            <a:r>
              <a:rPr lang="hu-HU" sz="2600" smtClean="0">
                <a:cs typeface="Calibri" pitchFamily="34" charset="0"/>
              </a:rPr>
              <a:t>A scrape-elés (web scraping; scraping = kaparás) adatok gyűjtését jelenti a webről. </a:t>
            </a:r>
          </a:p>
          <a:p>
            <a:pPr eaLnBrk="1" hangingPunct="1">
              <a:lnSpc>
                <a:spcPct val="70000"/>
              </a:lnSpc>
            </a:pPr>
            <a:r>
              <a:rPr lang="hu-HU" sz="2600" smtClean="0">
                <a:cs typeface="Calibri" pitchFamily="34" charset="0"/>
              </a:rPr>
              <a:t>A scrape-elést olyan speciális célú crawler (a scrape-elés esetében gyakran ún. spider) végzi, amely letölti az weboldalakat, elemzi a tartalmukat, és meghatározott adatokat strukturált adathalmazként ment el. </a:t>
            </a:r>
            <a:endParaRPr lang="hu-HU" sz="2600" smtClean="0"/>
          </a:p>
          <a:p>
            <a:pPr eaLnBrk="1" hangingPunct="1">
              <a:lnSpc>
                <a:spcPct val="70000"/>
              </a:lnSpc>
            </a:pPr>
            <a:r>
              <a:rPr lang="hu-HU" sz="2600" smtClean="0">
                <a:cs typeface="Calibri" pitchFamily="34" charset="0"/>
              </a:rPr>
              <a:t>A strukturált adathalmaz sokféle lehet: az egyszerű CSV vagy TSV-től a szabványos adatcsereformátumokon át (JSON, XML) az adatbázisba mentésig.</a:t>
            </a:r>
            <a:endParaRPr lang="hu-HU" sz="2600" smtClean="0"/>
          </a:p>
        </p:txBody>
      </p:sp>
      <p:sp>
        <p:nvSpPr>
          <p:cNvPr id="4" name="Dátum helye 3">
            <a:extLst>
              <a:ext uri="{FF2B5EF4-FFF2-40B4-BE49-F238E27FC236}"/>
            </a:extLst>
          </p:cNvPr>
          <p:cNvSpPr>
            <a:spLocks noGrp="1"/>
          </p:cNvSpPr>
          <p:nvPr>
            <p:ph type="dt" sz="quarter" idx="10"/>
          </p:nvPr>
        </p:nvSpPr>
        <p:spPr/>
        <p:txBody>
          <a:bodyPr/>
          <a:lstStyle/>
          <a:p>
            <a:pPr>
              <a:defRPr/>
            </a:pPr>
            <a:r>
              <a:rPr lang="hu-HU"/>
              <a:t>https://webarchivum.oszk.hu</a:t>
            </a:r>
          </a:p>
        </p:txBody>
      </p:sp>
      <p:sp>
        <p:nvSpPr>
          <p:cNvPr id="5" name="Élőláb helye 4">
            <a:extLst>
              <a:ext uri="{FF2B5EF4-FFF2-40B4-BE49-F238E27FC236}"/>
            </a:extLst>
          </p:cNvPr>
          <p:cNvSpPr>
            <a:spLocks noGrp="1"/>
          </p:cNvSpPr>
          <p:nvPr>
            <p:ph type="ftr" sz="quarter" idx="11"/>
          </p:nvPr>
        </p:nvSpPr>
        <p:spPr/>
        <p:txBody>
          <a:bodyPr/>
          <a:lstStyle/>
          <a:p>
            <a:pPr>
              <a:defRPr/>
            </a:pPr>
            <a:r>
              <a:rPr lang="hu-HU"/>
              <a:t>webarchivum@oszk.hu</a:t>
            </a:r>
          </a:p>
        </p:txBody>
      </p:sp>
      <p:sp>
        <p:nvSpPr>
          <p:cNvPr id="6" name="Dia számának helye 5">
            <a:extLst>
              <a:ext uri="{FF2B5EF4-FFF2-40B4-BE49-F238E27FC236}"/>
            </a:extLst>
          </p:cNvPr>
          <p:cNvSpPr>
            <a:spLocks noGrp="1"/>
          </p:cNvSpPr>
          <p:nvPr>
            <p:ph type="sldNum" sz="quarter" idx="12"/>
          </p:nvPr>
        </p:nvSpPr>
        <p:spPr/>
        <p:txBody>
          <a:bodyPr/>
          <a:lstStyle/>
          <a:p>
            <a:pPr>
              <a:defRPr/>
            </a:pPr>
            <a:fld id="{2120D2AA-B5BD-49B4-BA48-25178F2EEFE2}" type="slidenum">
              <a:rPr lang="hu-HU"/>
              <a:pPr>
                <a:defRPr/>
              </a:pPr>
              <a:t>2</a:t>
            </a:fld>
            <a:endParaRPr lang="hu-HU"/>
          </a:p>
        </p:txBody>
      </p:sp>
      <p:pic>
        <p:nvPicPr>
          <p:cNvPr id="15366" name="Kép 6" descr="A képen szöveg, képernyőkép, Betűtípus, kör látható&#10;&#10;Lehet, hogy az AI által létrehozott tartalom helytelen.">
            <a:hlinkClick r:id="rId2"/>
          </p:cNvPr>
          <p:cNvPicPr>
            <a:picLocks noChangeAspect="1"/>
          </p:cNvPicPr>
          <p:nvPr/>
        </p:nvPicPr>
        <p:blipFill>
          <a:blip r:embed="rId3"/>
          <a:srcRect/>
          <a:stretch>
            <a:fillRect/>
          </a:stretch>
        </p:blipFill>
        <p:spPr bwMode="auto">
          <a:xfrm>
            <a:off x="6918325" y="1598613"/>
            <a:ext cx="4432300" cy="4451350"/>
          </a:xfrm>
          <a:prstGeom prst="rect">
            <a:avLst/>
          </a:prstGeom>
          <a:noFill/>
          <a:ln w="9525">
            <a:noFill/>
            <a:miter lim="800000"/>
            <a:headEnd/>
            <a:tailEnd/>
          </a:ln>
        </p:spPr>
      </p:pic>
      <p:sp>
        <p:nvSpPr>
          <p:cNvPr id="15367" name="Szövegdoboz 7"/>
          <p:cNvSpPr txBox="1">
            <a:spLocks noChangeArrowheads="1"/>
          </p:cNvSpPr>
          <p:nvPr/>
        </p:nvSpPr>
        <p:spPr bwMode="auto">
          <a:xfrm>
            <a:off x="6950075" y="6105525"/>
            <a:ext cx="4367213" cy="523875"/>
          </a:xfrm>
          <a:prstGeom prst="rect">
            <a:avLst/>
          </a:prstGeom>
          <a:noFill/>
          <a:ln w="9525">
            <a:noFill/>
            <a:miter lim="800000"/>
            <a:headEnd/>
            <a:tailEnd/>
          </a:ln>
        </p:spPr>
        <p:txBody>
          <a:bodyPr>
            <a:spAutoFit/>
          </a:bodyPr>
          <a:lstStyle/>
          <a:p>
            <a:pPr algn="ctr"/>
            <a:r>
              <a:rPr lang="hu-HU" sz="1000">
                <a:latin typeface="Calibri" pitchFamily="34" charset="0"/>
                <a:cs typeface="Calibri" pitchFamily="34" charset="0"/>
              </a:rPr>
              <a:t>Forrás: https://scrape-it.cloud/blog/web-scraping-what-it-is-and-how-to-use-it</a:t>
            </a:r>
            <a:endParaRPr lang="en-US" sz="1000">
              <a:latin typeface="Calibri" pitchFamily="34" charset="0"/>
              <a:cs typeface="Calibri" pitchFamily="34" charset="0"/>
            </a:endParaRPr>
          </a:p>
          <a:p>
            <a:endParaRPr lang="hu-HU">
              <a:latin typeface="Calibri" pitchFamily="34" charset="0"/>
              <a:cs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átum helye 3">
            <a:extLst>
              <a:ext uri="{FF2B5EF4-FFF2-40B4-BE49-F238E27FC236}"/>
            </a:extLst>
          </p:cNvPr>
          <p:cNvSpPr>
            <a:spLocks noGrp="1"/>
          </p:cNvSpPr>
          <p:nvPr>
            <p:ph type="dt" sz="quarter" idx="10"/>
          </p:nvPr>
        </p:nvSpPr>
        <p:spPr/>
        <p:txBody>
          <a:bodyPr/>
          <a:lstStyle/>
          <a:p>
            <a:pPr>
              <a:defRPr/>
            </a:pPr>
            <a:r>
              <a:rPr lang="hu-HU"/>
              <a:t>https://webarchivum.oszk.hu</a:t>
            </a:r>
          </a:p>
        </p:txBody>
      </p:sp>
      <p:sp>
        <p:nvSpPr>
          <p:cNvPr id="5" name="Élőláb helye 4">
            <a:extLst>
              <a:ext uri="{FF2B5EF4-FFF2-40B4-BE49-F238E27FC236}"/>
            </a:extLst>
          </p:cNvPr>
          <p:cNvSpPr>
            <a:spLocks noGrp="1"/>
          </p:cNvSpPr>
          <p:nvPr>
            <p:ph type="ftr" sz="quarter" idx="11"/>
          </p:nvPr>
        </p:nvSpPr>
        <p:spPr/>
        <p:txBody>
          <a:bodyPr/>
          <a:lstStyle/>
          <a:p>
            <a:pPr>
              <a:defRPr/>
            </a:pPr>
            <a:r>
              <a:rPr lang="hu-HU"/>
              <a:t>webarchivum@oszk.hu</a:t>
            </a:r>
          </a:p>
        </p:txBody>
      </p:sp>
      <p:sp>
        <p:nvSpPr>
          <p:cNvPr id="6" name="Dia számának helye 5">
            <a:extLst>
              <a:ext uri="{FF2B5EF4-FFF2-40B4-BE49-F238E27FC236}"/>
            </a:extLst>
          </p:cNvPr>
          <p:cNvSpPr>
            <a:spLocks noGrp="1"/>
          </p:cNvSpPr>
          <p:nvPr>
            <p:ph type="sldNum" sz="quarter" idx="12"/>
          </p:nvPr>
        </p:nvSpPr>
        <p:spPr/>
        <p:txBody>
          <a:bodyPr/>
          <a:lstStyle/>
          <a:p>
            <a:pPr>
              <a:defRPr/>
            </a:pPr>
            <a:fld id="{25A7D898-B611-440C-9187-C3EEC02EBB5D}" type="slidenum">
              <a:rPr lang="hu-HU"/>
              <a:pPr>
                <a:defRPr/>
              </a:pPr>
              <a:t>20</a:t>
            </a:fld>
            <a:endParaRPr lang="hu-HU"/>
          </a:p>
        </p:txBody>
      </p:sp>
      <p:pic>
        <p:nvPicPr>
          <p:cNvPr id="33796" name="Kép 6" descr="A képen szöveg, elektronika, képernyőkép, szoftver látható&#10;&#10;Lehet, hogy az AI által létrehozott tartalom helytelen.">
            <a:hlinkClick r:id="rId2"/>
          </p:cNvPr>
          <p:cNvPicPr>
            <a:picLocks noChangeAspect="1"/>
          </p:cNvPicPr>
          <p:nvPr/>
        </p:nvPicPr>
        <p:blipFill>
          <a:blip r:embed="rId3"/>
          <a:srcRect/>
          <a:stretch>
            <a:fillRect/>
          </a:stretch>
        </p:blipFill>
        <p:spPr bwMode="auto">
          <a:xfrm>
            <a:off x="0" y="233363"/>
            <a:ext cx="12192000" cy="597693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Kép 4">
            <a:hlinkClick r:id="rId2"/>
          </p:cNvPr>
          <p:cNvPicPr>
            <a:picLocks noChangeAspect="1"/>
          </p:cNvPicPr>
          <p:nvPr/>
        </p:nvPicPr>
        <p:blipFill>
          <a:blip r:embed="rId3"/>
          <a:srcRect/>
          <a:stretch>
            <a:fillRect/>
          </a:stretch>
        </p:blipFill>
        <p:spPr bwMode="auto">
          <a:xfrm>
            <a:off x="1027113" y="0"/>
            <a:ext cx="10137775" cy="6858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átum helye 1">
            <a:extLst>
              <a:ext uri="{FF2B5EF4-FFF2-40B4-BE49-F238E27FC236}"/>
            </a:extLst>
          </p:cNvPr>
          <p:cNvSpPr>
            <a:spLocks noGrp="1"/>
          </p:cNvSpPr>
          <p:nvPr>
            <p:ph type="dt" sz="quarter" idx="10"/>
          </p:nvPr>
        </p:nvSpPr>
        <p:spPr/>
        <p:txBody>
          <a:bodyPr/>
          <a:lstStyle/>
          <a:p>
            <a:pPr>
              <a:defRPr/>
            </a:pPr>
            <a:r>
              <a:rPr lang="hu-HU"/>
              <a:t>https://webarchivum.oszk.hu</a:t>
            </a:r>
          </a:p>
        </p:txBody>
      </p:sp>
      <p:sp>
        <p:nvSpPr>
          <p:cNvPr id="3" name="Élőláb helye 2">
            <a:extLst>
              <a:ext uri="{FF2B5EF4-FFF2-40B4-BE49-F238E27FC236}"/>
            </a:extLst>
          </p:cNvPr>
          <p:cNvSpPr>
            <a:spLocks noGrp="1"/>
          </p:cNvSpPr>
          <p:nvPr>
            <p:ph type="ftr" sz="quarter" idx="11"/>
          </p:nvPr>
        </p:nvSpPr>
        <p:spPr/>
        <p:txBody>
          <a:bodyPr/>
          <a:lstStyle/>
          <a:p>
            <a:pPr>
              <a:defRPr/>
            </a:pPr>
            <a:r>
              <a:rPr lang="hu-HU"/>
              <a:t>webarchivum@oszk.hu</a:t>
            </a:r>
          </a:p>
        </p:txBody>
      </p:sp>
      <p:sp>
        <p:nvSpPr>
          <p:cNvPr id="4" name="Dia számának helye 3">
            <a:extLst>
              <a:ext uri="{FF2B5EF4-FFF2-40B4-BE49-F238E27FC236}"/>
            </a:extLst>
          </p:cNvPr>
          <p:cNvSpPr>
            <a:spLocks noGrp="1"/>
          </p:cNvSpPr>
          <p:nvPr>
            <p:ph type="sldNum" sz="quarter" idx="12"/>
          </p:nvPr>
        </p:nvSpPr>
        <p:spPr/>
        <p:txBody>
          <a:bodyPr/>
          <a:lstStyle/>
          <a:p>
            <a:pPr>
              <a:defRPr/>
            </a:pPr>
            <a:fld id="{0FFE360D-9962-4EF5-9D8C-3DE3ACAFF8FD}" type="slidenum">
              <a:rPr lang="hu-HU"/>
              <a:pPr>
                <a:defRPr/>
              </a:pPr>
              <a:t>22</a:t>
            </a:fld>
            <a:endParaRPr lang="hu-HU"/>
          </a:p>
        </p:txBody>
      </p:sp>
      <p:pic>
        <p:nvPicPr>
          <p:cNvPr id="35844" name="Kép 4" descr="A képen szöveg, képernyőkép, dokumentum, szám látható&#10;&#10;Lehet, hogy az AI által létrehozott tartalom helytelen.">
            <a:hlinkClick r:id="rId2"/>
          </p:cNvPr>
          <p:cNvPicPr>
            <a:picLocks noChangeAspect="1"/>
          </p:cNvPicPr>
          <p:nvPr/>
        </p:nvPicPr>
        <p:blipFill>
          <a:blip r:embed="rId3"/>
          <a:srcRect/>
          <a:stretch>
            <a:fillRect/>
          </a:stretch>
        </p:blipFill>
        <p:spPr bwMode="auto">
          <a:xfrm>
            <a:off x="2254250" y="0"/>
            <a:ext cx="7693025" cy="63595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átum helye 1">
            <a:extLst>
              <a:ext uri="{FF2B5EF4-FFF2-40B4-BE49-F238E27FC236}"/>
            </a:extLst>
          </p:cNvPr>
          <p:cNvSpPr>
            <a:spLocks noGrp="1"/>
          </p:cNvSpPr>
          <p:nvPr>
            <p:ph type="dt" sz="quarter" idx="10"/>
          </p:nvPr>
        </p:nvSpPr>
        <p:spPr/>
        <p:txBody>
          <a:bodyPr/>
          <a:lstStyle/>
          <a:p>
            <a:pPr>
              <a:defRPr/>
            </a:pPr>
            <a:r>
              <a:rPr lang="hu-HU"/>
              <a:t>https://webarchivum.oszk.hu</a:t>
            </a:r>
          </a:p>
        </p:txBody>
      </p:sp>
      <p:sp>
        <p:nvSpPr>
          <p:cNvPr id="3" name="Élőláb helye 2">
            <a:extLst>
              <a:ext uri="{FF2B5EF4-FFF2-40B4-BE49-F238E27FC236}"/>
            </a:extLst>
          </p:cNvPr>
          <p:cNvSpPr>
            <a:spLocks noGrp="1"/>
          </p:cNvSpPr>
          <p:nvPr>
            <p:ph type="ftr" sz="quarter" idx="11"/>
          </p:nvPr>
        </p:nvSpPr>
        <p:spPr/>
        <p:txBody>
          <a:bodyPr/>
          <a:lstStyle/>
          <a:p>
            <a:pPr>
              <a:defRPr/>
            </a:pPr>
            <a:r>
              <a:rPr lang="hu-HU"/>
              <a:t>webarchivum@oszk.hu</a:t>
            </a:r>
          </a:p>
        </p:txBody>
      </p:sp>
      <p:sp>
        <p:nvSpPr>
          <p:cNvPr id="4" name="Dia számának helye 3">
            <a:extLst>
              <a:ext uri="{FF2B5EF4-FFF2-40B4-BE49-F238E27FC236}"/>
            </a:extLst>
          </p:cNvPr>
          <p:cNvSpPr>
            <a:spLocks noGrp="1"/>
          </p:cNvSpPr>
          <p:nvPr>
            <p:ph type="sldNum" sz="quarter" idx="12"/>
          </p:nvPr>
        </p:nvSpPr>
        <p:spPr/>
        <p:txBody>
          <a:bodyPr/>
          <a:lstStyle/>
          <a:p>
            <a:pPr>
              <a:defRPr/>
            </a:pPr>
            <a:fld id="{EC593984-FDF7-4DE1-84AE-EC1F803D9DF4}" type="slidenum">
              <a:rPr lang="hu-HU"/>
              <a:pPr>
                <a:defRPr/>
              </a:pPr>
              <a:t>23</a:t>
            </a:fld>
            <a:endParaRPr lang="hu-HU"/>
          </a:p>
        </p:txBody>
      </p:sp>
      <p:pic>
        <p:nvPicPr>
          <p:cNvPr id="36868" name="Kép 6" descr="A képen szöveg, képernyőkép, művészet, kültéri látható&#10;&#10;Lehet, hogy az AI által létrehozott tartalom helytelen.">
            <a:hlinkClick r:id="rId2"/>
          </p:cNvPr>
          <p:cNvPicPr>
            <a:picLocks noChangeAspect="1"/>
          </p:cNvPicPr>
          <p:nvPr/>
        </p:nvPicPr>
        <p:blipFill>
          <a:blip r:embed="rId3"/>
          <a:srcRect/>
          <a:stretch>
            <a:fillRect/>
          </a:stretch>
        </p:blipFill>
        <p:spPr bwMode="auto">
          <a:xfrm>
            <a:off x="488950" y="3175"/>
            <a:ext cx="11214100" cy="63436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ím 1"/>
          <p:cNvSpPr>
            <a:spLocks noGrp="1"/>
          </p:cNvSpPr>
          <p:nvPr>
            <p:ph type="title"/>
          </p:nvPr>
        </p:nvSpPr>
        <p:spPr/>
        <p:txBody>
          <a:bodyPr/>
          <a:lstStyle/>
          <a:p>
            <a:pPr eaLnBrk="1" hangingPunct="1"/>
            <a:endParaRPr lang="hu-HU" smtClean="0"/>
          </a:p>
        </p:txBody>
      </p:sp>
      <p:pic>
        <p:nvPicPr>
          <p:cNvPr id="37890" name="Tartalom helye 8"/>
          <p:cNvPicPr>
            <a:picLocks noGrp="1" noChangeAspect="1"/>
          </p:cNvPicPr>
          <p:nvPr>
            <p:ph idx="1"/>
          </p:nvPr>
        </p:nvPicPr>
        <p:blipFill>
          <a:blip r:embed="rId2"/>
          <a:srcRect/>
          <a:stretch>
            <a:fillRect/>
          </a:stretch>
        </p:blipFill>
        <p:spPr>
          <a:xfrm>
            <a:off x="2836863" y="1825625"/>
            <a:ext cx="6518275" cy="4351338"/>
          </a:xfrm>
        </p:spPr>
      </p:pic>
      <p:pic>
        <p:nvPicPr>
          <p:cNvPr id="37891" name="Tartalom helye 3"/>
          <p:cNvPicPr>
            <a:picLocks noChangeAspect="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pic>
        <p:nvPicPr>
          <p:cNvPr id="37892" name="Kép 2"/>
          <p:cNvPicPr>
            <a:picLocks noChangeAspect="1"/>
          </p:cNvPicPr>
          <p:nvPr/>
        </p:nvPicPr>
        <p:blipFill>
          <a:blip r:embed="rId4"/>
          <a:srcRect/>
          <a:stretch>
            <a:fillRect/>
          </a:stretch>
        </p:blipFill>
        <p:spPr bwMode="auto">
          <a:xfrm>
            <a:off x="0" y="0"/>
            <a:ext cx="12192000" cy="6858000"/>
          </a:xfrm>
          <a:prstGeom prst="rect">
            <a:avLst/>
          </a:prstGeom>
          <a:noFill/>
          <a:ln w="9525">
            <a:noFill/>
            <a:miter lim="800000"/>
            <a:headEnd/>
            <a:tailEnd/>
          </a:ln>
        </p:spPr>
      </p:pic>
      <p:sp>
        <p:nvSpPr>
          <p:cNvPr id="5" name="Téglalap 4">
            <a:extLst>
              <a:ext uri="{FF2B5EF4-FFF2-40B4-BE49-F238E27FC236}"/>
            </a:extLst>
          </p:cNvPr>
          <p:cNvSpPr/>
          <p:nvPr/>
        </p:nvSpPr>
        <p:spPr>
          <a:xfrm>
            <a:off x="9004300" y="1211263"/>
            <a:ext cx="1935163" cy="1968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a:extLst>
              <a:ext uri="{FF2B5EF4-FFF2-40B4-BE49-F238E27FC236}"/>
            </a:extLst>
          </p:cNvPr>
          <p:cNvSpPr/>
          <p:nvPr/>
        </p:nvSpPr>
        <p:spPr>
          <a:xfrm>
            <a:off x="9004300" y="1408113"/>
            <a:ext cx="1935163" cy="1984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7" name="Téglalap 6">
            <a:extLst>
              <a:ext uri="{FF2B5EF4-FFF2-40B4-BE49-F238E27FC236}"/>
            </a:extLst>
          </p:cNvPr>
          <p:cNvSpPr/>
          <p:nvPr/>
        </p:nvSpPr>
        <p:spPr>
          <a:xfrm>
            <a:off x="9004300" y="1606550"/>
            <a:ext cx="2051050" cy="1968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8" name="Téglalap 7">
            <a:extLst>
              <a:ext uri="{FF2B5EF4-FFF2-40B4-BE49-F238E27FC236}"/>
            </a:extLst>
          </p:cNvPr>
          <p:cNvSpPr/>
          <p:nvPr/>
        </p:nvSpPr>
        <p:spPr>
          <a:xfrm>
            <a:off x="9004300" y="2413000"/>
            <a:ext cx="2247900" cy="2365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átum helye 3">
            <a:extLst>
              <a:ext uri="{FF2B5EF4-FFF2-40B4-BE49-F238E27FC236}"/>
            </a:extLst>
          </p:cNvPr>
          <p:cNvSpPr>
            <a:spLocks noGrp="1"/>
          </p:cNvSpPr>
          <p:nvPr>
            <p:ph type="dt" sz="quarter" idx="10"/>
          </p:nvPr>
        </p:nvSpPr>
        <p:spPr/>
        <p:txBody>
          <a:bodyPr/>
          <a:lstStyle/>
          <a:p>
            <a:pPr>
              <a:defRPr/>
            </a:pPr>
            <a:r>
              <a:rPr lang="hu-HU"/>
              <a:t>https://webarchivum.oszk.hu</a:t>
            </a:r>
          </a:p>
        </p:txBody>
      </p:sp>
      <p:sp>
        <p:nvSpPr>
          <p:cNvPr id="5" name="Élőláb helye 4">
            <a:extLst>
              <a:ext uri="{FF2B5EF4-FFF2-40B4-BE49-F238E27FC236}"/>
            </a:extLst>
          </p:cNvPr>
          <p:cNvSpPr>
            <a:spLocks noGrp="1"/>
          </p:cNvSpPr>
          <p:nvPr>
            <p:ph type="ftr" sz="quarter" idx="11"/>
          </p:nvPr>
        </p:nvSpPr>
        <p:spPr/>
        <p:txBody>
          <a:bodyPr/>
          <a:lstStyle/>
          <a:p>
            <a:pPr>
              <a:defRPr/>
            </a:pPr>
            <a:r>
              <a:rPr lang="hu-HU"/>
              <a:t>webarchivum@oszk.hu</a:t>
            </a:r>
          </a:p>
        </p:txBody>
      </p:sp>
      <p:sp>
        <p:nvSpPr>
          <p:cNvPr id="6" name="Dia számának helye 5">
            <a:extLst>
              <a:ext uri="{FF2B5EF4-FFF2-40B4-BE49-F238E27FC236}"/>
            </a:extLst>
          </p:cNvPr>
          <p:cNvSpPr>
            <a:spLocks noGrp="1"/>
          </p:cNvSpPr>
          <p:nvPr>
            <p:ph type="sldNum" sz="quarter" idx="12"/>
          </p:nvPr>
        </p:nvSpPr>
        <p:spPr/>
        <p:txBody>
          <a:bodyPr/>
          <a:lstStyle/>
          <a:p>
            <a:pPr>
              <a:defRPr/>
            </a:pPr>
            <a:fld id="{FEE06632-0CB4-4C83-80F1-CAF36CE5FAE6}" type="slidenum">
              <a:rPr lang="hu-HU"/>
              <a:pPr>
                <a:defRPr/>
              </a:pPr>
              <a:t>25</a:t>
            </a:fld>
            <a:endParaRPr lang="hu-HU"/>
          </a:p>
        </p:txBody>
      </p:sp>
      <p:pic>
        <p:nvPicPr>
          <p:cNvPr id="38916" name="Kép 6" descr="A képen szöveg, képernyőkép, szoftver, Multimédiás szoftver látható&#10;&#10;Lehet, hogy az AI által létrehozott tartalom helytelen.">
            <a:hlinkClick r:id="rId2"/>
          </p:cNvPr>
          <p:cNvPicPr>
            <a:picLocks noChangeAspect="1"/>
          </p:cNvPicPr>
          <p:nvPr/>
        </p:nvPicPr>
        <p:blipFill>
          <a:blip r:embed="rId3"/>
          <a:srcRect/>
          <a:stretch>
            <a:fillRect/>
          </a:stretch>
        </p:blipFill>
        <p:spPr bwMode="auto">
          <a:xfrm>
            <a:off x="0" y="336550"/>
            <a:ext cx="12192000" cy="59213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ím 1"/>
          <p:cNvSpPr>
            <a:spLocks noGrp="1"/>
          </p:cNvSpPr>
          <p:nvPr>
            <p:ph type="title"/>
          </p:nvPr>
        </p:nvSpPr>
        <p:spPr/>
        <p:txBody>
          <a:bodyPr/>
          <a:lstStyle/>
          <a:p>
            <a:pPr eaLnBrk="1" hangingPunct="1"/>
            <a:r>
              <a:rPr lang="hu-HU" smtClean="0">
                <a:latin typeface="Calibri" pitchFamily="34" charset="0"/>
                <a:cs typeface="Calibri" pitchFamily="34" charset="0"/>
              </a:rPr>
              <a:t>Mit mentettünk?</a:t>
            </a:r>
          </a:p>
        </p:txBody>
      </p:sp>
      <p:sp>
        <p:nvSpPr>
          <p:cNvPr id="39938" name="Tartalom helye 2"/>
          <p:cNvSpPr>
            <a:spLocks noGrp="1"/>
          </p:cNvSpPr>
          <p:nvPr>
            <p:ph idx="1"/>
          </p:nvPr>
        </p:nvSpPr>
        <p:spPr/>
        <p:txBody>
          <a:bodyPr/>
          <a:lstStyle/>
          <a:p>
            <a:pPr eaLnBrk="1" hangingPunct="1">
              <a:lnSpc>
                <a:spcPct val="70000"/>
              </a:lnSpc>
            </a:pPr>
            <a:r>
              <a:rPr lang="hu-HU" sz="2600" smtClean="0">
                <a:cs typeface="Calibri" pitchFamily="34" charset="0"/>
              </a:rPr>
              <a:t>Szerettük volna összegyűjteni az összes műlap számunkra érdekes metaadatát, valamint az összes fotót az oldalról.</a:t>
            </a:r>
            <a:endParaRPr lang="hu-HU" sz="2600" smtClean="0"/>
          </a:p>
          <a:p>
            <a:pPr eaLnBrk="1" hangingPunct="1">
              <a:lnSpc>
                <a:spcPct val="70000"/>
              </a:lnSpc>
            </a:pPr>
            <a:r>
              <a:rPr lang="hu-HU" sz="2600" smtClean="0">
                <a:cs typeface="Calibri" pitchFamily="34" charset="0"/>
              </a:rPr>
              <a:t>Az egyik spider tehát a műlapok listájának minden elemét végigscrape-elte, és az általunk kiválasztott adatokat mentette. (Több mint 42 ezer soros JSON.)   </a:t>
            </a:r>
            <a:endParaRPr lang="hu-HU" sz="2600" smtClean="0"/>
          </a:p>
          <a:p>
            <a:pPr eaLnBrk="1" hangingPunct="1">
              <a:lnSpc>
                <a:spcPct val="70000"/>
              </a:lnSpc>
            </a:pPr>
            <a:r>
              <a:rPr lang="hu-HU" sz="2600" smtClean="0">
                <a:cs typeface="Calibri" pitchFamily="34" charset="0"/>
              </a:rPr>
              <a:t>Egy másik spider megnyitotta az összes műlap fotógalériáját, és elmentette a képeket, egy további spider pedig az ott feltüntetett metaadatok közül a legfontosabbakat. (Eredeti képformátumban több mint 475 ezer fotó, ugyanennyi soros JSON.)</a:t>
            </a:r>
          </a:p>
          <a:p>
            <a:pPr eaLnBrk="1" hangingPunct="1">
              <a:lnSpc>
                <a:spcPct val="70000"/>
              </a:lnSpc>
            </a:pPr>
            <a:r>
              <a:rPr lang="hu-HU" sz="2600" smtClean="0">
                <a:cs typeface="Calibri" pitchFamily="34" charset="0"/>
              </a:rPr>
              <a:t>Egy negyedik spider az alkotók adatlapjait mentette le. (Több mint 9 ezer soros JSON.)   </a:t>
            </a:r>
            <a:endParaRPr lang="hu-HU" sz="2600" smtClean="0"/>
          </a:p>
          <a:p>
            <a:pPr eaLnBrk="1" hangingPunct="1">
              <a:lnSpc>
                <a:spcPct val="70000"/>
              </a:lnSpc>
            </a:pPr>
            <a:r>
              <a:rPr lang="hu-HU" sz="2600" smtClean="0">
                <a:cs typeface="Calibri" pitchFamily="34" charset="0"/>
              </a:rPr>
              <a:t>Lehet írni további spidereket, amelyek rendszeresen (időzítetten) összegyűjtik az új tartalmakat. </a:t>
            </a:r>
            <a:endParaRPr lang="hu-HU" sz="2600" smtClean="0"/>
          </a:p>
          <a:p>
            <a:pPr eaLnBrk="1" hangingPunct="1">
              <a:lnSpc>
                <a:spcPct val="70000"/>
              </a:lnSpc>
            </a:pPr>
            <a:endParaRPr lang="hu-HU" sz="2600" smtClean="0">
              <a:cs typeface="Calibri" pitchFamily="34" charset="0"/>
            </a:endParaRPr>
          </a:p>
        </p:txBody>
      </p:sp>
      <p:sp>
        <p:nvSpPr>
          <p:cNvPr id="4" name="Dátum helye 3">
            <a:extLst>
              <a:ext uri="{FF2B5EF4-FFF2-40B4-BE49-F238E27FC236}"/>
            </a:extLst>
          </p:cNvPr>
          <p:cNvSpPr>
            <a:spLocks noGrp="1"/>
          </p:cNvSpPr>
          <p:nvPr>
            <p:ph type="dt" sz="quarter" idx="10"/>
          </p:nvPr>
        </p:nvSpPr>
        <p:spPr/>
        <p:txBody>
          <a:bodyPr/>
          <a:lstStyle/>
          <a:p>
            <a:pPr>
              <a:defRPr/>
            </a:pPr>
            <a:r>
              <a:rPr lang="hu-HU"/>
              <a:t>https://webarchivum.oszk.hu</a:t>
            </a:r>
          </a:p>
        </p:txBody>
      </p:sp>
      <p:sp>
        <p:nvSpPr>
          <p:cNvPr id="5" name="Élőláb helye 4">
            <a:extLst>
              <a:ext uri="{FF2B5EF4-FFF2-40B4-BE49-F238E27FC236}"/>
            </a:extLst>
          </p:cNvPr>
          <p:cNvSpPr>
            <a:spLocks noGrp="1"/>
          </p:cNvSpPr>
          <p:nvPr>
            <p:ph type="ftr" sz="quarter" idx="11"/>
          </p:nvPr>
        </p:nvSpPr>
        <p:spPr/>
        <p:txBody>
          <a:bodyPr/>
          <a:lstStyle/>
          <a:p>
            <a:pPr>
              <a:defRPr/>
            </a:pPr>
            <a:r>
              <a:rPr lang="hu-HU"/>
              <a:t>webarchivum@oszk.hu</a:t>
            </a:r>
          </a:p>
        </p:txBody>
      </p:sp>
      <p:sp>
        <p:nvSpPr>
          <p:cNvPr id="6" name="Dia számának helye 5">
            <a:extLst>
              <a:ext uri="{FF2B5EF4-FFF2-40B4-BE49-F238E27FC236}"/>
            </a:extLst>
          </p:cNvPr>
          <p:cNvSpPr>
            <a:spLocks noGrp="1"/>
          </p:cNvSpPr>
          <p:nvPr>
            <p:ph type="sldNum" sz="quarter" idx="12"/>
          </p:nvPr>
        </p:nvSpPr>
        <p:spPr/>
        <p:txBody>
          <a:bodyPr/>
          <a:lstStyle/>
          <a:p>
            <a:pPr>
              <a:defRPr/>
            </a:pPr>
            <a:fld id="{AEBEBE1E-3D53-4076-A421-AB369763196D}" type="slidenum">
              <a:rPr lang="hu-HU"/>
              <a:pPr>
                <a:defRPr/>
              </a:pPr>
              <a:t>26</a:t>
            </a:fld>
            <a:endParaRPr lang="hu-H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ím 1"/>
          <p:cNvSpPr>
            <a:spLocks noGrp="1"/>
          </p:cNvSpPr>
          <p:nvPr>
            <p:ph type="title"/>
          </p:nvPr>
        </p:nvSpPr>
        <p:spPr/>
        <p:txBody>
          <a:bodyPr/>
          <a:lstStyle/>
          <a:p>
            <a:pPr eaLnBrk="1" hangingPunct="1"/>
            <a:r>
              <a:rPr lang="hu-HU" smtClean="0">
                <a:latin typeface="Calibri" pitchFamily="34" charset="0"/>
                <a:cs typeface="Calibri" pitchFamily="34" charset="0"/>
              </a:rPr>
              <a:t>Mi történik a mentett tartalommal?</a:t>
            </a:r>
          </a:p>
        </p:txBody>
      </p:sp>
      <p:sp>
        <p:nvSpPr>
          <p:cNvPr id="40962" name="Tartalom helye 2"/>
          <p:cNvSpPr>
            <a:spLocks noGrp="1"/>
          </p:cNvSpPr>
          <p:nvPr>
            <p:ph idx="1"/>
          </p:nvPr>
        </p:nvSpPr>
        <p:spPr/>
        <p:txBody>
          <a:bodyPr/>
          <a:lstStyle/>
          <a:p>
            <a:pPr marL="0" indent="0" eaLnBrk="1" hangingPunct="1">
              <a:buFont typeface="Arial" charset="0"/>
              <a:buNone/>
            </a:pPr>
            <a:r>
              <a:rPr lang="hu-HU" smtClean="0">
                <a:cs typeface="Calibri" pitchFamily="34" charset="0"/>
              </a:rPr>
              <a:t>A mentett képek bekerülnek a DKA adatbázisába a megfelelő metaadatokkal együtt: </a:t>
            </a:r>
          </a:p>
          <a:p>
            <a:pPr marL="0" indent="0" eaLnBrk="1" hangingPunct="1"/>
            <a:r>
              <a:rPr lang="hu-HU" smtClean="0">
                <a:cs typeface="Calibri" pitchFamily="34" charset="0"/>
              </a:rPr>
              <a:t>A JSON-fájlokban mentett adatok adattisztításon estek át. </a:t>
            </a:r>
            <a:endParaRPr lang="hu-HU" smtClean="0"/>
          </a:p>
          <a:p>
            <a:pPr marL="0" indent="0" eaLnBrk="1" hangingPunct="1"/>
            <a:r>
              <a:rPr lang="hu-HU" smtClean="0">
                <a:cs typeface="Calibri" pitchFamily="34" charset="0"/>
              </a:rPr>
              <a:t>Ezután megfeleltetéseket készítettünk a mentett adatok egy része és a DKA adatbázisa által igényelt adatformátumok és -értékek között. </a:t>
            </a:r>
          </a:p>
          <a:p>
            <a:pPr marL="0" indent="0" eaLnBrk="1" hangingPunct="1"/>
            <a:r>
              <a:rPr lang="hu-HU" smtClean="0">
                <a:cs typeface="Calibri" pitchFamily="34" charset="0"/>
              </a:rPr>
              <a:t>Scriptek írták bele az adatokat a DKA adatbázisába.   </a:t>
            </a:r>
          </a:p>
          <a:p>
            <a:pPr marL="0" indent="0" eaLnBrk="1" hangingPunct="1"/>
            <a:r>
              <a:rPr lang="hu-HU" smtClean="0">
                <a:cs typeface="Calibri" pitchFamily="34" charset="0"/>
              </a:rPr>
              <a:t>A rekordokat a DKA munkatársai kiegészítik a hiányzó adatokkal.</a:t>
            </a:r>
          </a:p>
        </p:txBody>
      </p:sp>
      <p:sp>
        <p:nvSpPr>
          <p:cNvPr id="4" name="Dátum helye 3">
            <a:extLst>
              <a:ext uri="{FF2B5EF4-FFF2-40B4-BE49-F238E27FC236}"/>
            </a:extLst>
          </p:cNvPr>
          <p:cNvSpPr>
            <a:spLocks noGrp="1"/>
          </p:cNvSpPr>
          <p:nvPr>
            <p:ph type="dt" sz="quarter" idx="10"/>
          </p:nvPr>
        </p:nvSpPr>
        <p:spPr/>
        <p:txBody>
          <a:bodyPr/>
          <a:lstStyle/>
          <a:p>
            <a:pPr>
              <a:defRPr/>
            </a:pPr>
            <a:r>
              <a:rPr lang="hu-HU"/>
              <a:t>https://webarchivum.oszk.hu</a:t>
            </a:r>
          </a:p>
        </p:txBody>
      </p:sp>
      <p:sp>
        <p:nvSpPr>
          <p:cNvPr id="5" name="Élőláb helye 4">
            <a:extLst>
              <a:ext uri="{FF2B5EF4-FFF2-40B4-BE49-F238E27FC236}"/>
            </a:extLst>
          </p:cNvPr>
          <p:cNvSpPr>
            <a:spLocks noGrp="1"/>
          </p:cNvSpPr>
          <p:nvPr>
            <p:ph type="ftr" sz="quarter" idx="11"/>
          </p:nvPr>
        </p:nvSpPr>
        <p:spPr/>
        <p:txBody>
          <a:bodyPr/>
          <a:lstStyle/>
          <a:p>
            <a:pPr>
              <a:defRPr/>
            </a:pPr>
            <a:r>
              <a:rPr lang="hu-HU"/>
              <a:t>webarchivum@oszk.hu</a:t>
            </a:r>
          </a:p>
        </p:txBody>
      </p:sp>
      <p:sp>
        <p:nvSpPr>
          <p:cNvPr id="6" name="Dia számának helye 5">
            <a:extLst>
              <a:ext uri="{FF2B5EF4-FFF2-40B4-BE49-F238E27FC236}"/>
            </a:extLst>
          </p:cNvPr>
          <p:cNvSpPr>
            <a:spLocks noGrp="1"/>
          </p:cNvSpPr>
          <p:nvPr>
            <p:ph type="sldNum" sz="quarter" idx="12"/>
          </p:nvPr>
        </p:nvSpPr>
        <p:spPr/>
        <p:txBody>
          <a:bodyPr/>
          <a:lstStyle/>
          <a:p>
            <a:pPr>
              <a:defRPr/>
            </a:pPr>
            <a:fld id="{905311A4-1694-4C9B-B40D-6BD0C5608446}" type="slidenum">
              <a:rPr lang="hu-HU"/>
              <a:pPr>
                <a:defRPr/>
              </a:pPr>
              <a:t>27</a:t>
            </a:fld>
            <a:endParaRPr lang="hu-HU"/>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átum helye 3">
            <a:extLst>
              <a:ext uri="{FF2B5EF4-FFF2-40B4-BE49-F238E27FC236}"/>
            </a:extLst>
          </p:cNvPr>
          <p:cNvSpPr>
            <a:spLocks noGrp="1"/>
          </p:cNvSpPr>
          <p:nvPr>
            <p:ph type="dt" sz="quarter" idx="10"/>
          </p:nvPr>
        </p:nvSpPr>
        <p:spPr/>
        <p:txBody>
          <a:bodyPr/>
          <a:lstStyle/>
          <a:p>
            <a:pPr>
              <a:defRPr/>
            </a:pPr>
            <a:r>
              <a:rPr lang="hu-HU"/>
              <a:t>https://webarchivum.oszk.hu</a:t>
            </a:r>
          </a:p>
        </p:txBody>
      </p:sp>
      <p:sp>
        <p:nvSpPr>
          <p:cNvPr id="5" name="Élőláb helye 4">
            <a:extLst>
              <a:ext uri="{FF2B5EF4-FFF2-40B4-BE49-F238E27FC236}"/>
            </a:extLst>
          </p:cNvPr>
          <p:cNvSpPr>
            <a:spLocks noGrp="1"/>
          </p:cNvSpPr>
          <p:nvPr>
            <p:ph type="ftr" sz="quarter" idx="11"/>
          </p:nvPr>
        </p:nvSpPr>
        <p:spPr/>
        <p:txBody>
          <a:bodyPr/>
          <a:lstStyle/>
          <a:p>
            <a:pPr>
              <a:defRPr/>
            </a:pPr>
            <a:r>
              <a:rPr lang="hu-HU"/>
              <a:t>webarchivum@oszk.hu</a:t>
            </a:r>
          </a:p>
        </p:txBody>
      </p:sp>
      <p:sp>
        <p:nvSpPr>
          <p:cNvPr id="6" name="Dia számának helye 5">
            <a:extLst>
              <a:ext uri="{FF2B5EF4-FFF2-40B4-BE49-F238E27FC236}"/>
            </a:extLst>
          </p:cNvPr>
          <p:cNvSpPr>
            <a:spLocks noGrp="1"/>
          </p:cNvSpPr>
          <p:nvPr>
            <p:ph type="sldNum" sz="quarter" idx="12"/>
          </p:nvPr>
        </p:nvSpPr>
        <p:spPr/>
        <p:txBody>
          <a:bodyPr/>
          <a:lstStyle/>
          <a:p>
            <a:pPr>
              <a:defRPr/>
            </a:pPr>
            <a:fld id="{DB958621-6524-40F9-B92A-4593AC753056}" type="slidenum">
              <a:rPr lang="hu-HU"/>
              <a:pPr>
                <a:defRPr/>
              </a:pPr>
              <a:t>28</a:t>
            </a:fld>
            <a:endParaRPr lang="hu-HU"/>
          </a:p>
        </p:txBody>
      </p:sp>
      <p:pic>
        <p:nvPicPr>
          <p:cNvPr id="41988" name="Kép 6" descr="A képen szöveg, képernyőkép, szám, Betűtípus látható&#10;&#10;Lehet, hogy az AI által létrehozott tartalom helytelen."/>
          <p:cNvPicPr>
            <a:picLocks noChangeAspect="1"/>
          </p:cNvPicPr>
          <p:nvPr/>
        </p:nvPicPr>
        <p:blipFill>
          <a:blip r:embed="rId2"/>
          <a:srcRect/>
          <a:stretch>
            <a:fillRect/>
          </a:stretch>
        </p:blipFill>
        <p:spPr bwMode="auto">
          <a:xfrm>
            <a:off x="0" y="930275"/>
            <a:ext cx="12192000" cy="499745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Kép 3"/>
          <p:cNvPicPr>
            <a:picLocks noChangeAspect="1"/>
          </p:cNvPicPr>
          <p:nvPr/>
        </p:nvPicPr>
        <p:blipFill>
          <a:blip r:embed="rId2"/>
          <a:srcRect/>
          <a:stretch>
            <a:fillRect/>
          </a:stretch>
        </p:blipFill>
        <p:spPr bwMode="auto">
          <a:xfrm>
            <a:off x="0" y="3492500"/>
            <a:ext cx="12192000" cy="3365500"/>
          </a:xfrm>
          <a:prstGeom prst="rect">
            <a:avLst/>
          </a:prstGeom>
          <a:noFill/>
          <a:ln w="9525">
            <a:noFill/>
            <a:miter lim="800000"/>
            <a:headEnd/>
            <a:tailEnd/>
          </a:ln>
        </p:spPr>
      </p:pic>
      <p:pic>
        <p:nvPicPr>
          <p:cNvPr id="43010" name="Kép 4"/>
          <p:cNvPicPr>
            <a:picLocks noChangeAspect="1"/>
          </p:cNvPicPr>
          <p:nvPr/>
        </p:nvPicPr>
        <p:blipFill>
          <a:blip r:embed="rId3"/>
          <a:srcRect/>
          <a:stretch>
            <a:fillRect/>
          </a:stretch>
        </p:blipFill>
        <p:spPr bwMode="auto">
          <a:xfrm>
            <a:off x="0" y="0"/>
            <a:ext cx="12192000" cy="3163888"/>
          </a:xfrm>
          <a:prstGeom prst="rect">
            <a:avLst/>
          </a:prstGeom>
          <a:noFill/>
          <a:ln w="9525">
            <a:noFill/>
            <a:miter lim="800000"/>
            <a:headEnd/>
            <a:tailEnd/>
          </a:ln>
        </p:spPr>
      </p:pic>
      <p:sp>
        <p:nvSpPr>
          <p:cNvPr id="6" name="Nyíl: lefelé mutató 5">
            <a:extLst>
              <a:ext uri="{FF2B5EF4-FFF2-40B4-BE49-F238E27FC236}"/>
            </a:extLst>
          </p:cNvPr>
          <p:cNvSpPr/>
          <p:nvPr/>
        </p:nvSpPr>
        <p:spPr>
          <a:xfrm>
            <a:off x="5486400" y="2716213"/>
            <a:ext cx="484188"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ím 1"/>
          <p:cNvSpPr>
            <a:spLocks noGrp="1"/>
          </p:cNvSpPr>
          <p:nvPr>
            <p:ph type="title"/>
          </p:nvPr>
        </p:nvSpPr>
        <p:spPr/>
        <p:txBody>
          <a:bodyPr/>
          <a:lstStyle/>
          <a:p>
            <a:pPr eaLnBrk="1" hangingPunct="1"/>
            <a:r>
              <a:rPr lang="hu-HU" smtClean="0">
                <a:latin typeface="Calibri" pitchFamily="34" charset="0"/>
                <a:cs typeface="Calibri" pitchFamily="34" charset="0"/>
              </a:rPr>
              <a:t>A scrape-elés módjai </a:t>
            </a:r>
          </a:p>
        </p:txBody>
      </p:sp>
      <p:sp>
        <p:nvSpPr>
          <p:cNvPr id="16386" name="Tartalom helye 2"/>
          <p:cNvSpPr>
            <a:spLocks noGrp="1"/>
          </p:cNvSpPr>
          <p:nvPr>
            <p:ph idx="1"/>
          </p:nvPr>
        </p:nvSpPr>
        <p:spPr>
          <a:xfrm>
            <a:off x="838200" y="1581150"/>
            <a:ext cx="10515600" cy="4351338"/>
          </a:xfrm>
        </p:spPr>
        <p:txBody>
          <a:bodyPr/>
          <a:lstStyle/>
          <a:p>
            <a:pPr eaLnBrk="1" hangingPunct="1"/>
            <a:r>
              <a:rPr lang="hu-HU" sz="1800" smtClean="0">
                <a:cs typeface="Calibri" pitchFamily="34" charset="0"/>
              </a:rPr>
              <a:t>Böngészőkiegészítők</a:t>
            </a:r>
          </a:p>
          <a:p>
            <a:pPr eaLnBrk="1" hangingPunct="1">
              <a:buFont typeface="Arial" charset="0"/>
              <a:buNone/>
            </a:pPr>
            <a:r>
              <a:rPr lang="hu-HU" sz="1800" smtClean="0">
                <a:cs typeface="Calibri" pitchFamily="34" charset="0"/>
              </a:rPr>
              <a:t>Ezek a scraperek a böngészőbe telepíthető bővítmények. Előnyük, hogy könnyen használhatóak, közvetlenül a webböngészőbe integrálhatók, és jól használhatóak azok számára, akik kis mennyiségű adatot szeretnének gyűjteni. Működésüknek azonban vannak korlátai. Például a böngészőn túlmutató, összetettebb feladatok nem végezhetőek el a böngészőalapú scraperbővítményekkel. </a:t>
            </a:r>
          </a:p>
          <a:p>
            <a:pPr eaLnBrk="1" hangingPunct="1"/>
            <a:r>
              <a:rPr lang="hu-HU" sz="1800" smtClean="0">
                <a:cs typeface="Calibri" pitchFamily="34" charset="0"/>
              </a:rPr>
              <a:t>Telepíthető szoftverek</a:t>
            </a:r>
          </a:p>
          <a:p>
            <a:pPr eaLnBrk="1" hangingPunct="1">
              <a:buFont typeface="Arial" charset="0"/>
              <a:buNone/>
            </a:pPr>
            <a:r>
              <a:rPr lang="hu-HU" sz="1800" smtClean="0">
                <a:cs typeface="Calibri" pitchFamily="34" charset="0"/>
              </a:rPr>
              <a:t>A böngészőbővítményekkel ellentétben a telepített szoftverek számos további funkcióval rendelkeznek, mint például az IP-cím változtatása a hatékonyabb adatgyűjtés érdekében, információgyűjtés egyszerre több weboldalról, a böngészőtől elkülönítve a háttérben történő futás, az adatok különböző formátumokban történő megjelenítése, az adatbázisban való keresés, a scraping-munkamenetek ütemezése és sok más funkció.</a:t>
            </a:r>
          </a:p>
          <a:p>
            <a:pPr eaLnBrk="1" hangingPunct="1"/>
            <a:r>
              <a:rPr lang="hu-HU" sz="1800" smtClean="0">
                <a:cs typeface="Calibri" pitchFamily="34" charset="0"/>
              </a:rPr>
              <a:t>Web Scraping API </a:t>
            </a:r>
          </a:p>
          <a:p>
            <a:pPr eaLnBrk="1" hangingPunct="1">
              <a:buFont typeface="Arial" charset="0"/>
              <a:buNone/>
            </a:pPr>
            <a:r>
              <a:rPr lang="hu-HU" sz="1800" smtClean="0">
                <a:cs typeface="Calibri" pitchFamily="34" charset="0"/>
              </a:rPr>
              <a:t>A web scraping API egy olyan automatizált eszköz, amely lehetővé teszi a szoftver számára, hogy adatokat nyerjen ki weboldalakról, és azokat egy API-híváson keresztül egy másik szoftverbe integrálja. Az ilyen típusú eszközök gyakran tartalmaznak olyan fejlett technikákat, mint az IP-címek változtatása, JavaScript renderelés headless böngésző használatával a dinamikus tartalom mentéséhez.</a:t>
            </a:r>
          </a:p>
        </p:txBody>
      </p:sp>
      <p:sp>
        <p:nvSpPr>
          <p:cNvPr id="4" name="Dátum helye 3">
            <a:extLst>
              <a:ext uri="{FF2B5EF4-FFF2-40B4-BE49-F238E27FC236}"/>
            </a:extLst>
          </p:cNvPr>
          <p:cNvSpPr>
            <a:spLocks noGrp="1"/>
          </p:cNvSpPr>
          <p:nvPr>
            <p:ph type="dt" sz="quarter" idx="10"/>
          </p:nvPr>
        </p:nvSpPr>
        <p:spPr/>
        <p:txBody>
          <a:bodyPr/>
          <a:lstStyle/>
          <a:p>
            <a:pPr>
              <a:defRPr/>
            </a:pPr>
            <a:r>
              <a:rPr lang="hu-HU"/>
              <a:t>https://webarchivum.oszk.hu</a:t>
            </a:r>
          </a:p>
        </p:txBody>
      </p:sp>
      <p:sp>
        <p:nvSpPr>
          <p:cNvPr id="5" name="Élőláb helye 4">
            <a:extLst>
              <a:ext uri="{FF2B5EF4-FFF2-40B4-BE49-F238E27FC236}"/>
            </a:extLst>
          </p:cNvPr>
          <p:cNvSpPr>
            <a:spLocks noGrp="1"/>
          </p:cNvSpPr>
          <p:nvPr>
            <p:ph type="ftr" sz="quarter" idx="11"/>
          </p:nvPr>
        </p:nvSpPr>
        <p:spPr/>
        <p:txBody>
          <a:bodyPr/>
          <a:lstStyle/>
          <a:p>
            <a:pPr>
              <a:defRPr/>
            </a:pPr>
            <a:r>
              <a:rPr lang="hu-HU"/>
              <a:t>webarchivum@oszk.hu</a:t>
            </a:r>
          </a:p>
        </p:txBody>
      </p:sp>
      <p:sp>
        <p:nvSpPr>
          <p:cNvPr id="6" name="Dia számának helye 5">
            <a:extLst>
              <a:ext uri="{FF2B5EF4-FFF2-40B4-BE49-F238E27FC236}"/>
            </a:extLst>
          </p:cNvPr>
          <p:cNvSpPr>
            <a:spLocks noGrp="1"/>
          </p:cNvSpPr>
          <p:nvPr>
            <p:ph type="sldNum" sz="quarter" idx="12"/>
          </p:nvPr>
        </p:nvSpPr>
        <p:spPr/>
        <p:txBody>
          <a:bodyPr/>
          <a:lstStyle/>
          <a:p>
            <a:pPr>
              <a:defRPr/>
            </a:pPr>
            <a:fld id="{9E081922-E333-4894-9C6E-E58C92EF908B}" type="slidenum">
              <a:rPr lang="hu-HU"/>
              <a:pPr>
                <a:defRPr/>
              </a:pPr>
              <a:t>3</a:t>
            </a:fld>
            <a:endParaRPr lang="hu-HU"/>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Kép 1"/>
          <p:cNvPicPr>
            <a:picLocks noChangeAspect="1"/>
          </p:cNvPicPr>
          <p:nvPr/>
        </p:nvPicPr>
        <p:blipFill>
          <a:blip r:embed="rId2"/>
          <a:srcRect/>
          <a:stretch>
            <a:fillRect/>
          </a:stretch>
        </p:blipFill>
        <p:spPr bwMode="auto">
          <a:xfrm>
            <a:off x="1184275" y="0"/>
            <a:ext cx="4156075" cy="6858000"/>
          </a:xfrm>
          <a:prstGeom prst="rect">
            <a:avLst/>
          </a:prstGeom>
          <a:noFill/>
          <a:ln w="9525">
            <a:noFill/>
            <a:miter lim="800000"/>
            <a:headEnd/>
            <a:tailEnd/>
          </a:ln>
        </p:spPr>
      </p:pic>
      <p:pic>
        <p:nvPicPr>
          <p:cNvPr id="44034" name="Kép 2"/>
          <p:cNvPicPr>
            <a:picLocks noChangeAspect="1"/>
          </p:cNvPicPr>
          <p:nvPr/>
        </p:nvPicPr>
        <p:blipFill>
          <a:blip r:embed="rId3"/>
          <a:srcRect/>
          <a:stretch>
            <a:fillRect/>
          </a:stretch>
        </p:blipFill>
        <p:spPr bwMode="auto">
          <a:xfrm>
            <a:off x="6235700" y="0"/>
            <a:ext cx="4992688"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ím 1"/>
          <p:cNvSpPr>
            <a:spLocks noGrp="1"/>
          </p:cNvSpPr>
          <p:nvPr>
            <p:ph type="title"/>
          </p:nvPr>
        </p:nvSpPr>
        <p:spPr/>
        <p:txBody>
          <a:bodyPr/>
          <a:lstStyle/>
          <a:p>
            <a:pPr eaLnBrk="1" hangingPunct="1"/>
            <a:r>
              <a:rPr lang="hu-HU" smtClean="0">
                <a:latin typeface="Calibri" pitchFamily="34" charset="0"/>
                <a:cs typeface="Calibri" pitchFamily="34" charset="0"/>
              </a:rPr>
              <a:t>A scrape-elés módjai</a:t>
            </a:r>
            <a:endParaRPr lang="en-US" smtClean="0">
              <a:latin typeface="Calibri" pitchFamily="34" charset="0"/>
              <a:cs typeface="Calibri" pitchFamily="34" charset="0"/>
            </a:endParaRPr>
          </a:p>
        </p:txBody>
      </p:sp>
      <p:sp>
        <p:nvSpPr>
          <p:cNvPr id="17410" name="Tartalom helye 2"/>
          <p:cNvSpPr>
            <a:spLocks noGrp="1"/>
          </p:cNvSpPr>
          <p:nvPr>
            <p:ph idx="1"/>
          </p:nvPr>
        </p:nvSpPr>
        <p:spPr>
          <a:xfrm>
            <a:off x="838200" y="1533525"/>
            <a:ext cx="10515600" cy="4351338"/>
          </a:xfrm>
        </p:spPr>
        <p:txBody>
          <a:bodyPr/>
          <a:lstStyle/>
          <a:p>
            <a:pPr eaLnBrk="1" hangingPunct="1"/>
            <a:r>
              <a:rPr lang="hu-HU" sz="1800" smtClean="0">
                <a:cs typeface="Calibri" pitchFamily="34" charset="0"/>
              </a:rPr>
              <a:t>Felhőalapú scraperek</a:t>
            </a:r>
          </a:p>
          <a:p>
            <a:pPr eaLnBrk="1" hangingPunct="1">
              <a:buFont typeface="Arial" charset="0"/>
              <a:buNone/>
            </a:pPr>
            <a:r>
              <a:rPr lang="hu-HU" sz="1800" smtClean="0">
                <a:cs typeface="Calibri" pitchFamily="34" charset="0"/>
              </a:rPr>
              <a:t>A felhőalapú scraperek olyan felhőalapú szolgáltatásokat használnak, mint az Amazon Web Services (AWS) vagy a Microsoft Azure, hogy automatizált szkripteket futtassanak, amelyek rendszeres időközönként adatokat gyűjtenek a webhelyekről anélkül, hogy a felhasználónak további kézi beavatkozásra lenne szüksége, eltekintve magának a scrapernek a beállításától. Ez a fajta megoldás skálázhatóságot kínál, mivel nincs korlátja annak, hogy egyszerre mennyi adat gyűjthető össze, továbbá kiküszöböli a hardverigényt, így a felhasználóknak nem kell aggódniuk amiatt, hogy a tárhelyük idővel megtelik az egy munkameneten/időszakon belül zajló túlzott használat/scrapingtevékenység miatt.</a:t>
            </a:r>
          </a:p>
          <a:p>
            <a:pPr eaLnBrk="1" hangingPunct="1"/>
            <a:r>
              <a:rPr lang="hu-HU" sz="1800" smtClean="0">
                <a:cs typeface="Calibri" pitchFamily="34" charset="0"/>
              </a:rPr>
              <a:t>Saját fejlesztésű scraperek</a:t>
            </a:r>
          </a:p>
          <a:p>
            <a:pPr eaLnBrk="1" hangingPunct="1">
              <a:buFont typeface="Arial" charset="0"/>
              <a:buNone/>
            </a:pPr>
            <a:r>
              <a:rPr lang="hu-HU" sz="1800" smtClean="0">
                <a:cs typeface="Calibri" pitchFamily="34" charset="0"/>
              </a:rPr>
              <a:t>A megfelelő ismeretekkel rendelkezők számára a saját, egyéni scraper készítése olyan programozási nyelvek használatával, mint a Python vagy a JavaScript, gyakran a leghatékonyabb megoldás. A saját készítésű scraperek egy kicsit több erőfeszítést igényelnek, de lehetővé teszik, hogy az eredményeket a felhasználó egyedi igényeihez igazítsa anélkül, hogy harmadik fél szolgáltatásaira támaszkodna. A házi készítésű scraperek létrehozásához használt népszerű Python-könyvtárak a Beautiful Soup, a Scrapy, a Selenium, az urllib.request és az lxml. JavaScript esetében ezek a Cheerio, Axios, Puppeteer, NightmareJS és Request-Promise. Ezek a könyvtárak megkönnyítik a kódírást azáltal, hogy a fejlesztők gyorsabban elemezhetik a HTML-dokumentumokat, mintha a kódot csak nyers formában írnák a semmiből.</a:t>
            </a:r>
          </a:p>
        </p:txBody>
      </p:sp>
      <p:sp>
        <p:nvSpPr>
          <p:cNvPr id="4" name="Dátum helye 3">
            <a:extLst>
              <a:ext uri="{FF2B5EF4-FFF2-40B4-BE49-F238E27FC236}"/>
            </a:extLst>
          </p:cNvPr>
          <p:cNvSpPr>
            <a:spLocks noGrp="1"/>
          </p:cNvSpPr>
          <p:nvPr>
            <p:ph type="dt" sz="quarter" idx="10"/>
          </p:nvPr>
        </p:nvSpPr>
        <p:spPr/>
        <p:txBody>
          <a:bodyPr/>
          <a:lstStyle/>
          <a:p>
            <a:pPr>
              <a:defRPr/>
            </a:pPr>
            <a:r>
              <a:rPr lang="hu-HU"/>
              <a:t>https://webarchivum.oszk.hu</a:t>
            </a:r>
          </a:p>
        </p:txBody>
      </p:sp>
      <p:sp>
        <p:nvSpPr>
          <p:cNvPr id="5" name="Élőláb helye 4">
            <a:extLst>
              <a:ext uri="{FF2B5EF4-FFF2-40B4-BE49-F238E27FC236}"/>
            </a:extLst>
          </p:cNvPr>
          <p:cNvSpPr>
            <a:spLocks noGrp="1"/>
          </p:cNvSpPr>
          <p:nvPr>
            <p:ph type="ftr" sz="quarter" idx="11"/>
          </p:nvPr>
        </p:nvSpPr>
        <p:spPr/>
        <p:txBody>
          <a:bodyPr/>
          <a:lstStyle/>
          <a:p>
            <a:pPr>
              <a:defRPr/>
            </a:pPr>
            <a:r>
              <a:rPr lang="hu-HU"/>
              <a:t>webarchivum@oszk.hu</a:t>
            </a:r>
          </a:p>
        </p:txBody>
      </p:sp>
      <p:sp>
        <p:nvSpPr>
          <p:cNvPr id="6" name="Dia számának helye 5">
            <a:extLst>
              <a:ext uri="{FF2B5EF4-FFF2-40B4-BE49-F238E27FC236}"/>
            </a:extLst>
          </p:cNvPr>
          <p:cNvSpPr>
            <a:spLocks noGrp="1"/>
          </p:cNvSpPr>
          <p:nvPr>
            <p:ph type="sldNum" sz="quarter" idx="12"/>
          </p:nvPr>
        </p:nvSpPr>
        <p:spPr/>
        <p:txBody>
          <a:bodyPr/>
          <a:lstStyle/>
          <a:p>
            <a:pPr>
              <a:defRPr/>
            </a:pPr>
            <a:fld id="{760467C0-A470-47F3-A538-58035B564B36}" type="slidenum">
              <a:rPr lang="hu-HU"/>
              <a:pPr>
                <a:defRPr/>
              </a:pPr>
              <a:t>4</a:t>
            </a:fld>
            <a:endParaRPr lang="hu-H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Tartalom helye 7" descr="https://lh7-us.googleusercontent.com/CawgUVuunaV9NGfIv-zB7fy8B0-DoUPuKN3XR2ZS3d7hVsw6_Qp_mLqV0ec9h7-W27GN1Qy97veiRx4_w3HORQM10rfpBnRbB8gqaVscrL8trHap_OvuH1UQAdrtyrKHZYji6MkUEU1Cn9byhbHxwA=s2048">
            <a:hlinkClick r:id="rId2"/>
          </p:cNvPr>
          <p:cNvPicPr>
            <a:picLocks noGrp="1" noChangeAspect="1"/>
          </p:cNvPicPr>
          <p:nvPr>
            <p:ph idx="1"/>
          </p:nvPr>
        </p:nvPicPr>
        <p:blipFill>
          <a:blip r:embed="rId3"/>
          <a:srcRect/>
          <a:stretch>
            <a:fillRect/>
          </a:stretch>
        </p:blipFill>
        <p:spPr>
          <a:xfrm>
            <a:off x="180975" y="0"/>
            <a:ext cx="11830050" cy="6054725"/>
          </a:xfrm>
        </p:spPr>
      </p:pic>
      <p:sp>
        <p:nvSpPr>
          <p:cNvPr id="4" name="Dátum helye 3">
            <a:extLst>
              <a:ext uri="{FF2B5EF4-FFF2-40B4-BE49-F238E27FC236}"/>
            </a:extLst>
          </p:cNvPr>
          <p:cNvSpPr>
            <a:spLocks noGrp="1"/>
          </p:cNvSpPr>
          <p:nvPr>
            <p:ph type="dt" sz="quarter" idx="10"/>
          </p:nvPr>
        </p:nvSpPr>
        <p:spPr/>
        <p:txBody>
          <a:bodyPr/>
          <a:lstStyle/>
          <a:p>
            <a:pPr>
              <a:defRPr/>
            </a:pPr>
            <a:r>
              <a:rPr lang="hu-HU"/>
              <a:t>https://webarchivum.oszk.hu</a:t>
            </a:r>
          </a:p>
        </p:txBody>
      </p:sp>
      <p:sp>
        <p:nvSpPr>
          <p:cNvPr id="5" name="Élőláb helye 4">
            <a:extLst>
              <a:ext uri="{FF2B5EF4-FFF2-40B4-BE49-F238E27FC236}"/>
            </a:extLst>
          </p:cNvPr>
          <p:cNvSpPr>
            <a:spLocks noGrp="1"/>
          </p:cNvSpPr>
          <p:nvPr>
            <p:ph type="ftr" sz="quarter" idx="11"/>
          </p:nvPr>
        </p:nvSpPr>
        <p:spPr/>
        <p:txBody>
          <a:bodyPr/>
          <a:lstStyle/>
          <a:p>
            <a:pPr>
              <a:defRPr/>
            </a:pPr>
            <a:r>
              <a:rPr lang="hu-HU"/>
              <a:t>webarchivum@oszk.hu</a:t>
            </a:r>
          </a:p>
        </p:txBody>
      </p:sp>
      <p:sp>
        <p:nvSpPr>
          <p:cNvPr id="6" name="Dia számának helye 5">
            <a:extLst>
              <a:ext uri="{FF2B5EF4-FFF2-40B4-BE49-F238E27FC236}"/>
            </a:extLst>
          </p:cNvPr>
          <p:cNvSpPr>
            <a:spLocks noGrp="1"/>
          </p:cNvSpPr>
          <p:nvPr>
            <p:ph type="sldNum" sz="quarter" idx="12"/>
          </p:nvPr>
        </p:nvSpPr>
        <p:spPr/>
        <p:txBody>
          <a:bodyPr/>
          <a:lstStyle/>
          <a:p>
            <a:pPr>
              <a:defRPr/>
            </a:pPr>
            <a:fld id="{944E18DB-8A1C-4DF8-8B14-657DC8F6CF3F}" type="slidenum">
              <a:rPr lang="hu-HU"/>
              <a:pPr>
                <a:defRPr/>
              </a:pPr>
              <a:t>5</a:t>
            </a:fld>
            <a:endParaRPr lang="hu-HU"/>
          </a:p>
        </p:txBody>
      </p:sp>
      <p:sp>
        <p:nvSpPr>
          <p:cNvPr id="18437" name="Szövegdoboz 8"/>
          <p:cNvSpPr txBox="1">
            <a:spLocks noChangeArrowheads="1"/>
          </p:cNvSpPr>
          <p:nvPr/>
        </p:nvSpPr>
        <p:spPr bwMode="auto">
          <a:xfrm>
            <a:off x="1368425" y="6059488"/>
            <a:ext cx="9780588" cy="523875"/>
          </a:xfrm>
          <a:prstGeom prst="rect">
            <a:avLst/>
          </a:prstGeom>
          <a:noFill/>
          <a:ln w="9525">
            <a:noFill/>
            <a:miter lim="800000"/>
            <a:headEnd/>
            <a:tailEnd/>
          </a:ln>
        </p:spPr>
        <p:txBody>
          <a:bodyPr>
            <a:spAutoFit/>
          </a:bodyPr>
          <a:lstStyle/>
          <a:p>
            <a:pPr algn="ctr"/>
            <a:r>
              <a:rPr lang="hu-HU" sz="1400">
                <a:latin typeface="Calibri" pitchFamily="34" charset="0"/>
                <a:cs typeface="Calibri" pitchFamily="34" charset="0"/>
              </a:rPr>
              <a:t>Forrás: https://soax.com/blog/web-crawling-vs-web-scraping-what-is-the-difference (Maria Kazarez)</a:t>
            </a:r>
            <a:endParaRPr lang="en-US" sz="1400">
              <a:latin typeface="Calibri" pitchFamily="34" charset="0"/>
              <a:cs typeface="Calibri" pitchFamily="34" charset="0"/>
            </a:endParaRPr>
          </a:p>
          <a:p>
            <a:endParaRPr lang="hu-HU" sz="1400">
              <a:latin typeface="Calibri" pitchFamily="34" charset="0"/>
              <a:cs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ím 1"/>
          <p:cNvSpPr>
            <a:spLocks noGrp="1"/>
          </p:cNvSpPr>
          <p:nvPr>
            <p:ph type="title"/>
          </p:nvPr>
        </p:nvSpPr>
        <p:spPr/>
        <p:txBody>
          <a:bodyPr/>
          <a:lstStyle/>
          <a:p>
            <a:pPr eaLnBrk="1" hangingPunct="1"/>
            <a:r>
              <a:rPr lang="hu-HU" smtClean="0">
                <a:latin typeface="Calibri" pitchFamily="34" charset="0"/>
                <a:cs typeface="Calibri" pitchFamily="34" charset="0"/>
              </a:rPr>
              <a:t>A scrape-elés és a webarchiválás </a:t>
            </a:r>
          </a:p>
        </p:txBody>
      </p:sp>
      <p:sp>
        <p:nvSpPr>
          <p:cNvPr id="4" name="Dátum helye 3">
            <a:extLst>
              <a:ext uri="{FF2B5EF4-FFF2-40B4-BE49-F238E27FC236}"/>
            </a:extLst>
          </p:cNvPr>
          <p:cNvSpPr>
            <a:spLocks noGrp="1"/>
          </p:cNvSpPr>
          <p:nvPr>
            <p:ph type="dt" sz="quarter" idx="10"/>
          </p:nvPr>
        </p:nvSpPr>
        <p:spPr/>
        <p:txBody>
          <a:bodyPr/>
          <a:lstStyle/>
          <a:p>
            <a:pPr>
              <a:defRPr/>
            </a:pPr>
            <a:r>
              <a:rPr lang="hu-HU"/>
              <a:t>https://webarchivum.oszk.hu</a:t>
            </a:r>
          </a:p>
        </p:txBody>
      </p:sp>
      <p:sp>
        <p:nvSpPr>
          <p:cNvPr id="5" name="Élőláb helye 4">
            <a:extLst>
              <a:ext uri="{FF2B5EF4-FFF2-40B4-BE49-F238E27FC236}"/>
            </a:extLst>
          </p:cNvPr>
          <p:cNvSpPr>
            <a:spLocks noGrp="1"/>
          </p:cNvSpPr>
          <p:nvPr>
            <p:ph type="ftr" sz="quarter" idx="11"/>
          </p:nvPr>
        </p:nvSpPr>
        <p:spPr/>
        <p:txBody>
          <a:bodyPr/>
          <a:lstStyle/>
          <a:p>
            <a:pPr>
              <a:defRPr/>
            </a:pPr>
            <a:r>
              <a:rPr lang="hu-HU"/>
              <a:t>webarchivum@oszk.hu</a:t>
            </a:r>
          </a:p>
        </p:txBody>
      </p:sp>
      <p:sp>
        <p:nvSpPr>
          <p:cNvPr id="6" name="Dia számának helye 5">
            <a:extLst>
              <a:ext uri="{FF2B5EF4-FFF2-40B4-BE49-F238E27FC236}"/>
            </a:extLst>
          </p:cNvPr>
          <p:cNvSpPr>
            <a:spLocks noGrp="1"/>
          </p:cNvSpPr>
          <p:nvPr>
            <p:ph type="sldNum" sz="quarter" idx="12"/>
          </p:nvPr>
        </p:nvSpPr>
        <p:spPr/>
        <p:txBody>
          <a:bodyPr/>
          <a:lstStyle/>
          <a:p>
            <a:pPr>
              <a:defRPr/>
            </a:pPr>
            <a:fld id="{19823A8D-D28E-46F2-B9BE-F9ACAE064818}" type="slidenum">
              <a:rPr lang="hu-HU"/>
              <a:pPr>
                <a:defRPr/>
              </a:pPr>
              <a:t>6</a:t>
            </a:fld>
            <a:endParaRPr lang="hu-HU"/>
          </a:p>
        </p:txBody>
      </p:sp>
      <p:sp>
        <p:nvSpPr>
          <p:cNvPr id="8" name="Alcím 2">
            <a:extLst>
              <a:ext uri="{FF2B5EF4-FFF2-40B4-BE49-F238E27FC236}"/>
            </a:extLst>
          </p:cNvPr>
          <p:cNvSpPr txBox="1">
            <a:spLocks/>
          </p:cNvSpPr>
          <p:nvPr/>
        </p:nvSpPr>
        <p:spPr>
          <a:xfrm>
            <a:off x="838200" y="1690688"/>
            <a:ext cx="4960938" cy="4670425"/>
          </a:xfrm>
          <a:prstGeom prst="rect">
            <a:avLst/>
          </a:prstGeom>
          <a:solidFill>
            <a:schemeClr val="bg1">
              <a:alpha val="70000"/>
            </a:schemeClr>
          </a:solidFill>
        </p:spPr>
        <p:txBody>
          <a:bodyPr>
            <a:normAutofit/>
          </a:bodyPr>
          <a:lstStyle>
            <a:defPPr>
              <a:defRPr lang="hu-HU"/>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hu-HU" sz="2400" b="1"/>
              <a:t>Scrape-elés</a:t>
            </a:r>
            <a:endParaRPr lang="hu-HU" sz="2400" b="1" dirty="0">
              <a:ea typeface="Calibri"/>
              <a:cs typeface="Calibri"/>
            </a:endParaRPr>
          </a:p>
          <a:p>
            <a:pPr fontAlgn="auto">
              <a:spcAft>
                <a:spcPts val="0"/>
              </a:spcAft>
              <a:defRPr/>
            </a:pPr>
            <a:r>
              <a:rPr lang="hu-HU" sz="2400"/>
              <a:t>Célzottan gyűjt adatokat a webhelyekről</a:t>
            </a:r>
            <a:endParaRPr lang="hu-HU" sz="2400">
              <a:ea typeface="Calibri"/>
              <a:cs typeface="Calibri"/>
            </a:endParaRPr>
          </a:p>
          <a:p>
            <a:pPr fontAlgn="auto">
              <a:spcAft>
                <a:spcPts val="0"/>
              </a:spcAft>
              <a:defRPr/>
            </a:pPr>
            <a:r>
              <a:rPr lang="hu-HU" sz="2400"/>
              <a:t>Csak a menteni kívánt adatokat tartalmazó oldalakat járja be</a:t>
            </a:r>
            <a:endParaRPr lang="hu-HU" sz="2400">
              <a:ea typeface="Calibri"/>
              <a:cs typeface="Calibri"/>
            </a:endParaRPr>
          </a:p>
          <a:p>
            <a:pPr fontAlgn="auto">
              <a:spcAft>
                <a:spcPts val="0"/>
              </a:spcAft>
              <a:defRPr/>
            </a:pPr>
            <a:r>
              <a:rPr lang="hu-HU" sz="2400"/>
              <a:t>Tömeges és kisléptékű is lehet</a:t>
            </a:r>
            <a:endParaRPr lang="hu-HU" sz="2400">
              <a:ea typeface="Calibri"/>
              <a:cs typeface="Calibri"/>
            </a:endParaRPr>
          </a:p>
          <a:p>
            <a:pPr fontAlgn="auto">
              <a:spcAft>
                <a:spcPts val="0"/>
              </a:spcAft>
              <a:defRPr/>
            </a:pPr>
            <a:r>
              <a:rPr lang="hu-HU" sz="2400"/>
              <a:t>Legfeljebb adatdeduplikáció és/vagy -tisztítás történik</a:t>
            </a:r>
            <a:endParaRPr lang="hu-HU" sz="2400">
              <a:ea typeface="Calibri"/>
              <a:cs typeface="Calibri"/>
            </a:endParaRPr>
          </a:p>
          <a:p>
            <a:pPr fontAlgn="auto">
              <a:spcAft>
                <a:spcPts val="0"/>
              </a:spcAft>
              <a:defRPr/>
            </a:pPr>
            <a:r>
              <a:rPr lang="hu-HU" sz="2400"/>
              <a:t>Crawler és parser szükséges hozzá</a:t>
            </a:r>
            <a:endParaRPr lang="hu-HU" sz="2400" dirty="0">
              <a:ea typeface="Calibri" panose="020F0502020204030204"/>
              <a:cs typeface="Calibri" panose="020F0502020204030204"/>
            </a:endParaRPr>
          </a:p>
          <a:p>
            <a:pPr fontAlgn="auto">
              <a:spcAft>
                <a:spcPts val="0"/>
              </a:spcAft>
              <a:defRPr/>
            </a:pPr>
            <a:endParaRPr lang="hu-HU" sz="2400" dirty="0">
              <a:ea typeface="Calibri" panose="020F0502020204030204"/>
              <a:cs typeface="Calibri" panose="020F0502020204030204"/>
            </a:endParaRPr>
          </a:p>
          <a:p>
            <a:pPr marL="0" indent="0" fontAlgn="auto">
              <a:spcAft>
                <a:spcPts val="0"/>
              </a:spcAft>
              <a:buFont typeface="Arial" panose="020B0604020202020204" pitchFamily="34" charset="0"/>
              <a:buNone/>
              <a:defRPr/>
            </a:pPr>
            <a:endParaRPr lang="hu-HU" sz="2400" dirty="0">
              <a:ea typeface="Calibri" panose="020F0502020204030204"/>
              <a:cs typeface="Calibri" panose="020F0502020204030204"/>
            </a:endParaRPr>
          </a:p>
          <a:p>
            <a:pPr marL="0" indent="0" fontAlgn="auto">
              <a:spcAft>
                <a:spcPts val="0"/>
              </a:spcAft>
              <a:buFont typeface="Arial" panose="020B0604020202020204" pitchFamily="34" charset="0"/>
              <a:buNone/>
              <a:defRPr/>
            </a:pPr>
            <a:endParaRPr lang="hu-HU" sz="2400" dirty="0">
              <a:ea typeface="Calibri" panose="020F0502020204030204"/>
              <a:cs typeface="Calibri" panose="020F0502020204030204"/>
            </a:endParaRPr>
          </a:p>
        </p:txBody>
      </p:sp>
      <p:sp>
        <p:nvSpPr>
          <p:cNvPr id="9" name="Alcím 2">
            <a:extLst>
              <a:ext uri="{FF2B5EF4-FFF2-40B4-BE49-F238E27FC236}"/>
            </a:extLst>
          </p:cNvPr>
          <p:cNvSpPr txBox="1">
            <a:spLocks/>
          </p:cNvSpPr>
          <p:nvPr/>
        </p:nvSpPr>
        <p:spPr>
          <a:xfrm>
            <a:off x="6243638" y="1690688"/>
            <a:ext cx="5110162" cy="4670425"/>
          </a:xfrm>
          <a:prstGeom prst="rect">
            <a:avLst/>
          </a:prstGeom>
          <a:solidFill>
            <a:schemeClr val="bg1">
              <a:alpha val="70000"/>
            </a:schemeClr>
          </a:solidFill>
        </p:spPr>
        <p:txBody>
          <a:bodyPr/>
          <a:lstStyle>
            <a:defPPr>
              <a:defRPr lang="hu-HU"/>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hu-HU" sz="2400" b="1"/>
              <a:t>Webarchiválás </a:t>
            </a:r>
            <a:endParaRPr lang="hu-HU" sz="2400" b="1" dirty="0">
              <a:ea typeface="Calibri"/>
              <a:cs typeface="Calibri"/>
            </a:endParaRPr>
          </a:p>
          <a:p>
            <a:pPr fontAlgn="auto">
              <a:spcAft>
                <a:spcPts val="0"/>
              </a:spcAft>
              <a:defRPr/>
            </a:pPr>
            <a:r>
              <a:rPr lang="hu-HU" sz="2400"/>
              <a:t>Teljes weboldalakat vagy webhelyeket ment</a:t>
            </a:r>
            <a:endParaRPr lang="hu-HU" sz="2400">
              <a:ea typeface="Calibri"/>
              <a:cs typeface="Calibri"/>
            </a:endParaRPr>
          </a:p>
          <a:p>
            <a:pPr fontAlgn="auto">
              <a:spcAft>
                <a:spcPts val="0"/>
              </a:spcAft>
              <a:defRPr/>
            </a:pPr>
            <a:r>
              <a:rPr lang="hu-HU" sz="2400"/>
              <a:t>Bejárja a teljes webhelyet a beállításoknak megfelelően</a:t>
            </a:r>
            <a:endParaRPr lang="hu-HU" sz="2400">
              <a:ea typeface="Calibri"/>
              <a:cs typeface="Calibri"/>
            </a:endParaRPr>
          </a:p>
          <a:p>
            <a:pPr fontAlgn="auto">
              <a:spcAft>
                <a:spcPts val="0"/>
              </a:spcAft>
              <a:defRPr/>
            </a:pPr>
            <a:r>
              <a:rPr lang="hu-HU" sz="2400"/>
              <a:t>Általában tömeges (nagyszámú seed URL-lel dolgozik)</a:t>
            </a:r>
            <a:endParaRPr lang="hu-HU" sz="2400">
              <a:ea typeface="Calibri"/>
              <a:cs typeface="Calibri"/>
            </a:endParaRPr>
          </a:p>
          <a:p>
            <a:pPr fontAlgn="auto">
              <a:spcAft>
                <a:spcPts val="0"/>
              </a:spcAft>
              <a:defRPr/>
            </a:pPr>
            <a:r>
              <a:rPr lang="hu-HU" sz="2400"/>
              <a:t>Általában tartalmi deduplikációval történik a mentés</a:t>
            </a:r>
            <a:endParaRPr lang="hu-HU" sz="2400">
              <a:ea typeface="Calibri"/>
              <a:cs typeface="Calibri"/>
            </a:endParaRPr>
          </a:p>
          <a:p>
            <a:pPr fontAlgn="auto">
              <a:spcAft>
                <a:spcPts val="0"/>
              </a:spcAft>
              <a:defRPr/>
            </a:pPr>
            <a:r>
              <a:rPr lang="hu-HU" sz="2400"/>
              <a:t>Crawler szükséges hozzá</a:t>
            </a:r>
            <a:r>
              <a:rPr lang="hu-HU" sz="2400" dirty="0"/>
              <a:t/>
            </a:r>
            <a:br>
              <a:rPr lang="hu-HU" sz="2400" dirty="0"/>
            </a:br>
            <a:endParaRPr lang="hu-HU" sz="2400">
              <a:ea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ím 1"/>
          <p:cNvSpPr>
            <a:spLocks noGrp="1"/>
          </p:cNvSpPr>
          <p:nvPr>
            <p:ph type="title"/>
          </p:nvPr>
        </p:nvSpPr>
        <p:spPr/>
        <p:txBody>
          <a:bodyPr/>
          <a:lstStyle/>
          <a:p>
            <a:pPr eaLnBrk="1" hangingPunct="1"/>
            <a:r>
              <a:rPr lang="hu-HU" smtClean="0">
                <a:latin typeface="Calibri" pitchFamily="34" charset="0"/>
                <a:cs typeface="Calibri" pitchFamily="34" charset="0"/>
              </a:rPr>
              <a:t>Hol a helye a scrape-elésnek a webarchiválásban?</a:t>
            </a:r>
          </a:p>
        </p:txBody>
      </p:sp>
      <p:sp>
        <p:nvSpPr>
          <p:cNvPr id="20482" name="Tartalom helye 2"/>
          <p:cNvSpPr>
            <a:spLocks noGrp="1"/>
          </p:cNvSpPr>
          <p:nvPr>
            <p:ph idx="1"/>
          </p:nvPr>
        </p:nvSpPr>
        <p:spPr/>
        <p:txBody>
          <a:bodyPr/>
          <a:lstStyle/>
          <a:p>
            <a:pPr eaLnBrk="1" hangingPunct="1"/>
            <a:r>
              <a:rPr lang="hu-HU" sz="2000" smtClean="0">
                <a:cs typeface="Calibri" pitchFamily="34" charset="0"/>
              </a:rPr>
              <a:t>Az OSZK 2017-ben kezdett el webarchiválással foglalkozni, ami elsősorban tömeges webaratást jelent a Heritrix szoftverrel. A magyar webtér és a tematikusan válogatott részgyűjtemények aratása mellett kisebb mennyiségben, de minél jobb minőségre törekedve mentünk egyedi webhelyeket, webhelyrészeket, vagy akár egyedi weboldalakat és egyéb fájlokat is, például fontosabb országos vagy nemzetközi eseményekhez kapcsolódva. Ezeknél böngészőn keresztül archiváló eszközöket is használunk, hogy minél jobb minőségben meg tudjuk őrizni tartalom mellett a külalakot és amennyire lehetséges, a funkcionalitást is. </a:t>
            </a:r>
            <a:br>
              <a:rPr lang="hu-HU" sz="2000" smtClean="0">
                <a:cs typeface="Calibri" pitchFamily="34" charset="0"/>
              </a:rPr>
            </a:br>
            <a:endParaRPr lang="hu-HU" sz="2000" smtClean="0">
              <a:cs typeface="Calibri" pitchFamily="34" charset="0"/>
            </a:endParaRPr>
          </a:p>
          <a:p>
            <a:pPr eaLnBrk="1" hangingPunct="1"/>
            <a:r>
              <a:rPr lang="hu-HU" sz="2000" smtClean="0">
                <a:cs typeface="Calibri" pitchFamily="34" charset="0"/>
              </a:rPr>
              <a:t>Ugyanakkor vannak olyan esetek, amikor nem lehet vagy nem szükséges az eredeti felületet archiválni és megjeleníteni, hanem elegendő csak a releváns tartalmat és bizonyos metaadatokat begyűjteni ún. web scraping módszerrel. Ilyen feladat lehet például a webarchívum podkasztállományának bővítése, cikkek begyűjtése szövegkorpuszok építéséhez, vagy a Digitális Képarchívum gyarapítása digitális fotókkal.</a:t>
            </a:r>
            <a:endParaRPr lang="hu-HU" smtClean="0">
              <a:cs typeface="Calibri" pitchFamily="34" charset="0"/>
            </a:endParaRPr>
          </a:p>
        </p:txBody>
      </p:sp>
      <p:sp>
        <p:nvSpPr>
          <p:cNvPr id="4" name="Dátum helye 3">
            <a:extLst>
              <a:ext uri="{FF2B5EF4-FFF2-40B4-BE49-F238E27FC236}"/>
            </a:extLst>
          </p:cNvPr>
          <p:cNvSpPr>
            <a:spLocks noGrp="1"/>
          </p:cNvSpPr>
          <p:nvPr>
            <p:ph type="dt" sz="quarter" idx="10"/>
          </p:nvPr>
        </p:nvSpPr>
        <p:spPr/>
        <p:txBody>
          <a:bodyPr/>
          <a:lstStyle/>
          <a:p>
            <a:pPr>
              <a:defRPr/>
            </a:pPr>
            <a:r>
              <a:rPr lang="hu-HU"/>
              <a:t>https://webarchivum.oszk.hu</a:t>
            </a:r>
          </a:p>
        </p:txBody>
      </p:sp>
      <p:sp>
        <p:nvSpPr>
          <p:cNvPr id="5" name="Élőláb helye 4">
            <a:extLst>
              <a:ext uri="{FF2B5EF4-FFF2-40B4-BE49-F238E27FC236}"/>
            </a:extLst>
          </p:cNvPr>
          <p:cNvSpPr>
            <a:spLocks noGrp="1"/>
          </p:cNvSpPr>
          <p:nvPr>
            <p:ph type="ftr" sz="quarter" idx="11"/>
          </p:nvPr>
        </p:nvSpPr>
        <p:spPr/>
        <p:txBody>
          <a:bodyPr/>
          <a:lstStyle/>
          <a:p>
            <a:pPr>
              <a:defRPr/>
            </a:pPr>
            <a:r>
              <a:rPr lang="hu-HU"/>
              <a:t>webarchivum@oszk.hu</a:t>
            </a:r>
          </a:p>
        </p:txBody>
      </p:sp>
      <p:sp>
        <p:nvSpPr>
          <p:cNvPr id="6" name="Dia számának helye 5">
            <a:extLst>
              <a:ext uri="{FF2B5EF4-FFF2-40B4-BE49-F238E27FC236}"/>
            </a:extLst>
          </p:cNvPr>
          <p:cNvSpPr>
            <a:spLocks noGrp="1"/>
          </p:cNvSpPr>
          <p:nvPr>
            <p:ph type="sldNum" sz="quarter" idx="12"/>
          </p:nvPr>
        </p:nvSpPr>
        <p:spPr/>
        <p:txBody>
          <a:bodyPr/>
          <a:lstStyle/>
          <a:p>
            <a:pPr>
              <a:defRPr/>
            </a:pPr>
            <a:fld id="{431321FD-C26D-490A-B0B5-22971C65C954}" type="slidenum">
              <a:rPr lang="hu-HU"/>
              <a:pPr>
                <a:defRPr/>
              </a:pPr>
              <a:t>7</a:t>
            </a:fld>
            <a:endParaRPr lang="hu-H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átum helye 3">
            <a:extLst>
              <a:ext uri="{FF2B5EF4-FFF2-40B4-BE49-F238E27FC236}"/>
            </a:extLst>
          </p:cNvPr>
          <p:cNvSpPr>
            <a:spLocks noGrp="1"/>
          </p:cNvSpPr>
          <p:nvPr>
            <p:ph type="dt" sz="quarter" idx="10"/>
          </p:nvPr>
        </p:nvSpPr>
        <p:spPr/>
        <p:txBody>
          <a:bodyPr/>
          <a:lstStyle/>
          <a:p>
            <a:pPr>
              <a:defRPr/>
            </a:pPr>
            <a:r>
              <a:rPr lang="hu-HU"/>
              <a:t>https://webarchivum.oszk.hu</a:t>
            </a:r>
          </a:p>
        </p:txBody>
      </p:sp>
      <p:sp>
        <p:nvSpPr>
          <p:cNvPr id="5" name="Élőláb helye 4">
            <a:extLst>
              <a:ext uri="{FF2B5EF4-FFF2-40B4-BE49-F238E27FC236}"/>
            </a:extLst>
          </p:cNvPr>
          <p:cNvSpPr>
            <a:spLocks noGrp="1"/>
          </p:cNvSpPr>
          <p:nvPr>
            <p:ph type="ftr" sz="quarter" idx="11"/>
          </p:nvPr>
        </p:nvSpPr>
        <p:spPr/>
        <p:txBody>
          <a:bodyPr/>
          <a:lstStyle/>
          <a:p>
            <a:pPr>
              <a:defRPr/>
            </a:pPr>
            <a:r>
              <a:rPr lang="hu-HU"/>
              <a:t>webarchivum@oszk.hu</a:t>
            </a:r>
          </a:p>
        </p:txBody>
      </p:sp>
      <p:sp>
        <p:nvSpPr>
          <p:cNvPr id="6" name="Dia számának helye 5">
            <a:extLst>
              <a:ext uri="{FF2B5EF4-FFF2-40B4-BE49-F238E27FC236}"/>
            </a:extLst>
          </p:cNvPr>
          <p:cNvSpPr>
            <a:spLocks noGrp="1"/>
          </p:cNvSpPr>
          <p:nvPr>
            <p:ph type="sldNum" sz="quarter" idx="12"/>
          </p:nvPr>
        </p:nvSpPr>
        <p:spPr/>
        <p:txBody>
          <a:bodyPr/>
          <a:lstStyle/>
          <a:p>
            <a:pPr>
              <a:defRPr/>
            </a:pPr>
            <a:fld id="{89EE89CE-B757-476C-8619-8D04E680F96D}" type="slidenum">
              <a:rPr lang="hu-HU"/>
              <a:pPr>
                <a:defRPr/>
              </a:pPr>
              <a:t>8</a:t>
            </a:fld>
            <a:endParaRPr lang="hu-HU"/>
          </a:p>
        </p:txBody>
      </p:sp>
      <p:pic>
        <p:nvPicPr>
          <p:cNvPr id="21508" name="Kép 6" descr="A képen szöveg, képernyőkép, Webhely, Weblap látható&#10;&#10;Lehet, hogy az AI által létrehozott tartalom helytelen.">
            <a:hlinkClick r:id="rId2"/>
          </p:cNvPr>
          <p:cNvPicPr>
            <a:picLocks noChangeAspect="1"/>
          </p:cNvPicPr>
          <p:nvPr/>
        </p:nvPicPr>
        <p:blipFill>
          <a:blip r:embed="rId3"/>
          <a:srcRect/>
          <a:stretch>
            <a:fillRect/>
          </a:stretch>
        </p:blipFill>
        <p:spPr bwMode="auto">
          <a:xfrm>
            <a:off x="1408113" y="7938"/>
            <a:ext cx="9385300" cy="623728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ím 1"/>
          <p:cNvSpPr>
            <a:spLocks noGrp="1"/>
          </p:cNvSpPr>
          <p:nvPr>
            <p:ph type="title"/>
          </p:nvPr>
        </p:nvSpPr>
        <p:spPr/>
        <p:txBody>
          <a:bodyPr/>
          <a:lstStyle/>
          <a:p>
            <a:pPr eaLnBrk="1" hangingPunct="1"/>
            <a:r>
              <a:rPr lang="hu-HU" smtClean="0">
                <a:latin typeface="Calibri" pitchFamily="34" charset="0"/>
                <a:cs typeface="Calibri" pitchFamily="34" charset="0"/>
              </a:rPr>
              <a:t>A Digitális Képarchívum</a:t>
            </a:r>
          </a:p>
        </p:txBody>
      </p:sp>
      <p:sp>
        <p:nvSpPr>
          <p:cNvPr id="22530" name="Tartalom helye 2"/>
          <p:cNvSpPr>
            <a:spLocks noGrp="1"/>
          </p:cNvSpPr>
          <p:nvPr>
            <p:ph idx="1"/>
          </p:nvPr>
        </p:nvSpPr>
        <p:spPr/>
        <p:txBody>
          <a:bodyPr/>
          <a:lstStyle/>
          <a:p>
            <a:pPr eaLnBrk="1" hangingPunct="1"/>
            <a:r>
              <a:rPr lang="hu-HU" smtClean="0">
                <a:cs typeface="Calibri" pitchFamily="34" charset="0"/>
              </a:rPr>
              <a:t>A </a:t>
            </a:r>
            <a:r>
              <a:rPr lang="hu-HU" smtClean="0">
                <a:cs typeface="Calibri" pitchFamily="34" charset="0"/>
                <a:hlinkClick r:id="rId2"/>
              </a:rPr>
              <a:t>Digitális Képarchívum (DKA)</a:t>
            </a:r>
            <a:r>
              <a:rPr lang="hu-HU" smtClean="0">
                <a:cs typeface="Calibri" pitchFamily="34" charset="0"/>
              </a:rPr>
              <a:t> az Országos Széchényi Könyvtár 2007-ben létrehozott nyilvános online szolgáltatása. </a:t>
            </a:r>
          </a:p>
          <a:p>
            <a:pPr eaLnBrk="1" hangingPunct="1"/>
            <a:r>
              <a:rPr lang="hu-HU" smtClean="0">
                <a:cs typeface="Calibri" pitchFamily="34" charset="0"/>
              </a:rPr>
              <a:t>A DKA egy hibrid gyűjtemény, melyben vegyesen vannak digitalizált kisnyomtatványok, régi könyvek és újságok illusztrációi, illetve modern digitális fotók. </a:t>
            </a:r>
            <a:endParaRPr lang="hu-HU" smtClean="0"/>
          </a:p>
          <a:p>
            <a:pPr eaLnBrk="1" hangingPunct="1"/>
            <a:r>
              <a:rPr lang="hu-HU" smtClean="0">
                <a:cs typeface="Calibri" pitchFamily="34" charset="0"/>
              </a:rPr>
              <a:t>Utóbbiak olyan forrásokból származnak, mint például művészek honlapjai, a Wikipédia, vagy képmegosztó portálok. </a:t>
            </a:r>
            <a:endParaRPr lang="hu-HU" smtClean="0"/>
          </a:p>
          <a:p>
            <a:pPr eaLnBrk="1" hangingPunct="1"/>
            <a:r>
              <a:rPr lang="hu-HU" smtClean="0">
                <a:cs typeface="Calibri" pitchFamily="34" charset="0"/>
              </a:rPr>
              <a:t>A képek többféle felbontásban, részletes metaadatokkal ellátva böngészhetők. </a:t>
            </a:r>
            <a:endParaRPr lang="hu-HU" smtClean="0"/>
          </a:p>
          <a:p>
            <a:pPr eaLnBrk="1" hangingPunct="1"/>
            <a:endParaRPr lang="hu-HU" smtClean="0">
              <a:cs typeface="Calibri" pitchFamily="34" charset="0"/>
            </a:endParaRPr>
          </a:p>
        </p:txBody>
      </p:sp>
      <p:sp>
        <p:nvSpPr>
          <p:cNvPr id="4" name="Dátum helye 3">
            <a:extLst>
              <a:ext uri="{FF2B5EF4-FFF2-40B4-BE49-F238E27FC236}"/>
            </a:extLst>
          </p:cNvPr>
          <p:cNvSpPr>
            <a:spLocks noGrp="1"/>
          </p:cNvSpPr>
          <p:nvPr>
            <p:ph type="dt" sz="quarter" idx="10"/>
          </p:nvPr>
        </p:nvSpPr>
        <p:spPr/>
        <p:txBody>
          <a:bodyPr/>
          <a:lstStyle/>
          <a:p>
            <a:pPr>
              <a:defRPr/>
            </a:pPr>
            <a:r>
              <a:rPr lang="hu-HU"/>
              <a:t>https://webarchivum.oszk.hu</a:t>
            </a:r>
          </a:p>
        </p:txBody>
      </p:sp>
      <p:sp>
        <p:nvSpPr>
          <p:cNvPr id="5" name="Élőláb helye 4">
            <a:extLst>
              <a:ext uri="{FF2B5EF4-FFF2-40B4-BE49-F238E27FC236}"/>
            </a:extLst>
          </p:cNvPr>
          <p:cNvSpPr>
            <a:spLocks noGrp="1"/>
          </p:cNvSpPr>
          <p:nvPr>
            <p:ph type="ftr" sz="quarter" idx="11"/>
          </p:nvPr>
        </p:nvSpPr>
        <p:spPr/>
        <p:txBody>
          <a:bodyPr/>
          <a:lstStyle/>
          <a:p>
            <a:pPr>
              <a:defRPr/>
            </a:pPr>
            <a:r>
              <a:rPr lang="hu-HU"/>
              <a:t>webarchivum@oszk.hu</a:t>
            </a:r>
          </a:p>
        </p:txBody>
      </p:sp>
      <p:sp>
        <p:nvSpPr>
          <p:cNvPr id="6" name="Dia számának helye 5">
            <a:extLst>
              <a:ext uri="{FF2B5EF4-FFF2-40B4-BE49-F238E27FC236}"/>
            </a:extLst>
          </p:cNvPr>
          <p:cNvSpPr>
            <a:spLocks noGrp="1"/>
          </p:cNvSpPr>
          <p:nvPr>
            <p:ph type="sldNum" sz="quarter" idx="12"/>
          </p:nvPr>
        </p:nvSpPr>
        <p:spPr/>
        <p:txBody>
          <a:bodyPr/>
          <a:lstStyle/>
          <a:p>
            <a:pPr>
              <a:defRPr/>
            </a:pPr>
            <a:fld id="{71723D82-0625-48DF-86C1-C1DA7EF86BAE}" type="slidenum">
              <a:rPr lang="hu-HU"/>
              <a:pPr>
                <a:defRPr/>
              </a:pPr>
              <a:t>9</a:t>
            </a:fld>
            <a:endParaRPr lang="hu-HU"/>
          </a:p>
        </p:txBody>
      </p:sp>
    </p:spTree>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2749</TotalTime>
  <Words>1064</Words>
  <Application>Microsoft Office PowerPoint</Application>
  <PresentationFormat>Custom</PresentationFormat>
  <Paragraphs>141</Paragraphs>
  <Slides>30</Slides>
  <Notes>0</Notes>
  <HiddenSlides>0</HiddenSlides>
  <MMClips>0</MMClips>
  <ScaleCrop>false</ScaleCrop>
  <HeadingPairs>
    <vt:vector size="6" baseType="variant">
      <vt:variant>
        <vt:lpstr>Használt betűtípusok</vt:lpstr>
      </vt:variant>
      <vt:variant>
        <vt:i4>3</vt:i4>
      </vt:variant>
      <vt:variant>
        <vt:lpstr>Tervezősablon</vt:lpstr>
      </vt:variant>
      <vt:variant>
        <vt:i4>1</vt:i4>
      </vt:variant>
      <vt:variant>
        <vt:lpstr>Diacímek</vt:lpstr>
      </vt:variant>
      <vt:variant>
        <vt:i4>30</vt:i4>
      </vt:variant>
    </vt:vector>
  </HeadingPairs>
  <TitlesOfParts>
    <vt:vector size="34" baseType="lpstr">
      <vt:lpstr>Arial</vt:lpstr>
      <vt:lpstr>Calibri Light</vt:lpstr>
      <vt:lpstr>Calibri</vt:lpstr>
      <vt:lpstr>Office-téma</vt:lpstr>
      <vt:lpstr>„Internetes tartalmak archiválása” tanfolyam</vt:lpstr>
      <vt:lpstr>A scrape-elés fogalma, működése</vt:lpstr>
      <vt:lpstr>A scrape-elés módjai </vt:lpstr>
      <vt:lpstr>A scrape-elés módjai</vt:lpstr>
      <vt:lpstr>5. dia</vt:lpstr>
      <vt:lpstr>A scrape-elés és a webarchiválás </vt:lpstr>
      <vt:lpstr>Hol a helye a scrape-elésnek a webarchiválásban?</vt:lpstr>
      <vt:lpstr>8. dia</vt:lpstr>
      <vt:lpstr>A Digitális Képarchívum</vt:lpstr>
      <vt:lpstr>A kozterkep.hu scrape-elése</vt:lpstr>
      <vt:lpstr>11. dia</vt:lpstr>
      <vt:lpstr>12. dia</vt:lpstr>
      <vt:lpstr>Jogi kérdések</vt:lpstr>
      <vt:lpstr>14. dia</vt:lpstr>
      <vt:lpstr>15. dia</vt:lpstr>
      <vt:lpstr>A scrape-eléshez használt eszközök</vt:lpstr>
      <vt:lpstr>17. dia</vt:lpstr>
      <vt:lpstr>18. dia</vt:lpstr>
      <vt:lpstr>19. dia</vt:lpstr>
      <vt:lpstr>20. dia</vt:lpstr>
      <vt:lpstr>21. dia</vt:lpstr>
      <vt:lpstr>22. dia</vt:lpstr>
      <vt:lpstr>23. dia</vt:lpstr>
      <vt:lpstr>24. dia</vt:lpstr>
      <vt:lpstr>25. dia</vt:lpstr>
      <vt:lpstr>Mit mentettünk?</vt:lpstr>
      <vt:lpstr>Mi történik a mentett tartalommal?</vt:lpstr>
      <vt:lpstr>28. dia</vt:lpstr>
      <vt:lpstr>29. dia</vt:lpstr>
      <vt:lpstr>30. dia</vt:lpstr>
    </vt:vector>
  </TitlesOfParts>
  <Company>Országos Széchényi Könyvtár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„Internetes tartalmak archiválása” tanfolyam</dc:title>
  <dc:creator>Visky Ákos László</dc:creator>
  <cp:lastModifiedBy>DL</cp:lastModifiedBy>
  <cp:revision>354</cp:revision>
  <dcterms:created xsi:type="dcterms:W3CDTF">2024-08-27T12:25:46Z</dcterms:created>
  <dcterms:modified xsi:type="dcterms:W3CDTF">2026-03-23T16:49:22Z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0x0101006ECBEBA42F1CBD48A34C85AF35FA8616</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y fmtid="{D5CDD505-2E9C-101B-9397-08002B2CF9AE}" pid="9" name="lcf76f155ced4ddcb4097134ff3c332f">
    <vt:lpwstr/>
  </property>
  <property fmtid="{D5CDD505-2E9C-101B-9397-08002B2CF9AE}" pid="10" name="TaxCatchAll">
    <vt:lpwstr/>
  </property>
  <property fmtid="{D5CDD505-2E9C-101B-9397-08002B2CF9AE}" pid="11" name="SharedWithUsers">
    <vt:lpwstr/>
  </property>
</Properties>
</file>