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4" r:id="rId18"/>
    <p:sldId id="265" r:id="rId19"/>
    <p:sldId id="273" r:id="rId20"/>
    <p:sldId id="275" r:id="rId21"/>
  </p:sldIdLst>
  <p:sldSz cx="12192000" cy="6858000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14" y="-9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754ACC-AF07-48F3-8C60-9230393281C9}" type="datetimeFigureOut">
              <a:rPr lang="hu-HU"/>
              <a:pPr>
                <a:defRPr/>
              </a:pPr>
              <a:t>2026. 03. 23.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E634BF-8116-4A0E-8389-0B9E8E32EB3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94BF5-381B-4B0A-9F11-43474F2263A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2DFD5-9F58-4BDB-B430-4D3FEBC02AB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EF08D-AB16-41CC-94E8-C4FC41B16B4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17D29-F9E9-4EB6-9814-64005CC63E4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80DE0-E76B-4164-8DC0-E0B1A8238FA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674B7-AC93-49EB-9070-BA2C60EB6CB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8D7A2-675C-46A5-9C7B-8E494D87606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A3539-C162-45CF-86F7-33250D951AC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E5461-297A-43CD-96A1-C8FB12670FB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B2BB9-761A-4BDC-A64F-48D3191DC12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48D32-F4E9-4B30-A8D0-47B01B80871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A850B5-4630-428D-9B28-049207B9924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kalcso.gyula@oszk.h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ebarchivum.oszk.hu/honlap/tanfolyam/scrapy_shell_1.pn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ebarchivum.oszk.hu/honlap/tanfolyam/scrapy_shell_2.p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ebarchivum.oszk.hu/honlap/tanfolyam/scrapy_spider_1.pn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ebarchivum.oszk.hu/honlap/tanfolyam/scrapy_spider_2.pn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crapy.org/en/latest" TargetMode="External"/><Relationship Id="rId2" Type="http://schemas.openxmlformats.org/officeDocument/2006/relationships/hyperlink" Target="https://www.scrapy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docs.scrapy.org/en/latest/intro/tutorial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scrapy.org/en/latest/intro/tutorial.html" TargetMode="External"/><Relationship Id="rId2" Type="http://schemas.openxmlformats.org/officeDocument/2006/relationships/hyperlink" Target="https://docs.scrapy.org/en/lates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hepythonscrapyplaybook.com/" TargetMode="External"/><Relationship Id="rId4" Type="http://schemas.openxmlformats.org/officeDocument/2006/relationships/hyperlink" Target="https://www.youtube.com/watch?v=mBoX_JCKZT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rchivum.oszk.hu/honlap/tanfolyam/python_1.png" TargetMode="External"/><Relationship Id="rId2" Type="http://schemas.openxmlformats.org/officeDocument/2006/relationships/hyperlink" Target="https://python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ebarchivum.oszk.hu/honlap/tanfolyam/python_2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ebarchivum.oszk.hu/honlap/tanfolyam/python_3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ebarchivum.oszk.hu/honlap/tanfolyam/python_4.p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ebarchivum.oszk.hu/honlap/tanfolyam/python_5.p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ebarchivum.oszk.hu/honlap/tanfolyam/python_6.p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ebarchivum.oszk.hu/honlap/tanfolyam/scrapy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624013"/>
            <a:ext cx="9144000" cy="10763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„Internetes tartalmak archiválása” tanfolyam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027363"/>
            <a:ext cx="9144000" cy="15192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dirty="0"/>
              <a:t>3. Scrape-elés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b="1" dirty="0"/>
              <a:t>3.2. </a:t>
            </a:r>
            <a:r>
              <a:rPr lang="hu-HU" b="1">
                <a:ea typeface="+mn-lt"/>
                <a:cs typeface="+mn-lt"/>
              </a:rPr>
              <a:t>Scrape-elés a Scrapy Shell használatával</a:t>
            </a:r>
            <a:endParaRPr lang="hu-HU" b="1">
              <a:ea typeface="Calibri"/>
              <a:cs typeface="Calibri"/>
            </a:endParaRPr>
          </a:p>
        </p:txBody>
      </p:sp>
      <p:sp>
        <p:nvSpPr>
          <p:cNvPr id="14339" name="Szövegdoboz 5"/>
          <p:cNvSpPr txBox="1">
            <a:spLocks noChangeArrowheads="1"/>
          </p:cNvSpPr>
          <p:nvPr/>
        </p:nvSpPr>
        <p:spPr bwMode="auto">
          <a:xfrm>
            <a:off x="1704975" y="4873625"/>
            <a:ext cx="87820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2000">
                <a:latin typeface="Calibri" pitchFamily="34" charset="0"/>
              </a:rPr>
              <a:t>Készítette: </a:t>
            </a:r>
            <a:r>
              <a:rPr lang="hu-HU" sz="2000">
                <a:latin typeface="Calibri" pitchFamily="34" charset="0"/>
                <a:hlinkClick r:id="rId2"/>
              </a:rPr>
              <a:t>Kalcsó Gyula</a:t>
            </a:r>
          </a:p>
          <a:p>
            <a:pPr algn="r"/>
            <a:endParaRPr lang="hu-HU" sz="1600" i="1">
              <a:latin typeface="Calibri" pitchFamily="34" charset="0"/>
            </a:endParaRPr>
          </a:p>
          <a:p>
            <a:pPr algn="ctr"/>
            <a:r>
              <a:rPr lang="hu-HU" sz="1400" i="1">
                <a:latin typeface="Calibri" pitchFamily="34" charset="0"/>
              </a:rPr>
              <a:t>Utolsó frissítés: 2026. március 19.​</a:t>
            </a:r>
            <a:endParaRPr lang="hu-HU" sz="14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21D7F-7325-4A71-8CB8-B92696B84C4B}" type="slidenum">
              <a:rPr lang="hu-HU"/>
              <a:pPr>
                <a:defRPr/>
              </a:pPr>
              <a:t>1</a:t>
            </a:fld>
            <a:endParaRPr lang="hu-HU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50" y="423863"/>
            <a:ext cx="2262188" cy="914400"/>
          </a:xfrm>
          <a:prstGeom prst="rect">
            <a:avLst/>
          </a:prstGeom>
          <a:effectLst>
            <a:outerShdw blurRad="63500" dist="63500" dir="2700000" algn="tl" rotWithShape="0">
              <a:srgbClr val="002060">
                <a:alpha val="40000"/>
              </a:srgbClr>
            </a:outerShdw>
          </a:effectLst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700" y="423863"/>
            <a:ext cx="3213100" cy="719137"/>
          </a:xfrm>
          <a:prstGeom prst="rect">
            <a:avLst/>
          </a:prstGeom>
          <a:effectLst>
            <a:outerShdw blurRad="63500" dist="63500" dir="2700000" algn="tl" rotWithShape="0">
              <a:schemeClr val="accent6">
                <a:lumMod val="50000"/>
                <a:alpha val="40000"/>
              </a:schemeClr>
            </a:outerShdw>
          </a:effectLst>
        </p:spPr>
      </p:pic>
      <p:sp>
        <p:nvSpPr>
          <p:cNvPr id="15" name="Élőláb hely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webarchivum@oszk.hu</a:t>
            </a:r>
          </a:p>
        </p:txBody>
      </p:sp>
      <p:sp>
        <p:nvSpPr>
          <p:cNvPr id="17" name="Dátum helye 1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pic>
        <p:nvPicPr>
          <p:cNvPr id="14345" name="Kép 3" descr="A képen szöveg, Betűtípus, Grafika, kör látható&#10;&#10;Lehet, hogy az AI által létrehozott tartalom helytelen.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6050" y="2700338"/>
            <a:ext cx="3311525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Kép 6" descr="GitHub - scrapy/scrapy: Scrapy, a fast high-level web crawling &amp; scraping  framework for Python.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3213" y="4192588"/>
            <a:ext cx="3429000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Az ipython telepítése</a:t>
            </a:r>
          </a:p>
        </p:txBody>
      </p:sp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>
                <a:highlight>
                  <a:srgbClr val="C0C0C0"/>
                </a:highlight>
                <a:latin typeface="Consolas"/>
                <a:ea typeface="Calibri"/>
                <a:cs typeface="Calibri"/>
              </a:rPr>
              <a:t>pip install ipython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>
                <a:ea typeface="Calibri"/>
                <a:cs typeface="Calibri"/>
              </a:rPr>
              <a:t>A ipython segítségével könnyebb áttekinteni a kódot.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>
                <a:ea typeface="Calibri"/>
                <a:cs typeface="Calibri"/>
              </a:rPr>
              <a:t>Még hozzá kell adnunk a scrapy.cfg fájlhoz, a [settings] szekcióhoz írjuk be: shell = ipython.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>
              <a:ea typeface="Calibri"/>
              <a:cs typeface="Calibri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ABEBB-300B-4A06-8B47-336DE5DE55A7}" type="slidenum">
              <a:rPr lang="hu-HU"/>
              <a:pPr>
                <a:defRPr/>
              </a:pPr>
              <a:t>10</a:t>
            </a:fld>
            <a:endParaRPr lang="hu-H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Scrape-elés a Scrapy shell használatával</a:t>
            </a:r>
          </a:p>
        </p:txBody>
      </p:sp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>
                <a:ea typeface="Calibri"/>
                <a:cs typeface="Calibri"/>
              </a:rPr>
              <a:t>Először be kell töltenünk az oldal tartalmát: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>
                <a:highlight>
                  <a:srgbClr val="C0C0C0"/>
                </a:highlight>
                <a:latin typeface="Consolas"/>
                <a:ea typeface="Calibri"/>
                <a:cs typeface="Calibri"/>
              </a:rPr>
              <a:t>scrapy fetch('https://kozterkep.hu')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>
                <a:ea typeface="Calibri"/>
                <a:cs typeface="Calibri"/>
              </a:rPr>
              <a:t>Nézzük meg, hogy mit töltött be:</a:t>
            </a:r>
            <a:endParaRPr lang="hu-HU" dirty="0">
              <a:ea typeface="Calibri"/>
              <a:cs typeface="Calibri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>
                <a:highlight>
                  <a:srgbClr val="C0C0C0"/>
                </a:highlight>
                <a:latin typeface="Consolas"/>
                <a:ea typeface="Calibri"/>
                <a:cs typeface="Calibri"/>
              </a:rPr>
              <a:t>view(response)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>
                <a:ea typeface="Calibri"/>
                <a:cs typeface="Calibri"/>
              </a:rPr>
              <a:t>Böngészőnk fejlesztői eszközével nézzük meg, hogy milyen osztályba tartoznak a bélyegképek </a:t>
            </a:r>
            <a:r>
              <a:rPr lang="hu-HU" dirty="0">
                <a:ea typeface="Calibri"/>
                <a:cs typeface="Calibri"/>
              </a:rPr>
              <a:t>az oldalon!</a:t>
            </a:r>
            <a:endParaRPr lang="hu-HU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>
                <a:ea typeface="Calibri"/>
                <a:cs typeface="Calibri"/>
              </a:rPr>
              <a:t>A megoldás: img.img-thumbnail.</a:t>
            </a:r>
            <a:endParaRPr lang="hu-HU" dirty="0">
              <a:ea typeface="Calibri"/>
              <a:cs typeface="Calibri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>
              <a:ea typeface="Calibri"/>
              <a:cs typeface="Calibri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8A4E5D-EF68-43CE-9664-574DCAD7F22A}" type="slidenum">
              <a:rPr lang="hu-HU"/>
              <a:pPr>
                <a:defRPr/>
              </a:pPr>
              <a:t>11</a:t>
            </a:fld>
            <a:endParaRPr lang="hu-H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A5C5CE-3685-420F-8606-6F795E43EBBA}" type="slidenum">
              <a:rPr lang="hu-HU"/>
              <a:pPr>
                <a:defRPr/>
              </a:pPr>
              <a:t>12</a:t>
            </a:fld>
            <a:endParaRPr lang="hu-HU"/>
          </a:p>
        </p:txBody>
      </p:sp>
      <p:pic>
        <p:nvPicPr>
          <p:cNvPr id="25604" name="Kép 6" descr="A képen szöveg, képernyőkép, szoftver, Webhely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8"/>
            <a:ext cx="12192000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Scrape-elés a Scrapy shell használatával</a:t>
            </a:r>
          </a:p>
        </p:txBody>
      </p:sp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>
                <a:ea typeface="Calibri"/>
                <a:cs typeface="Calibri"/>
              </a:rPr>
              <a:t>Listázzuk ki ezeket:</a:t>
            </a:r>
            <a:endParaRPr lang="hu-HU" dirty="0">
              <a:ea typeface="Calibri"/>
              <a:cs typeface="Calibri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>
                <a:highlight>
                  <a:srgbClr val="C0C0C0"/>
                </a:highlight>
                <a:latin typeface="Consolas"/>
                <a:ea typeface="Calibri"/>
                <a:cs typeface="Calibri"/>
              </a:rPr>
              <a:t>response.css('img.img-thumbnail').getall()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>
                <a:ea typeface="Calibri"/>
                <a:cs typeface="Calibri"/>
              </a:rPr>
              <a:t>Töltsük be egy változóba és számoljuk meg:</a:t>
            </a:r>
            <a:endParaRPr lang="hu-HU" dirty="0">
              <a:ea typeface="Calibri"/>
              <a:cs typeface="Calibri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>
                <a:highlight>
                  <a:srgbClr val="C0C0C0"/>
                </a:highlight>
                <a:latin typeface="Consolas"/>
                <a:ea typeface="Calibri"/>
                <a:cs typeface="Calibri"/>
              </a:rPr>
              <a:t>thumbs = response.css('img.img-thumbnail')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>
                <a:highlight>
                  <a:srgbClr val="C0C0C0"/>
                </a:highlight>
                <a:latin typeface="Consolas"/>
                <a:ea typeface="Calibri"/>
                <a:cs typeface="Calibri"/>
              </a:rPr>
              <a:t>len(thumbs)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>
                <a:ea typeface="Calibri"/>
                <a:cs typeface="Calibri"/>
              </a:rPr>
              <a:t>Tegyük fel, hogy a műlapokat szeretnénk scrape-elni. Meg kell keresnünk azt az aloldalt, ahol ezek listája megtalálható.</a:t>
            </a:r>
            <a:endParaRPr lang="hu-HU" dirty="0">
              <a:ea typeface="Calibri"/>
              <a:cs typeface="Calibri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>
                <a:ea typeface="Calibri"/>
                <a:cs typeface="Calibri"/>
              </a:rPr>
              <a:t>Módosítsuk a kiinduló URL-t: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>
                <a:highlight>
                  <a:srgbClr val="C0C0C0"/>
                </a:highlight>
                <a:latin typeface="Consolas"/>
                <a:ea typeface="Calibri"/>
                <a:cs typeface="Calibri"/>
              </a:rPr>
              <a:t>fetch('https://www.kozterkep.hu/kereses#hopp=lista')</a:t>
            </a: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42831-20C6-4CF7-B835-F3F917A7F15F}" type="slidenum">
              <a:rPr lang="hu-HU"/>
              <a:pPr>
                <a:defRPr/>
              </a:pPr>
              <a:t>13</a:t>
            </a:fld>
            <a:endParaRPr lang="hu-H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Scrape-elés a Scrapy shell használatával</a:t>
            </a:r>
          </a:p>
        </p:txBody>
      </p:sp>
      <p:sp>
        <p:nvSpPr>
          <p:cNvPr id="27650" name="Tartalom helye 2"/>
          <p:cNvSpPr>
            <a:spLocks noGrp="1"/>
          </p:cNvSpPr>
          <p:nvPr>
            <p:ph idx="1"/>
          </p:nvPr>
        </p:nvSpPr>
        <p:spPr>
          <a:xfrm>
            <a:off x="838200" y="1581150"/>
            <a:ext cx="4992688" cy="4595813"/>
          </a:xfrm>
        </p:spPr>
        <p:txBody>
          <a:bodyPr/>
          <a:lstStyle/>
          <a:p>
            <a:pPr eaLnBrk="1" hangingPunct="1"/>
            <a:r>
              <a:rPr lang="hu-HU" smtClean="0">
                <a:cs typeface="Calibri" pitchFamily="34" charset="0"/>
              </a:rPr>
              <a:t>Keressük meg azokat az osztályokat, amelyek egyértelműen azonosítják a műlapok linkjeit!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A megoldás: div.font-weight-bold span.link-text.</a:t>
            </a:r>
          </a:p>
          <a:p>
            <a:pPr eaLnBrk="1" hangingPunct="1"/>
            <a:r>
              <a:rPr lang="hu-HU" smtClean="0">
                <a:cs typeface="Calibri" pitchFamily="34" charset="0"/>
              </a:rPr>
              <a:t>A korábban megismert módszerrel írassuk ki ezeket, majd számoljuk meg, hányat töltöttünk be!</a:t>
            </a:r>
          </a:p>
          <a:p>
            <a:pPr eaLnBrk="1" hangingPunct="1"/>
            <a:endParaRPr lang="hu-HU" smtClean="0">
              <a:cs typeface="Calibri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872D2D-73C1-4B5D-BDD3-EC479BF7B33D}" type="slidenum">
              <a:rPr lang="hu-HU"/>
              <a:pPr>
                <a:defRPr/>
              </a:pPr>
              <a:t>14</a:t>
            </a:fld>
            <a:endParaRPr lang="hu-HU"/>
          </a:p>
        </p:txBody>
      </p:sp>
      <p:pic>
        <p:nvPicPr>
          <p:cNvPr id="27654" name="Kép 6" descr="A képen szöveg, képernyőkép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2075" y="1581150"/>
            <a:ext cx="4330700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Scrape-elés a Scrapy shell használatával</a:t>
            </a:r>
          </a:p>
        </p:txBody>
      </p:sp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>
                <a:ea typeface="Calibri"/>
                <a:cs typeface="Calibri"/>
              </a:rPr>
              <a:t>Scrape-eljük műlapok első listaoldaláról az alábbi adatokat:</a:t>
            </a:r>
            <a:endParaRPr lang="hu-HU" dirty="0">
              <a:ea typeface="Calibri"/>
              <a:cs typeface="Calibri"/>
            </a:endParaRPr>
          </a:p>
          <a:p>
            <a:pPr lvl="1" eaLnBrk="1" fontAlgn="auto" hangingPunct="1">
              <a:spcAft>
                <a:spcPts val="0"/>
              </a:spcAft>
              <a:buFont typeface="Courier New" panose="020B0604020202020204" pitchFamily="34" charset="0"/>
              <a:buChar char="o"/>
              <a:defRPr/>
            </a:pPr>
            <a:r>
              <a:rPr lang="hu-HU">
                <a:ea typeface="Calibri"/>
                <a:cs typeface="Calibri"/>
              </a:rPr>
              <a:t>az alkotás neve</a:t>
            </a:r>
          </a:p>
          <a:p>
            <a:pPr lvl="1" eaLnBrk="1" fontAlgn="auto" hangingPunct="1">
              <a:spcAft>
                <a:spcPts val="0"/>
              </a:spcAft>
              <a:buFont typeface="Courier New" panose="020B0604020202020204" pitchFamily="34" charset="0"/>
              <a:buChar char="o"/>
              <a:defRPr/>
            </a:pPr>
            <a:r>
              <a:rPr lang="hu-HU">
                <a:ea typeface="Calibri"/>
                <a:cs typeface="Calibri"/>
              </a:rPr>
              <a:t>az alkotás egyedi azonosítója</a:t>
            </a:r>
            <a:endParaRPr lang="hu-HU" dirty="0">
              <a:ea typeface="Calibri"/>
              <a:cs typeface="Calibri"/>
            </a:endParaRPr>
          </a:p>
          <a:p>
            <a:pPr lvl="1" eaLnBrk="1" fontAlgn="auto" hangingPunct="1">
              <a:spcAft>
                <a:spcPts val="0"/>
              </a:spcAft>
              <a:buFont typeface="Courier New" panose="020B0604020202020204" pitchFamily="34" charset="0"/>
              <a:buChar char="o"/>
              <a:defRPr/>
            </a:pPr>
            <a:r>
              <a:rPr lang="hu-HU">
                <a:ea typeface="Calibri"/>
                <a:cs typeface="Calibri"/>
              </a:rPr>
              <a:t>az alkotás helye</a:t>
            </a:r>
            <a:endParaRPr lang="hu-HU" dirty="0">
              <a:ea typeface="Calibri"/>
              <a:cs typeface="Calibri"/>
            </a:endParaRPr>
          </a:p>
          <a:p>
            <a:pPr lvl="1" eaLnBrk="1" fontAlgn="auto" hangingPunct="1">
              <a:spcAft>
                <a:spcPts val="0"/>
              </a:spcAft>
              <a:buFont typeface="Courier New" panose="020B0604020202020204" pitchFamily="34" charset="0"/>
              <a:buChar char="o"/>
              <a:defRPr/>
            </a:pPr>
            <a:r>
              <a:rPr lang="hu-HU">
                <a:ea typeface="Calibri"/>
                <a:cs typeface="Calibri"/>
              </a:rPr>
              <a:t>az alkotó neve</a:t>
            </a:r>
            <a:endParaRPr lang="hu-HU" dirty="0">
              <a:ea typeface="Calibri"/>
              <a:cs typeface="Calibri"/>
            </a:endParaRPr>
          </a:p>
          <a:p>
            <a:pPr lvl="1" eaLnBrk="1" fontAlgn="auto" hangingPunct="1">
              <a:spcAft>
                <a:spcPts val="0"/>
              </a:spcAft>
              <a:buFont typeface="Courier New" panose="020B0604020202020204" pitchFamily="34" charset="0"/>
              <a:buChar char="o"/>
              <a:defRPr/>
            </a:pPr>
            <a:r>
              <a:rPr lang="hu-HU">
                <a:ea typeface="Calibri"/>
                <a:cs typeface="Calibri"/>
              </a:rPr>
              <a:t>a feltöltő neve</a:t>
            </a:r>
            <a:endParaRPr lang="hu-HU" dirty="0">
              <a:ea typeface="Calibri"/>
              <a:cs typeface="Calibri"/>
            </a:endParaRPr>
          </a:p>
          <a:p>
            <a:pPr lvl="1" eaLnBrk="1" fontAlgn="auto" hangingPunct="1">
              <a:spcAft>
                <a:spcPts val="0"/>
              </a:spcAft>
              <a:buFont typeface="Courier New" panose="020B0604020202020204" pitchFamily="34" charset="0"/>
              <a:buChar char="o"/>
              <a:defRPr/>
            </a:pPr>
            <a:r>
              <a:rPr lang="hu-HU">
                <a:ea typeface="Calibri"/>
                <a:cs typeface="Calibri"/>
              </a:rPr>
              <a:t>a feltöltés dátuma</a:t>
            </a:r>
            <a:endParaRPr lang="hu-HU" dirty="0">
              <a:ea typeface="Calibri"/>
              <a:cs typeface="Calibri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>
                <a:ea typeface="Calibri"/>
                <a:cs typeface="Calibri"/>
              </a:rPr>
              <a:t>Tipp: a böngésző fejlesztői eszközében ki tudjuk másolni a teljes CSS-útvonalat.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dirty="0">
              <a:highlight>
                <a:srgbClr val="C0C0C0"/>
              </a:highlight>
              <a:latin typeface="Consolas"/>
              <a:ea typeface="Calibri"/>
              <a:cs typeface="Calibri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7466D4-FAFE-4DA0-9641-A4E190FC0B1A}" type="slidenum">
              <a:rPr lang="hu-HU"/>
              <a:pPr>
                <a:defRPr/>
              </a:pPr>
              <a:t>15</a:t>
            </a:fld>
            <a:endParaRPr lang="hu-H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Scrape-elés a Scrapy shell használatával</a:t>
            </a:r>
          </a:p>
        </p:txBody>
      </p:sp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>
                <a:ea typeface="Calibri"/>
                <a:cs typeface="Calibri"/>
              </a:rPr>
              <a:t>Pl. az első alkotás nevének CSS-útvonala: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>
                <a:highlight>
                  <a:srgbClr val="C0C0C0"/>
                </a:highlight>
                <a:latin typeface="Consolas"/>
                <a:ea typeface="+mn-lt"/>
                <a:cs typeface="+mn-lt"/>
              </a:rPr>
              <a:t>html body div#site div.px-1.px-md-2 main.container.content.pt-md-3.pb-3.mt-0 div#lista.row div.col-6.col-md-4.col-lg-3.d-sm-flex.px-0.px-sm-2.mb-3 div.text-center div.rounded.bg-light.mx-1.my-2.py-1.px-2 div.text-center div.font-weight-bold a#link-69baa4ff55750 span.link-text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>
                <a:ea typeface="+mn-lt"/>
                <a:cs typeface="+mn-lt"/>
              </a:rPr>
              <a:t>Ez azonban nem jó, mert egy egyedi azonosító van benne, nekünk mindegyik kell, tehát ki kell venni az azonosítót, továbbá nekünk a span elemben található szöveg kell, valamint lehet egyszerűsíteni, ha egyértelmű azonosítót találunk:</a:t>
            </a:r>
            <a:endParaRPr lang="hu-HU" dirty="0">
              <a:ea typeface="+mn-lt"/>
              <a:cs typeface="+mn-lt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>
                <a:highlight>
                  <a:srgbClr val="C0C0C0"/>
                </a:highlight>
                <a:latin typeface="Consolas"/>
                <a:ea typeface="+mn-lt"/>
                <a:cs typeface="+mn-lt"/>
              </a:rPr>
              <a:t>div.font-weight-bold span.link-text</a:t>
            </a:r>
            <a:r>
              <a:rPr lang="hu-HU">
                <a:solidFill>
                  <a:srgbClr val="FF0000"/>
                </a:solidFill>
                <a:highlight>
                  <a:srgbClr val="C0C0C0"/>
                </a:highlight>
                <a:latin typeface="Consolas"/>
                <a:ea typeface="+mn-lt"/>
                <a:cs typeface="+mn-lt"/>
              </a:rPr>
              <a:t>::text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dirty="0">
              <a:ea typeface="+mn-lt"/>
              <a:cs typeface="+mn-lt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BD4E3-B4FB-436F-A291-9C9F7C844069}" type="slidenum">
              <a:rPr lang="hu-HU"/>
              <a:pPr>
                <a:defRPr/>
              </a:pPr>
              <a:t>16</a:t>
            </a:fld>
            <a:endParaRPr lang="hu-H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Scrape-elés a Scrapy shell használatával</a:t>
            </a:r>
            <a:endParaRPr lang="en-US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>
                <a:ea typeface="Calibri"/>
                <a:cs typeface="Calibri"/>
              </a:rPr>
              <a:t>Mivel az egyedi azonosító CSS-útvonala megegyezik a megtekintések számát mutatóéval, ezért itt a CSS-útvonal helyett xpath-lekérdezést kell használnunk: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>
                <a:highlight>
                  <a:srgbClr val="C0C0C0"/>
                </a:highlight>
                <a:latin typeface="Consolas"/>
                <a:ea typeface="+mn-lt"/>
                <a:cs typeface="+mn-lt"/>
              </a:rPr>
              <a:t>response.xpath('//div[@id="lista"]//div[contains(@class, "col-3") and contains(text(), "#")]/text()')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>
                <a:ea typeface="+mn-lt"/>
                <a:cs typeface="+mn-lt"/>
              </a:rPr>
              <a:t>Az alkotás helye, a feltöltő neve és az alkotó esetében kihasználhatjuk, hogy ezek linkek, és egyedileg beazonosítható stringet tartalmaznak („helyek”, „kozosseg”, „alkotok”), pl.: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>
                <a:highlight>
                  <a:srgbClr val="C0C0C0"/>
                </a:highlight>
                <a:latin typeface="Consolas"/>
                <a:ea typeface="+mn-lt"/>
                <a:cs typeface="+mn-lt"/>
              </a:rPr>
              <a:t>response.css('a[href*="/alkotok/"] ::text')</a:t>
            </a:r>
            <a:endParaRPr lang="hu-HU" dirty="0">
              <a:highlight>
                <a:srgbClr val="C0C0C0"/>
              </a:highlight>
              <a:latin typeface="Consolas"/>
              <a:ea typeface="+mn-lt"/>
              <a:cs typeface="+mn-lt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hu-HU">
                <a:ea typeface="+mn-lt"/>
                <a:cs typeface="+mn-lt"/>
              </a:rPr>
              <a:t>Viszont a feltöltőknél és a helyeknél látjuk, hogy olyan értékek is bekerültek, amelyekre nincs szükségünk (pl. „Tagjaink”), ezeket ki kell zárni:</a:t>
            </a:r>
            <a:endParaRPr lang="en-US">
              <a:ea typeface="+mn-lt"/>
              <a:cs typeface="+mn-lt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>
                <a:highlight>
                  <a:srgbClr val="C0C0C0"/>
                </a:highlight>
                <a:latin typeface="Consolas"/>
                <a:ea typeface="+mn-lt"/>
                <a:cs typeface="+mn-lt"/>
              </a:rPr>
              <a:t>response.css('div#lista a[href*="/helyek/"] ::text')</a:t>
            </a:r>
            <a:endParaRPr lang="hu-HU"/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F50EB-E840-41CF-9A23-6EF3D1D904EF}" type="slidenum">
              <a:rPr lang="hu-HU"/>
              <a:pPr>
                <a:defRPr/>
              </a:pPr>
              <a:t>17</a:t>
            </a:fld>
            <a:endParaRPr lang="hu-H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Scrapy-projekt és spider létrehozása</a:t>
            </a:r>
          </a:p>
        </p:txBody>
      </p:sp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>
                <a:highlight>
                  <a:srgbClr val="C0C0C0"/>
                </a:highlight>
                <a:latin typeface="Consolas"/>
                <a:ea typeface="Calibri" panose="020F0502020204030204"/>
                <a:cs typeface="Calibri" panose="020F0502020204030204"/>
              </a:rPr>
              <a:t>scrapy startproject kozterkep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>
                <a:ea typeface="Calibri"/>
                <a:cs typeface="Calibri"/>
              </a:rPr>
              <a:t>Létrejön egy új könyvtár kozterkep névvel. Ebben lesznek a projekt fájljai.</a:t>
            </a:r>
            <a:endParaRPr lang="hu-HU" dirty="0">
              <a:ea typeface="Calibri"/>
              <a:cs typeface="Calibri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>
                <a:ea typeface="Calibri"/>
                <a:cs typeface="Calibri"/>
              </a:rPr>
              <a:t>Ezután létre kell hoznunk egy ún. spidert a spiders könyvtárban, amely egy Python-script, ez fogja elvégezni az adatok összegyűjtését: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>
                <a:highlight>
                  <a:srgbClr val="C0C0C0"/>
                </a:highlight>
                <a:latin typeface="Consolas"/>
                <a:ea typeface="Calibri"/>
                <a:cs typeface="Calibri"/>
              </a:rPr>
              <a:t>scrapy genspider kozterkep_spider kozterkep.hu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>
                <a:ea typeface="Calibri"/>
                <a:cs typeface="Calibri"/>
              </a:rPr>
              <a:t>Ezt az üzenetet kell kapnunk, valamint létre kell jöjjön egy új Python-fájl:</a:t>
            </a:r>
            <a:endParaRPr lang="hu-HU" dirty="0">
              <a:ea typeface="Calibri"/>
              <a:cs typeface="Calibri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27976-1AC9-46A3-8F30-6C69E03AD2A7}" type="slidenum">
              <a:rPr lang="hu-HU"/>
              <a:pPr>
                <a:defRPr/>
              </a:pPr>
              <a:t>18</a:t>
            </a:fld>
            <a:endParaRPr lang="hu-HU"/>
          </a:p>
        </p:txBody>
      </p:sp>
      <p:pic>
        <p:nvPicPr>
          <p:cNvPr id="31750" name="Kép 8" descr="A képen képernyőkép, Betűtípus, zöld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0875" y="5245100"/>
            <a:ext cx="8915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1894E-B61F-40A3-B0CD-486E543B12C5}" type="slidenum">
              <a:rPr lang="hu-HU"/>
              <a:pPr>
                <a:defRPr/>
              </a:pPr>
              <a:t>19</a:t>
            </a:fld>
            <a:endParaRPr lang="hu-HU"/>
          </a:p>
        </p:txBody>
      </p:sp>
      <p:pic>
        <p:nvPicPr>
          <p:cNvPr id="32772" name="Kép 6" descr="A képen szöveg, képernyőkép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3700"/>
            <a:ext cx="12192000" cy="58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 Scrapy</a:t>
            </a:r>
          </a:p>
        </p:txBody>
      </p:sp>
      <p:sp>
        <p:nvSpPr>
          <p:cNvPr id="15362" name="Tartalom helye 2"/>
          <p:cNvSpPr>
            <a:spLocks noGrp="1"/>
          </p:cNvSpPr>
          <p:nvPr>
            <p:ph idx="1"/>
          </p:nvPr>
        </p:nvSpPr>
        <p:spPr>
          <a:xfrm>
            <a:off x="838200" y="2154238"/>
            <a:ext cx="10515600" cy="4022725"/>
          </a:xfrm>
        </p:spPr>
        <p:txBody>
          <a:bodyPr/>
          <a:lstStyle/>
          <a:p>
            <a:pPr eaLnBrk="1" hangingPunct="1"/>
            <a:r>
              <a:rPr lang="hu-HU" smtClean="0">
                <a:cs typeface="Calibri" pitchFamily="34" charset="0"/>
              </a:rPr>
              <a:t>A Scrapy egy ingyenes, nyílt forráskódú keretrendszer, amely Pythonban használható arra, hogy webhelyekről adatokat töltsünk le.</a:t>
            </a:r>
          </a:p>
          <a:p>
            <a:pPr eaLnBrk="1" hangingPunct="1"/>
            <a:endParaRPr lang="hu-HU" smtClean="0">
              <a:cs typeface="Calibri" pitchFamily="34" charset="0"/>
            </a:endParaRPr>
          </a:p>
          <a:p>
            <a:pPr eaLnBrk="1" hangingPunct="1"/>
            <a:r>
              <a:rPr lang="hu-HU" smtClean="0">
                <a:cs typeface="Calibri" pitchFamily="34" charset="0"/>
              </a:rPr>
              <a:t>Webhely: </a:t>
            </a:r>
            <a:r>
              <a:rPr lang="hu-HU" smtClean="0">
                <a:cs typeface="Calibri" pitchFamily="34" charset="0"/>
                <a:hlinkClick r:id="rId2"/>
              </a:rPr>
              <a:t>https://www.scrapy.org</a:t>
            </a:r>
            <a:endParaRPr lang="hu-HU" smtClean="0">
              <a:cs typeface="Calibri" pitchFamily="34" charset="0"/>
            </a:endParaRPr>
          </a:p>
          <a:p>
            <a:pPr eaLnBrk="1" hangingPunct="1"/>
            <a:r>
              <a:rPr lang="hu-HU" smtClean="0">
                <a:cs typeface="Calibri" pitchFamily="34" charset="0"/>
              </a:rPr>
              <a:t>Dokumentáció: </a:t>
            </a:r>
            <a:r>
              <a:rPr lang="hu-HU" smtClean="0">
                <a:cs typeface="Calibri" pitchFamily="34" charset="0"/>
                <a:hlinkClick r:id="rId3"/>
              </a:rPr>
              <a:t>https://docs.scrapy.org/en/latest</a:t>
            </a:r>
            <a:endParaRPr lang="hu-HU" smtClean="0">
              <a:cs typeface="Calibri" pitchFamily="34" charset="0"/>
            </a:endParaRPr>
          </a:p>
          <a:p>
            <a:pPr eaLnBrk="1" hangingPunct="1"/>
            <a:r>
              <a:rPr lang="hu-HU" smtClean="0">
                <a:cs typeface="Calibri" pitchFamily="34" charset="0"/>
              </a:rPr>
              <a:t>Tutorial: </a:t>
            </a:r>
            <a:r>
              <a:rPr lang="hu-HU" smtClean="0">
                <a:cs typeface="Calibri" pitchFamily="34" charset="0"/>
                <a:hlinkClick r:id="rId4"/>
              </a:rPr>
              <a:t>https://docs.scrapy.org/en/latest/intro/tutorial.html</a:t>
            </a:r>
            <a:endParaRPr lang="hu-HU" smtClean="0">
              <a:cs typeface="Calibri" pitchFamily="34" charset="0"/>
            </a:endParaRPr>
          </a:p>
          <a:p>
            <a:pPr lvl="1" eaLnBrk="1" hangingPunct="1">
              <a:buFont typeface="Courier New" pitchFamily="49" charset="0"/>
              <a:buChar char="o"/>
            </a:pPr>
            <a:endParaRPr lang="hu-HU" smtClean="0">
              <a:cs typeface="Calibri" pitchFamily="34" charset="0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411E9-8225-499A-BEFF-7CC9C9EDB639}" type="slidenum">
              <a:rPr lang="hu-HU"/>
              <a:pPr>
                <a:defRPr/>
              </a:pPr>
              <a:t>2</a:t>
            </a:fld>
            <a:endParaRPr lang="hu-HU"/>
          </a:p>
        </p:txBody>
      </p:sp>
      <p:pic>
        <p:nvPicPr>
          <p:cNvPr id="15366" name="Kép 6" descr="A képen Betűtípus, Grafika, embléma, szimbólum látható&#10;&#10;Lehet, hogy az AI által létrehozott tartalom helytelen.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91613" y="531813"/>
            <a:ext cx="265430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Ajánlott források</a:t>
            </a:r>
          </a:p>
        </p:txBody>
      </p:sp>
      <p:sp>
        <p:nvSpPr>
          <p:cNvPr id="33794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smtClean="0">
                <a:cs typeface="Calibri" pitchFamily="34" charset="0"/>
                <a:hlinkClick r:id="rId2"/>
              </a:rPr>
              <a:t>A Scrapy dokumentációja</a:t>
            </a:r>
            <a:endParaRPr lang="hu-HU" smtClean="0">
              <a:cs typeface="Calibri" pitchFamily="34" charset="0"/>
            </a:endParaRPr>
          </a:p>
          <a:p>
            <a:pPr eaLnBrk="1" hangingPunct="1"/>
            <a:r>
              <a:rPr lang="hu-HU" smtClean="0">
                <a:cs typeface="Calibri" pitchFamily="34" charset="0"/>
                <a:hlinkClick r:id="rId3"/>
              </a:rPr>
              <a:t>A Scrapy tutorialja</a:t>
            </a:r>
          </a:p>
          <a:p>
            <a:pPr eaLnBrk="1" hangingPunct="1"/>
            <a:r>
              <a:rPr lang="hu-HU" smtClean="0">
                <a:cs typeface="Calibri" pitchFamily="34" charset="0"/>
                <a:hlinkClick r:id="rId4"/>
              </a:rPr>
              <a:t>A freecodecamp.org videotutorialja</a:t>
            </a:r>
          </a:p>
          <a:p>
            <a:pPr eaLnBrk="1" hangingPunct="1"/>
            <a:r>
              <a:rPr lang="hu-HU" smtClean="0">
                <a:cs typeface="Calibri" pitchFamily="34" charset="0"/>
                <a:hlinkClick r:id="rId5"/>
              </a:rPr>
              <a:t>Scrapy playbook</a:t>
            </a:r>
            <a:endParaRPr lang="hu-HU" smtClean="0">
              <a:cs typeface="Calibri" pitchFamily="34" charset="0"/>
            </a:endParaRPr>
          </a:p>
          <a:p>
            <a:pPr eaLnBrk="1" hangingPunct="1"/>
            <a:endParaRPr lang="hu-HU" smtClean="0">
              <a:cs typeface="Calibri" pitchFamily="34" charset="0"/>
            </a:endParaRPr>
          </a:p>
        </p:txBody>
      </p:sp>
      <p:sp>
        <p:nvSpPr>
          <p:cNvPr id="2" name="Dátum helye 1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3" name="Élőláb helye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4" name="Dia számának helye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7204F-0EC5-44BA-80D1-1A4B19301BE4}" type="slidenum">
              <a:rPr lang="hu-HU"/>
              <a:pPr>
                <a:defRPr/>
              </a:pPr>
              <a:t>20</a:t>
            </a:fld>
            <a:endParaRPr lang="hu-H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cs typeface="Calibri Light" pitchFamily="34" charset="0"/>
              </a:rPr>
              <a:t>A Python telepítése</a:t>
            </a:r>
            <a:br>
              <a:rPr lang="hu-HU" smtClean="0">
                <a:cs typeface="Calibri Light" pitchFamily="34" charset="0"/>
              </a:rPr>
            </a:br>
            <a:r>
              <a:rPr lang="hu-HU" smtClean="0">
                <a:cs typeface="Calibri Light" pitchFamily="34" charset="0"/>
              </a:rPr>
              <a:t>(</a:t>
            </a:r>
            <a:r>
              <a:rPr lang="hu-HU" smtClean="0">
                <a:cs typeface="Calibri Light" pitchFamily="34" charset="0"/>
                <a:hlinkClick r:id="rId2"/>
              </a:rPr>
              <a:t>https://python.org/downloads</a:t>
            </a:r>
            <a:r>
              <a:rPr lang="hu-HU" smtClean="0">
                <a:cs typeface="Calibri Light" pitchFamily="34" charset="0"/>
              </a:rPr>
              <a:t>)</a:t>
            </a:r>
            <a:endParaRPr lang="hu-HU" smtClean="0"/>
          </a:p>
        </p:txBody>
      </p:sp>
      <p:pic>
        <p:nvPicPr>
          <p:cNvPr id="16386" name="Tartalom helye 6" descr="A képen szöveg, képernyőkép, szoftver, Operációs rendszer látható&#10;&#10;Lehet, hogy az AI által létrehozott tartalom helytelen.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349375" y="1825625"/>
            <a:ext cx="9493250" cy="4351338"/>
          </a:xfrm>
        </p:spPr>
      </p:pic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F4E01-457D-46B0-B2C6-3A28BA0D3698}" type="slidenum">
              <a:rPr lang="hu-HU"/>
              <a:pPr>
                <a:defRPr/>
              </a:pPr>
              <a:t>3</a:t>
            </a:fld>
            <a:endParaRPr lang="hu-HU"/>
          </a:p>
        </p:txBody>
      </p:sp>
      <p:sp>
        <p:nvSpPr>
          <p:cNvPr id="8" name="Nyíl: jobbra mutató 7">
            <a:extLst>
              <a:ext uri="{FF2B5EF4-FFF2-40B4-BE49-F238E27FC236}"/>
            </a:extLst>
          </p:cNvPr>
          <p:cNvSpPr/>
          <p:nvPr/>
        </p:nvSpPr>
        <p:spPr>
          <a:xfrm>
            <a:off x="1668463" y="4684713"/>
            <a:ext cx="658812" cy="3095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 Python telepítése Windowsra</a:t>
            </a:r>
          </a:p>
        </p:txBody>
      </p:sp>
      <p:pic>
        <p:nvPicPr>
          <p:cNvPr id="17410" name="Tartalom helye 7" descr="A képen szöveg, elektronika, képernyőkép, szoftver látható&#10;&#10;Lehet, hogy az AI által létrehozott tartalom helytelen.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98688" y="1825625"/>
            <a:ext cx="7794625" cy="4351338"/>
          </a:xfrm>
        </p:spPr>
      </p:pic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1B5E2-789A-42E8-A262-947558A0B7B6}" type="slidenum">
              <a:rPr lang="hu-HU"/>
              <a:pPr>
                <a:defRPr/>
              </a:pPr>
              <a:t>4</a:t>
            </a:fld>
            <a:endParaRPr lang="hu-HU"/>
          </a:p>
        </p:txBody>
      </p:sp>
      <p:sp>
        <p:nvSpPr>
          <p:cNvPr id="9" name="Nyíl: jobbra mutató 8">
            <a:extLst>
              <a:ext uri="{FF2B5EF4-FFF2-40B4-BE49-F238E27FC236}"/>
            </a:extLst>
          </p:cNvPr>
          <p:cNvSpPr/>
          <p:nvPr/>
        </p:nvSpPr>
        <p:spPr>
          <a:xfrm>
            <a:off x="1662113" y="5711825"/>
            <a:ext cx="722312" cy="2682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 Python telepítésének ellenőrzése parancssorban (Win + X, Parancssor)</a:t>
            </a:r>
          </a:p>
        </p:txBody>
      </p:sp>
      <p:pic>
        <p:nvPicPr>
          <p:cNvPr id="18434" name="Tartalom helye 6" descr="A képen szöveg, képernyőkép, Betűtípus látható&#10;&#10;Lehet, hogy az AI által létrehozott tartalom helytelen.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695700" y="2535238"/>
            <a:ext cx="4800600" cy="2933700"/>
          </a:xfrm>
        </p:spPr>
      </p:pic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C72B0-727F-444F-8440-60F4879C1C29}" type="slidenum">
              <a:rPr lang="hu-HU"/>
              <a:pPr>
                <a:defRPr/>
              </a:pPr>
              <a:t>5</a:t>
            </a:fld>
            <a:endParaRPr lang="hu-H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 pip (Python csomagkezelő) telepítése</a:t>
            </a:r>
          </a:p>
        </p:txBody>
      </p:sp>
      <p:pic>
        <p:nvPicPr>
          <p:cNvPr id="19458" name="Tartalom helye 6" descr="A képen szöveg, képernyőkép, szoftver látható&#10;&#10;Lehet, hogy az AI által létrehozott tartalom helytelen.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09763" y="1825625"/>
            <a:ext cx="8372475" cy="4351338"/>
          </a:xfrm>
        </p:spPr>
      </p:pic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8F1D25-03DD-4787-B616-BE32F1D43DE0}" type="slidenum">
              <a:rPr lang="hu-HU"/>
              <a:pPr>
                <a:defRPr/>
              </a:pPr>
              <a:t>6</a:t>
            </a:fld>
            <a:endParaRPr lang="hu-HU"/>
          </a:p>
        </p:txBody>
      </p:sp>
      <p:sp>
        <p:nvSpPr>
          <p:cNvPr id="8" name="Nyíl: jobbra mutató 7">
            <a:extLst>
              <a:ext uri="{FF2B5EF4-FFF2-40B4-BE49-F238E27FC236}"/>
            </a:extLst>
          </p:cNvPr>
          <p:cNvSpPr/>
          <p:nvPr/>
        </p:nvSpPr>
        <p:spPr>
          <a:xfrm>
            <a:off x="3154363" y="5378450"/>
            <a:ext cx="638175" cy="2984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 pip telepítésének ellenőrzése parancssorban (Win + X, Parancssor)</a:t>
            </a:r>
          </a:p>
        </p:txBody>
      </p:sp>
      <p:pic>
        <p:nvPicPr>
          <p:cNvPr id="20482" name="Tartalom helye 6" descr="A képen képernyőkép, szöveg látható&#10;&#10;Lehet, hogy az AI által létrehozott tartalom helytelen.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12913" y="1825625"/>
            <a:ext cx="8766175" cy="4351338"/>
          </a:xfrm>
        </p:spPr>
      </p:pic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451979-83F5-4718-8ADB-84190007A43C}" type="slidenum">
              <a:rPr lang="hu-HU"/>
              <a:pPr>
                <a:defRPr/>
              </a:pPr>
              <a:t>7</a:t>
            </a:fld>
            <a:endParaRPr lang="hu-H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 Python virtuális környezet telepítése és létrehozása és aktiválása</a:t>
            </a:r>
          </a:p>
        </p:txBody>
      </p:sp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>
                <a:highlight>
                  <a:srgbClr val="C0C0C0"/>
                </a:highlight>
                <a:latin typeface="Consolas"/>
                <a:ea typeface="Calibri"/>
                <a:cs typeface="Calibri"/>
              </a:rPr>
              <a:t>pip install virtualenv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>
                <a:highlight>
                  <a:srgbClr val="C0C0C0"/>
                </a:highlight>
                <a:latin typeface="Consolas"/>
                <a:ea typeface="Calibri"/>
                <a:cs typeface="Calibri"/>
              </a:rPr>
              <a:t>python –m venv venv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>
                <a:ea typeface="Calibri"/>
                <a:cs typeface="Calibri"/>
              </a:rPr>
              <a:t>Létrejön egy venv nevű könyvtár, ahol a virtuális környezetünk fájljai lesznek.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>
                <a:ea typeface="Calibri"/>
                <a:cs typeface="Calibri"/>
              </a:rPr>
              <a:t>Ezután aktiválni kell (a gyökérkönyvtárból):</a:t>
            </a:r>
            <a:endParaRPr lang="hu-HU" dirty="0">
              <a:ea typeface="Calibri"/>
              <a:cs typeface="Calibri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>
                <a:highlight>
                  <a:srgbClr val="C0C0C0"/>
                </a:highlight>
                <a:latin typeface="Consolas"/>
                <a:ea typeface="Calibri"/>
                <a:cs typeface="Calibri"/>
              </a:rPr>
              <a:t>venv\Scripts\activate</a:t>
            </a:r>
            <a:endParaRPr lang="hu-HU" dirty="0">
              <a:highlight>
                <a:srgbClr val="C0C0C0"/>
              </a:highlight>
              <a:latin typeface="Consolas"/>
              <a:ea typeface="Calibri"/>
              <a:cs typeface="Calibri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>
                <a:ea typeface="Calibri"/>
                <a:cs typeface="Calibri"/>
              </a:rPr>
              <a:t>Most a parancssorban ezt kell látnunk: </a:t>
            </a:r>
            <a:endParaRPr lang="hu-HU" dirty="0">
              <a:ea typeface="Calibri"/>
              <a:cs typeface="Calibri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D78F37-5A5C-4641-BDEE-1D6706AD631D}" type="slidenum">
              <a:rPr lang="hu-HU"/>
              <a:pPr>
                <a:defRPr/>
              </a:pPr>
              <a:t>8</a:t>
            </a:fld>
            <a:endParaRPr lang="hu-HU"/>
          </a:p>
        </p:txBody>
      </p:sp>
      <p:pic>
        <p:nvPicPr>
          <p:cNvPr id="21510" name="Kép 6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5938" y="4837113"/>
            <a:ext cx="25812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Nyíl: lefelé mutató 7">
            <a:extLst>
              <a:ext uri="{FF2B5EF4-FFF2-40B4-BE49-F238E27FC236}"/>
            </a:extLst>
          </p:cNvPr>
          <p:cNvSpPr/>
          <p:nvPr/>
        </p:nvSpPr>
        <p:spPr>
          <a:xfrm>
            <a:off x="6975475" y="4403725"/>
            <a:ext cx="288925" cy="52546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>
                <a:latin typeface="Calibri" pitchFamily="34" charset="0"/>
                <a:cs typeface="Calibri" pitchFamily="34" charset="0"/>
              </a:rPr>
              <a:t>A Scrapy telepítése</a:t>
            </a:r>
          </a:p>
        </p:txBody>
      </p:sp>
      <p:sp>
        <p:nvSpPr>
          <p:cNvPr id="3" name="Tartalom helye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>
                <a:ea typeface="Calibri"/>
                <a:cs typeface="Calibri"/>
              </a:rPr>
              <a:t>Az aktív Python virtuális környezetben telepítsük a Scrapyt: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>
                <a:highlight>
                  <a:srgbClr val="C0C0C0"/>
                </a:highlight>
                <a:latin typeface="Consolas"/>
                <a:ea typeface="Calibri"/>
                <a:cs typeface="Calibri"/>
              </a:rPr>
              <a:t>pip install scrapy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>
                <a:ea typeface="Calibri"/>
                <a:cs typeface="Calibri"/>
              </a:rPr>
              <a:t>A telepítés ellenőrzése: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>
                <a:highlight>
                  <a:srgbClr val="C0C0C0"/>
                </a:highlight>
                <a:latin typeface="Consolas"/>
                <a:ea typeface="Calibri"/>
                <a:cs typeface="Calibri"/>
              </a:rPr>
              <a:t>scrapy</a:t>
            </a:r>
            <a:endParaRPr lang="hu-HU" dirty="0">
              <a:highlight>
                <a:srgbClr val="C0C0C0"/>
              </a:highlight>
              <a:latin typeface="Consolas"/>
              <a:ea typeface="Calibri"/>
              <a:cs typeface="Calibri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>
                <a:ea typeface="Calibri"/>
                <a:cs typeface="Calibri"/>
              </a:rPr>
              <a:t>Egy parancslistát kell kapnunk:</a:t>
            </a:r>
            <a:endParaRPr lang="hu-HU" dirty="0">
              <a:ea typeface="Calibri"/>
              <a:cs typeface="Calibri"/>
            </a:endParaRPr>
          </a:p>
        </p:txBody>
      </p:sp>
      <p:sp>
        <p:nvSpPr>
          <p:cNvPr id="4" name="Dátum helye 3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https://webarchivum.oszk.hu</a:t>
            </a:r>
          </a:p>
        </p:txBody>
      </p:sp>
      <p:sp>
        <p:nvSpPr>
          <p:cNvPr id="5" name="Élőláb helye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webarchivum@oszk.hu</a:t>
            </a:r>
          </a:p>
        </p:txBody>
      </p:sp>
      <p:sp>
        <p:nvSpPr>
          <p:cNvPr id="6" name="Dia számának hely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43407-8FF6-4ADF-B9B2-EEC5F0181BE4}" type="slidenum">
              <a:rPr lang="hu-HU"/>
              <a:pPr>
                <a:defRPr/>
              </a:pPr>
              <a:t>9</a:t>
            </a:fld>
            <a:endParaRPr lang="hu-HU"/>
          </a:p>
        </p:txBody>
      </p:sp>
      <p:pic>
        <p:nvPicPr>
          <p:cNvPr id="22534" name="Kép 6" descr="A képen szöveg, képernyőkép, Betűtípus látható&#10;&#10;Lehet, hogy az AI által létrehozott tartalom helytelen.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0075" y="2508250"/>
            <a:ext cx="5676900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2730</TotalTime>
  <Words>247</Words>
  <Application>Microsoft Office PowerPoint</Application>
  <PresentationFormat>Custom</PresentationFormat>
  <Paragraphs>95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5" baseType="lpstr">
      <vt:lpstr>Arial</vt:lpstr>
      <vt:lpstr>Calibri Light</vt:lpstr>
      <vt:lpstr>Calibri</vt:lpstr>
      <vt:lpstr>Courier New</vt:lpstr>
      <vt:lpstr>Office-téma</vt:lpstr>
      <vt:lpstr>„Internetes tartalmak archiválása” tanfolyam</vt:lpstr>
      <vt:lpstr>A Scrapy</vt:lpstr>
      <vt:lpstr>A Python telepítése (https://python.org/downloads)</vt:lpstr>
      <vt:lpstr>A Python telepítése Windowsra</vt:lpstr>
      <vt:lpstr>A Python telepítésének ellenőrzése parancssorban (Win + X, Parancssor)</vt:lpstr>
      <vt:lpstr>A pip (Python csomagkezelő) telepítése</vt:lpstr>
      <vt:lpstr>A pip telepítésének ellenőrzése parancssorban (Win + X, Parancssor)</vt:lpstr>
      <vt:lpstr>A Python virtuális környezet telepítése és létrehozása és aktiválása</vt:lpstr>
      <vt:lpstr>A Scrapy telepítése</vt:lpstr>
      <vt:lpstr>Az ipython telepítése</vt:lpstr>
      <vt:lpstr>Scrape-elés a Scrapy shell használatával</vt:lpstr>
      <vt:lpstr>12. dia</vt:lpstr>
      <vt:lpstr>Scrape-elés a Scrapy shell használatával</vt:lpstr>
      <vt:lpstr>Scrape-elés a Scrapy shell használatával</vt:lpstr>
      <vt:lpstr>Scrape-elés a Scrapy shell használatával</vt:lpstr>
      <vt:lpstr>Scrape-elés a Scrapy shell használatával</vt:lpstr>
      <vt:lpstr>Scrape-elés a Scrapy shell használatával</vt:lpstr>
      <vt:lpstr>Scrapy-projekt és spider létrehozása</vt:lpstr>
      <vt:lpstr>19. dia</vt:lpstr>
      <vt:lpstr>Ajánlott források</vt:lpstr>
    </vt:vector>
  </TitlesOfParts>
  <Company>Országos Széchényi Könyvtár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„Internetes tartalmak archiválása” tanfolyam</dc:title>
  <dc:creator>Visky Ákos László</dc:creator>
  <cp:lastModifiedBy>DL</cp:lastModifiedBy>
  <cp:revision>647</cp:revision>
  <dcterms:created xsi:type="dcterms:W3CDTF">2024-08-27T12:25:46Z</dcterms:created>
  <dcterms:modified xsi:type="dcterms:W3CDTF">2026-03-23T16:49:37Z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0x0101006ECBEBA42F1CBD48A34C85AF35FA8616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lcf76f155ced4ddcb4097134ff3c332f">
    <vt:lpwstr/>
  </property>
  <property fmtid="{D5CDD505-2E9C-101B-9397-08002B2CF9AE}" pid="10" name="TaxCatchAll">
    <vt:lpwstr/>
  </property>
  <property fmtid="{D5CDD505-2E9C-101B-9397-08002B2CF9AE}" pid="11" name="SharedWithUsers">
    <vt:lpwstr/>
  </property>
</Properties>
</file>