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77" r:id="rId9"/>
    <p:sldId id="276" r:id="rId10"/>
    <p:sldId id="260" r:id="rId11"/>
    <p:sldId id="261" r:id="rId12"/>
    <p:sldId id="263" r:id="rId13"/>
    <p:sldId id="265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75" r:id="rId22"/>
    <p:sldId id="274" r:id="rId23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14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570A9A-98F6-46F4-92DA-225CB87B997F}" type="datetimeFigureOut">
              <a:rPr lang="hu-HU"/>
              <a:pPr>
                <a:defRPr/>
              </a:pPr>
              <a:t>2026. 03. 23.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3B8A3A-88C0-469B-BD3E-93D7B8A7E8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9667A-A97B-419D-967A-5BC9E1328895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887A-D727-4D11-81B5-3CC0FE5542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B3CE-3A80-4827-8B08-4F4C9B11E7F2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B23AE-2E67-4E1C-8840-9F614C3CE5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A4966-667E-4403-986A-99196336E8B5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B2334-1A51-413A-B968-C67B8ACA00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EC85-D9C5-4370-BFD8-7837A9EA9600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0653B-B227-4088-98C3-8D4E52FB7A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CC550-C71D-45FA-89ED-25460080A331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66A3C-C14C-4B5D-B975-09F0BB242F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B9972-7FF2-467E-A9EF-C6FF993C528A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20152-1EB8-4A44-AD97-A186D852F7F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4347B-B948-4D4A-964F-4AAD2BAB7F3A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06E77-EB19-41B6-8254-7F46F05CDC2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BBBAC-BB14-4070-B253-F2E8CFE9673B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73072-672B-4644-B7A3-07A2B0B229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71AA5-09ED-491E-87A9-10F041651469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FD11C-47A8-4228-9DC0-19FB7CCD1E5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4995-58CC-408A-A710-F30B324C5A41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3C412-AA12-4ACD-8EEC-165CB03355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B82FD-FFAA-4AFE-9342-EC5B1D9226E4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ABAD6-0F4C-4FF8-B5B4-2F38806DF28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68FA660-8F86-48F4-936F-F7275255B47F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EEE9DB-BBCE-4483-85AC-BE62DA4E57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alcso.gyula@oszk.h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ebarchivum.oszk.hu/honlap/tanfolyam/heritrix_engine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ebarchivum.oszk.hu/honlap/tanfolyam/kaptafa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ebarchivum.oszk.hu/honlap/tanfolyam/heritrix_job.p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ebarchivum.oszk.hu/honlap/tanfolyam/heritrix_crawler-beans.p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ebarchivum.oszk.hu/honlap/tanfolyam/heritrix_jobdi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ebarchivum.oszk.hu/honlap/tanfolyam/heritrix_reports_1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ebarchivum.oszk.hu/honlap/tanfolyam/heritrix_reports_2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ebarchivum.oszk.hu/honlap/tanfolyam/heritrix_reports_3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ebarchivum.oszk.hu/honlap/tanfolyam/heritrix_reports_4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ebarchivum.oszk.hu/honlap/tanfolyam/heritrix_reports_5.pn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mediawiki/index.php?title=Heritrix" TargetMode="External"/><Relationship Id="rId13" Type="http://schemas.openxmlformats.org/officeDocument/2006/relationships/image" Target="../media/image20.png"/><Relationship Id="rId3" Type="http://schemas.openxmlformats.org/officeDocument/2006/relationships/hyperlink" Target="https://webarchivum.oszk.hu/mediawiki/index.php?title=Checkpointing" TargetMode="External"/><Relationship Id="rId7" Type="http://schemas.openxmlformats.org/officeDocument/2006/relationships/hyperlink" Target="https://webarchivum.oszk.hu/mediawiki/index.php?title=Crawler" TargetMode="External"/><Relationship Id="rId12" Type="http://schemas.openxmlformats.org/officeDocument/2006/relationships/hyperlink" Target="https://webarchivum.oszk.hu/mediawiki/index.php?title=WACZ" TargetMode="External"/><Relationship Id="rId2" Type="http://schemas.openxmlformats.org/officeDocument/2006/relationships/hyperlink" Target="https://webarchivum.oszk.hu/mediawiki/index.php?title=AR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archivum.oszk.hu/mediawiki/index.php?title=Crawl_settings" TargetMode="External"/><Relationship Id="rId11" Type="http://schemas.openxmlformats.org/officeDocument/2006/relationships/hyperlink" Target="https://webarchivum.oszk.hu/mediawiki/index.php?title=WARC" TargetMode="External"/><Relationship Id="rId5" Type="http://schemas.openxmlformats.org/officeDocument/2006/relationships/hyperlink" Target="https://webarchivum.oszk.hu/mediawiki/index.php?title=Crawl_scope" TargetMode="External"/><Relationship Id="rId10" Type="http://schemas.openxmlformats.org/officeDocument/2006/relationships/hyperlink" Target="https://webarchivum.oszk.hu/mediawiki/index.php?title=SURT" TargetMode="External"/><Relationship Id="rId4" Type="http://schemas.openxmlformats.org/officeDocument/2006/relationships/hyperlink" Target="https://webarchivum.oszk.hu/mediawiki/index.php?title=Crawl_frontier" TargetMode="External"/><Relationship Id="rId9" Type="http://schemas.openxmlformats.org/officeDocument/2006/relationships/hyperlink" Target="https://webarchivum.oszk.hu/mediawiki/index.php?title=Polite_crawler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rawler.archive.org/faq.html" TargetMode="External"/><Relationship Id="rId3" Type="http://schemas.openxmlformats.org/officeDocument/2006/relationships/hyperlink" Target="https://journals.oszk.hu/3k/article/view/24648/10511" TargetMode="External"/><Relationship Id="rId7" Type="http://schemas.openxmlformats.org/officeDocument/2006/relationships/hyperlink" Target="https://github.com/internetarchive/heritrix3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ebarchivum.oszk.hu/honlap/tananyag/prezentaciok/VG-eloadas-2021.pptx" TargetMode="External"/><Relationship Id="rId11" Type="http://schemas.openxmlformats.org/officeDocument/2006/relationships/hyperlink" Target="https://en.wikipedia.org/wiki/Heritrix" TargetMode="External"/><Relationship Id="rId5" Type="http://schemas.openxmlformats.org/officeDocument/2006/relationships/hyperlink" Target="https://juzraai.github.io/blog/2013/heritrix-3-konfig-receptkonyv/" TargetMode="External"/><Relationship Id="rId10" Type="http://schemas.openxmlformats.org/officeDocument/2006/relationships/hyperlink" Target="https://heritrix.readthedocs.io/en/latest/index.html" TargetMode="External"/><Relationship Id="rId4" Type="http://schemas.openxmlformats.org/officeDocument/2006/relationships/hyperlink" Target="https://raw.githubusercontent.com/wiki/internetarchive/heritrix3/attachments/5441/560.pdf" TargetMode="External"/><Relationship Id="rId9" Type="http://schemas.openxmlformats.org/officeDocument/2006/relationships/hyperlink" Target="https://github.com/internetarchive/heritrix3/wik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ebarchivum.oszk.hu/honlap/tanfolyam/warc_3.pn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ebarchivum.oszk.hu/honlap/tanfolyam/warc_4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ebarchivum.oszk.hu/honlap/tanfolyam/warc_2.pn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ebarchivum.oszk.hu/honlap/tanfolyam/heritrix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624013"/>
            <a:ext cx="9144000" cy="1076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„Internetes tartalmak archiválása” tanfolyam</a:t>
            </a:r>
          </a:p>
        </p:txBody>
      </p:sp>
      <p:sp>
        <p:nvSpPr>
          <p:cNvPr id="14338" name="Alcím 2"/>
          <p:cNvSpPr>
            <a:spLocks noGrp="1"/>
          </p:cNvSpPr>
          <p:nvPr>
            <p:ph type="subTitle" idx="1"/>
          </p:nvPr>
        </p:nvSpPr>
        <p:spPr>
          <a:xfrm>
            <a:off x="1524000" y="3027363"/>
            <a:ext cx="9144000" cy="1519237"/>
          </a:xfrm>
        </p:spPr>
        <p:txBody>
          <a:bodyPr/>
          <a:lstStyle/>
          <a:p>
            <a:pPr eaLnBrk="1" hangingPunct="1"/>
            <a:r>
              <a:rPr lang="hu-HU" smtClean="0"/>
              <a:t>4. </a:t>
            </a:r>
            <a:r>
              <a:rPr lang="hu-HU" smtClean="0">
                <a:cs typeface="Calibri" pitchFamily="34" charset="0"/>
              </a:rPr>
              <a:t>Helyi archívum kialakítása a Web Curator Tool keretrendszerrel</a:t>
            </a:r>
            <a:endParaRPr lang="hu-HU" smtClean="0"/>
          </a:p>
          <a:p>
            <a:pPr eaLnBrk="1" hangingPunct="1"/>
            <a:r>
              <a:rPr lang="hu-HU" b="1" smtClean="0"/>
              <a:t>4.1. </a:t>
            </a:r>
            <a:r>
              <a:rPr lang="hu-HU" b="1" smtClean="0">
                <a:cs typeface="Calibri" pitchFamily="34" charset="0"/>
              </a:rPr>
              <a:t>Archiváló eszközök, szabványok, a Heritrix működése</a:t>
            </a:r>
          </a:p>
        </p:txBody>
      </p:sp>
      <p:sp>
        <p:nvSpPr>
          <p:cNvPr id="14339" name="Szövegdoboz 5"/>
          <p:cNvSpPr txBox="1">
            <a:spLocks noChangeArrowheads="1"/>
          </p:cNvSpPr>
          <p:nvPr/>
        </p:nvSpPr>
        <p:spPr bwMode="auto">
          <a:xfrm>
            <a:off x="1704975" y="4873625"/>
            <a:ext cx="87820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>
                <a:latin typeface="Calibri" pitchFamily="34" charset="0"/>
              </a:rPr>
              <a:t>Készítette: </a:t>
            </a:r>
            <a:r>
              <a:rPr lang="hu-HU" sz="2000">
                <a:latin typeface="Calibri" pitchFamily="34" charset="0"/>
                <a:hlinkClick r:id="rId2"/>
              </a:rPr>
              <a:t>Kalcsó Gyula</a:t>
            </a:r>
          </a:p>
          <a:p>
            <a:pPr algn="r"/>
            <a:endParaRPr lang="hu-HU" sz="1600" i="1">
              <a:latin typeface="Calibri" pitchFamily="34" charset="0"/>
            </a:endParaRPr>
          </a:p>
          <a:p>
            <a:pPr algn="ctr"/>
            <a:r>
              <a:rPr lang="hu-HU" sz="1400" i="1">
                <a:latin typeface="Calibri" pitchFamily="34" charset="0"/>
              </a:rPr>
              <a:t>Utolsó frissítés: 2026. március 23.​</a:t>
            </a:r>
            <a:endParaRPr lang="hu-HU" sz="14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938A3-7885-499F-B18E-A36EDB913F7C}" type="slidenum">
              <a:rPr lang="hu-HU"/>
              <a:pPr>
                <a:defRPr/>
              </a:pPr>
              <a:t>1</a:t>
            </a:fld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423863"/>
            <a:ext cx="2262188" cy="914400"/>
          </a:xfrm>
          <a:prstGeom prst="rect">
            <a:avLst/>
          </a:prstGeom>
          <a:effectLst>
            <a:outerShdw blurRad="63500" dist="63500" dir="2700000" algn="tl" rotWithShape="0">
              <a:srgbClr val="002060">
                <a:alpha val="40000"/>
              </a:srgbClr>
            </a:outerShdw>
          </a:effec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423863"/>
            <a:ext cx="3213100" cy="719137"/>
          </a:xfrm>
          <a:prstGeom prst="rect">
            <a:avLst/>
          </a:prstGeom>
          <a:effectLst>
            <a:outerShdw blurRad="63500" dist="63500" dir="2700000" algn="tl" rotWithShape="0">
              <a:schemeClr val="accent6">
                <a:lumMod val="50000"/>
                <a:alpha val="40000"/>
              </a:schemeClr>
            </a:outerShdw>
          </a:effectLst>
        </p:spPr>
      </p:pic>
      <p:sp>
        <p:nvSpPr>
          <p:cNvPr id="15" name="Élőláb helye 1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17" name="Dátum helye 16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pic>
        <p:nvPicPr>
          <p:cNvPr id="14345" name="Kép 4" descr="A képen szerszám, rajzfilm, csavarkulcs látható&#10;&#10;Lehet, hogy az AI által létrehozott tartalom helytelen.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213" y="3340100"/>
            <a:ext cx="33083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Kép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0" y="4851400"/>
            <a:ext cx="152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Heritrix konfigurálása</a:t>
            </a:r>
          </a:p>
        </p:txBody>
      </p:sp>
      <p:sp>
        <p:nvSpPr>
          <p:cNvPr id="2355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Az engine-en keresztül (böngészőben elérhető grafikus felület), vagy közvetlenül a crawler-beans.cxml fájl szerkesztésével lehet konfigurálni.</a:t>
            </a:r>
          </a:p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Az OSZK webarchívumában egy Kaptafa nevű Java-alkalamzás segítségével írjuk bele a beállításokat a crawler-beansbe.</a:t>
            </a:r>
          </a:p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A legfontosabb beállítási lehetőségek: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hu-HU" smtClean="0">
                <a:cs typeface="Calibri" pitchFamily="34" charset="0"/>
              </a:rPr>
              <a:t>scope (pl. maradjon-e a domainen belül, ha nem, akkor hány ugrásnyira mehet tovább),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hu-HU" smtClean="0">
                <a:cs typeface="Calibri" pitchFamily="34" charset="0"/>
              </a:rPr>
              <a:t>kvóták és korlátok (a letöltött tartalom mérete, időkorlát, a letöltött URL-ek száma stb.),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hu-HU" smtClean="0">
                <a:cs typeface="Calibri" pitchFamily="34" charset="0"/>
              </a:rPr>
              <a:t>udvariasság (milyen gyorsan küldje a kéréseket, hány szálon fusson a mentés stb.).</a:t>
            </a:r>
          </a:p>
        </p:txBody>
      </p:sp>
      <p:sp>
        <p:nvSpPr>
          <p:cNvPr id="4" name="Dátum helye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14364-6CD2-4E7D-8A59-D380F00A2F23}" type="slidenum">
              <a:rPr lang="hu-HU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CA6C6-AC02-4562-A914-A4CDA86EDE6D}" type="slidenum">
              <a:rPr lang="hu-HU"/>
              <a:pPr>
                <a:defRPr/>
              </a:pPr>
              <a:t>11</a:t>
            </a:fld>
            <a:endParaRPr lang="hu-HU"/>
          </a:p>
        </p:txBody>
      </p:sp>
      <p:pic>
        <p:nvPicPr>
          <p:cNvPr id="24580" name="Kép 6" descr="A képen szöveg, képernyőkép, szoftver, Weblap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0963"/>
            <a:ext cx="12192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10F41-996B-43ED-9DE2-33E03B4D2D4B}" type="slidenum">
              <a:rPr lang="hu-HU"/>
              <a:pPr>
                <a:defRPr/>
              </a:pPr>
              <a:t>12</a:t>
            </a:fld>
            <a:endParaRPr lang="hu-HU"/>
          </a:p>
        </p:txBody>
      </p:sp>
      <p:pic>
        <p:nvPicPr>
          <p:cNvPr id="25604" name="Kép 6" descr="A képen szöveg, képernyőkép, szám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0"/>
            <a:ext cx="115697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513AA-E419-4984-BE0F-D208A7D7AD66}" type="slidenum">
              <a:rPr lang="hu-HU"/>
              <a:pPr>
                <a:defRPr/>
              </a:pPr>
              <a:t>13</a:t>
            </a:fld>
            <a:endParaRPr lang="hu-HU"/>
          </a:p>
        </p:txBody>
      </p:sp>
      <p:pic>
        <p:nvPicPr>
          <p:cNvPr id="26628" name="Kép 6" descr="A képen szöveg, képernyőkép, szoftver, szám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-1588"/>
            <a:ext cx="11760200" cy="628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824A9-45B8-4389-B565-8985FC31FB1A}" type="slidenum">
              <a:rPr lang="hu-HU"/>
              <a:pPr>
                <a:defRPr/>
              </a:pPr>
              <a:t>14</a:t>
            </a:fld>
            <a:endParaRPr lang="hu-HU"/>
          </a:p>
        </p:txBody>
      </p:sp>
      <p:pic>
        <p:nvPicPr>
          <p:cNvPr id="27652" name="Kép 6" descr="A képen szöveg, elektronika, képernyő, képernyőkép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38" y="0"/>
            <a:ext cx="11252200" cy="6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8B8F3-D262-498F-B835-2832BCC431A0}" type="slidenum">
              <a:rPr lang="hu-HU"/>
              <a:pPr>
                <a:defRPr/>
              </a:pPr>
              <a:t>15</a:t>
            </a:fld>
            <a:endParaRPr lang="hu-HU"/>
          </a:p>
        </p:txBody>
      </p:sp>
      <p:pic>
        <p:nvPicPr>
          <p:cNvPr id="28676" name="Kép 6" descr="A képen szöveg, képernyőkép, Betűtípu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136525"/>
            <a:ext cx="92106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Kép 7" descr="A képen szöveg, képernyőkép, Betűtípus látható&#10;&#10;Lehet, hogy az AI által létrehozott tartalom helytelen.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3313" y="2593975"/>
            <a:ext cx="9815512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9B2BE-CE11-43AD-8C24-3A9F8C8F6009}" type="slidenum">
              <a:rPr lang="hu-HU"/>
              <a:pPr>
                <a:defRPr/>
              </a:pPr>
              <a:t>16</a:t>
            </a:fld>
            <a:endParaRPr lang="hu-HU"/>
          </a:p>
        </p:txBody>
      </p:sp>
      <p:pic>
        <p:nvPicPr>
          <p:cNvPr id="29700" name="Kép 6" descr="A képen szöveg, képernyőkép, Betűtípu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701675"/>
            <a:ext cx="57912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Kép 7" descr="A képen szöveg, képernyőkép, Betűtípus látható&#10;&#10;Lehet, hogy az AI által létrehozott tartalom helytelen.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6525" y="873125"/>
            <a:ext cx="52768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Kép 7" descr="A képen szöveg, képernyőkép, Betűtípus, tervezé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42938"/>
            <a:ext cx="35306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Kép 6" descr="A képen szöveg, képernyőkép, Betűtípus látható&#10;&#10;Lehet, hogy az AI által létrehozott tartalom helytelen.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6338" y="1016000"/>
            <a:ext cx="529272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átum helye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20B10B9-0782-4816-810A-E7B274FB11AF}" type="slidenum">
              <a:rPr lang="en-US"/>
              <a:pPr>
                <a:spcAft>
                  <a:spcPts val="60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smtClean="0"/>
              <a:t>https://webarchivum.oszk.hu</a:t>
            </a:r>
          </a:p>
        </p:txBody>
      </p:sp>
      <p:sp>
        <p:nvSpPr>
          <p:cNvPr id="31746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smtClean="0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B775A-83A4-4CBE-A5B5-3024829450D0}" type="slidenum">
              <a:rPr lang="hu-HU"/>
              <a:pPr>
                <a:defRPr/>
              </a:pPr>
              <a:t>18</a:t>
            </a:fld>
            <a:endParaRPr lang="hu-HU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695325"/>
          </a:xfrm>
        </p:spPr>
        <p:txBody>
          <a:bodyPr anchor="t">
            <a:spAutoFit/>
          </a:bodyPr>
          <a:lstStyle/>
          <a:p>
            <a:pPr eaLnBrk="1" hangingPunct="1"/>
            <a:r>
              <a:rPr lang="hu-HU" smtClean="0">
                <a:latin typeface="Calibri" pitchFamily="34" charset="0"/>
              </a:rPr>
              <a:t>Wikiszótár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6275" y="1054100"/>
            <a:ext cx="11515725" cy="5170488"/>
          </a:xfr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00000"/>
              </a:lnSpc>
              <a:spcBef>
                <a:spcPts val="300"/>
              </a:spcBef>
            </a:pPr>
            <a:r>
              <a:rPr lang="hu-HU" smtClean="0">
                <a:hlinkClick r:id="rId2"/>
              </a:rPr>
              <a:t>ARC</a:t>
            </a:r>
            <a:endParaRPr lang="hu-HU" smtClean="0"/>
          </a:p>
          <a:p>
            <a:pPr marL="342900" indent="-342900" eaLnBrk="1" hangingPunct="1">
              <a:lnSpc>
                <a:spcPct val="100000"/>
              </a:lnSpc>
              <a:spcBef>
                <a:spcPts val="300"/>
              </a:spcBef>
            </a:pPr>
            <a:r>
              <a:rPr lang="hu-HU" smtClean="0">
                <a:hlinkClick r:id="rId3"/>
              </a:rPr>
              <a:t>checkpointing</a:t>
            </a:r>
            <a:endParaRPr lang="hu-HU" smtClean="0"/>
          </a:p>
          <a:p>
            <a:pPr marL="342900" indent="-342900" eaLnBrk="1" hangingPunct="1">
              <a:lnSpc>
                <a:spcPct val="100000"/>
              </a:lnSpc>
              <a:spcBef>
                <a:spcPts val="300"/>
              </a:spcBef>
            </a:pPr>
            <a:r>
              <a:rPr lang="hu-HU" smtClean="0">
                <a:hlinkClick r:id="rId4"/>
              </a:rPr>
              <a:t>crawl frontier</a:t>
            </a:r>
            <a:endParaRPr lang="hu-HU" smtClean="0"/>
          </a:p>
          <a:p>
            <a:pPr marL="342900" indent="-342900" eaLnBrk="1" hangingPunct="1">
              <a:lnSpc>
                <a:spcPct val="100000"/>
              </a:lnSpc>
              <a:spcBef>
                <a:spcPts val="300"/>
              </a:spcBef>
            </a:pPr>
            <a:r>
              <a:rPr lang="hu-HU" smtClean="0">
                <a:hlinkClick r:id="rId5"/>
              </a:rPr>
              <a:t>crawl scope</a:t>
            </a:r>
            <a:endParaRPr lang="hu-HU" smtClean="0"/>
          </a:p>
          <a:p>
            <a:pPr marL="342900" indent="-342900" eaLnBrk="1" hangingPunct="1">
              <a:lnSpc>
                <a:spcPct val="100000"/>
              </a:lnSpc>
              <a:spcBef>
                <a:spcPts val="300"/>
              </a:spcBef>
            </a:pPr>
            <a:r>
              <a:rPr lang="hu-HU" smtClean="0">
                <a:hlinkClick r:id="rId6"/>
              </a:rPr>
              <a:t>crawl settings</a:t>
            </a:r>
            <a:endParaRPr lang="hu-HU" smtClean="0"/>
          </a:p>
          <a:p>
            <a:pPr marL="342900" indent="-342900" eaLnBrk="1" hangingPunct="1">
              <a:lnSpc>
                <a:spcPct val="100000"/>
              </a:lnSpc>
              <a:spcBef>
                <a:spcPts val="300"/>
              </a:spcBef>
            </a:pPr>
            <a:r>
              <a:rPr lang="hu-HU" smtClean="0">
                <a:hlinkClick r:id="rId7"/>
              </a:rPr>
              <a:t>crawler</a:t>
            </a:r>
            <a:endParaRPr lang="hu-HU" smtClean="0"/>
          </a:p>
          <a:p>
            <a:pPr marL="342900" indent="-342900" eaLnBrk="1" hangingPunct="1">
              <a:lnSpc>
                <a:spcPct val="100000"/>
              </a:lnSpc>
              <a:spcBef>
                <a:spcPts val="300"/>
              </a:spcBef>
            </a:pPr>
            <a:r>
              <a:rPr lang="hu-HU" smtClean="0">
                <a:hlinkClick r:id="rId8"/>
              </a:rPr>
              <a:t>Heritrix</a:t>
            </a:r>
            <a:endParaRPr lang="hu-HU" smtClean="0"/>
          </a:p>
          <a:p>
            <a:pPr marL="342900" indent="-342900" eaLnBrk="1" hangingPunct="1">
              <a:lnSpc>
                <a:spcPct val="100000"/>
              </a:lnSpc>
              <a:spcBef>
                <a:spcPts val="300"/>
              </a:spcBef>
            </a:pPr>
            <a:r>
              <a:rPr lang="hu-HU" smtClean="0">
                <a:hlinkClick r:id="rId9"/>
              </a:rPr>
              <a:t>polite crawler</a:t>
            </a:r>
            <a:endParaRPr lang="hu-HU" smtClean="0"/>
          </a:p>
          <a:p>
            <a:pPr marL="342900" indent="-342900" eaLnBrk="1" hangingPunct="1">
              <a:lnSpc>
                <a:spcPct val="100000"/>
              </a:lnSpc>
              <a:spcBef>
                <a:spcPts val="300"/>
              </a:spcBef>
            </a:pPr>
            <a:r>
              <a:rPr lang="hu-HU" smtClean="0">
                <a:hlinkClick r:id="rId10"/>
              </a:rPr>
              <a:t>SURT</a:t>
            </a:r>
            <a:endParaRPr lang="hu-HU" smtClean="0"/>
          </a:p>
          <a:p>
            <a:pPr marL="342900" indent="-342900" eaLnBrk="1" hangingPunct="1">
              <a:lnSpc>
                <a:spcPct val="100000"/>
              </a:lnSpc>
              <a:spcBef>
                <a:spcPts val="300"/>
              </a:spcBef>
            </a:pPr>
            <a:r>
              <a:rPr lang="hu-HU" smtClean="0">
                <a:hlinkClick r:id="rId11"/>
              </a:rPr>
              <a:t>WARC</a:t>
            </a:r>
            <a:endParaRPr lang="hu-HU" smtClean="0"/>
          </a:p>
          <a:p>
            <a:pPr marL="342900" indent="-342900" eaLnBrk="1" hangingPunct="1">
              <a:lnSpc>
                <a:spcPct val="100000"/>
              </a:lnSpc>
              <a:spcBef>
                <a:spcPts val="300"/>
              </a:spcBef>
            </a:pPr>
            <a:r>
              <a:rPr lang="hu-HU" smtClean="0">
                <a:hlinkClick r:id="rId12"/>
              </a:rPr>
              <a:t>WACZ</a:t>
            </a:r>
            <a:endParaRPr lang="hu-HU" smtClean="0"/>
          </a:p>
        </p:txBody>
      </p:sp>
      <p:pic>
        <p:nvPicPr>
          <p:cNvPr id="31750" name="Picture 8" descr="AboutTheSite_DigitalPreservatio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56275" y="1250950"/>
            <a:ext cx="57769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smtClean="0"/>
              <a:t>https://webarchivum.oszk.hu</a:t>
            </a:r>
          </a:p>
        </p:txBody>
      </p:sp>
      <p:sp>
        <p:nvSpPr>
          <p:cNvPr id="32770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smtClean="0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9727C-1E87-4146-8678-8FC129588E36}" type="slidenum">
              <a:rPr lang="hu-HU"/>
              <a:pPr>
                <a:defRPr/>
              </a:pPr>
              <a:t>19</a:t>
            </a:fld>
            <a:endParaRPr lang="hu-HU"/>
          </a:p>
        </p:txBody>
      </p:sp>
      <p:pic>
        <p:nvPicPr>
          <p:cNvPr id="32772" name="Picture 2" descr="Ordbog_DigitalBeva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2063" y="3113088"/>
            <a:ext cx="3052762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695325"/>
          </a:xfrm>
        </p:spPr>
        <p:txBody>
          <a:bodyPr anchor="t">
            <a:spAutoFit/>
          </a:bodyPr>
          <a:lstStyle/>
          <a:p>
            <a:pPr eaLnBrk="1" hangingPunct="1"/>
            <a:r>
              <a:rPr lang="hu-HU" smtClean="0">
                <a:latin typeface="Calibri" pitchFamily="34" charset="0"/>
              </a:rPr>
              <a:t>Ajánlott források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117600"/>
            <a:ext cx="11414125" cy="5087938"/>
          </a:xfr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5000"/>
              </a:spcBef>
            </a:pPr>
            <a:r>
              <a:rPr lang="hu-HU" smtClean="0">
                <a:hlinkClick r:id="rId3"/>
              </a:rPr>
              <a:t>Drótos László: Crawlerek és scraperek</a:t>
            </a:r>
            <a:endParaRPr lang="hu-HU" smtClean="0"/>
          </a:p>
          <a:p>
            <a:pPr marL="342900" indent="-342900" eaLnBrk="1" hangingPunct="1">
              <a:spcBef>
                <a:spcPct val="25000"/>
              </a:spcBef>
            </a:pPr>
            <a:r>
              <a:rPr lang="hu-HU" smtClean="0">
                <a:hlinkClick r:id="rId4"/>
              </a:rPr>
              <a:t>Gordon Mohr, et al.: An Introduction to Heritrix</a:t>
            </a:r>
            <a:endParaRPr lang="hu-HU" smtClean="0"/>
          </a:p>
          <a:p>
            <a:pPr marL="342900" indent="-342900" eaLnBrk="1" hangingPunct="1">
              <a:spcBef>
                <a:spcPct val="25000"/>
              </a:spcBef>
            </a:pPr>
            <a:r>
              <a:rPr lang="hu-HU" smtClean="0">
                <a:hlinkClick r:id="rId5"/>
              </a:rPr>
              <a:t>Jurányi Zsolt: Heritrix 3 konfig receptkönyv</a:t>
            </a:r>
            <a:endParaRPr lang="hu-HU" smtClean="0"/>
          </a:p>
          <a:p>
            <a:pPr marL="342900" indent="-342900" eaLnBrk="1" hangingPunct="1">
              <a:spcBef>
                <a:spcPct val="25000"/>
              </a:spcBef>
              <a:spcAft>
                <a:spcPct val="50000"/>
              </a:spcAft>
            </a:pPr>
            <a:r>
              <a:rPr lang="hu-HU" smtClean="0">
                <a:hlinkClick r:id="rId6"/>
              </a:rPr>
              <a:t>Vitéz Gábor: Az arató és a megjelenítő szoftverekről</a:t>
            </a:r>
            <a:endParaRPr lang="hu-HU" sz="2700" smtClean="0"/>
          </a:p>
          <a:p>
            <a:pPr marL="342900" indent="-342900" eaLnBrk="1" hangingPunct="1">
              <a:spcBef>
                <a:spcPct val="25000"/>
              </a:spcBef>
            </a:pPr>
            <a:r>
              <a:rPr lang="hu-HU" smtClean="0">
                <a:hlinkClick r:id="rId7"/>
              </a:rPr>
              <a:t>GitHub: Heritrix</a:t>
            </a:r>
            <a:endParaRPr lang="hu-HU" smtClean="0"/>
          </a:p>
          <a:p>
            <a:pPr marL="342900" indent="-342900" eaLnBrk="1" hangingPunct="1">
              <a:spcBef>
                <a:spcPct val="25000"/>
              </a:spcBef>
            </a:pPr>
            <a:r>
              <a:rPr lang="hu-HU" smtClean="0">
                <a:hlinkClick r:id="rId8"/>
              </a:rPr>
              <a:t>Heritrix - Frequently Asked Questions</a:t>
            </a:r>
            <a:endParaRPr lang="hu-HU" smtClean="0"/>
          </a:p>
          <a:p>
            <a:pPr marL="342900" indent="-342900" eaLnBrk="1" hangingPunct="1">
              <a:spcBef>
                <a:spcPct val="25000"/>
              </a:spcBef>
            </a:pPr>
            <a:r>
              <a:rPr lang="hu-HU" smtClean="0">
                <a:hlinkClick r:id="rId9"/>
              </a:rPr>
              <a:t>Heritrix wiki</a:t>
            </a:r>
            <a:endParaRPr lang="hu-HU" smtClean="0"/>
          </a:p>
          <a:p>
            <a:pPr marL="342900" indent="-342900" eaLnBrk="1" hangingPunct="1">
              <a:spcBef>
                <a:spcPct val="25000"/>
              </a:spcBef>
            </a:pPr>
            <a:r>
              <a:rPr lang="hu-HU" smtClean="0">
                <a:hlinkClick r:id="rId10"/>
              </a:rPr>
              <a:t>Heritrix 3 Documentation</a:t>
            </a:r>
            <a:endParaRPr lang="hu-HU" sz="2700" smtClean="0"/>
          </a:p>
          <a:p>
            <a:pPr marL="342900" indent="-342900" eaLnBrk="1" hangingPunct="1">
              <a:spcBef>
                <a:spcPct val="25000"/>
              </a:spcBef>
            </a:pPr>
            <a:r>
              <a:rPr lang="hu-HU" smtClean="0">
                <a:hlinkClick r:id="rId11"/>
              </a:rPr>
              <a:t>Wikipedia: Heritrix</a:t>
            </a:r>
            <a:endParaRPr lang="hu-HU" smtClean="0"/>
          </a:p>
          <a:p>
            <a:pPr marL="342900" indent="-342900" eaLnBrk="1" hangingPunct="1">
              <a:spcBef>
                <a:spcPct val="25000"/>
              </a:spcBef>
            </a:pPr>
            <a:endParaRPr lang="hu-HU" sz="2700" smtClean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webarchiválásban használatos eszközök</a:t>
            </a:r>
          </a:p>
        </p:txBody>
      </p:sp>
      <p:sp>
        <p:nvSpPr>
          <p:cNvPr id="1536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HTTP-alapú crawlerek (Heritrix, Apache Nutch, Swiftbot, HTTrack stb.)</a:t>
            </a:r>
            <a:endParaRPr lang="hu-HU" smtClean="0"/>
          </a:p>
          <a:p>
            <a:pPr eaLnBrk="1" hangingPunct="1"/>
            <a:r>
              <a:rPr lang="hu-HU" smtClean="0">
                <a:cs typeface="Calibri" pitchFamily="34" charset="0"/>
              </a:rPr>
              <a:t>Böngészőalapú crawlerek (Brozzler, Browsertrix, Conifer stb.)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Böngészőkiegészítők (ArchiveWeb.page, SingleFile stb.)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Parancssori eszközök, szoftverkönyvtárak (Wget, Scrapy, BeautifulSoup stb.)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Keretrendszerek, általában beépített crawlerrel (Web Curator Tool, Netarchivesuit, Browsertrix Cloud, Archive-It)</a:t>
            </a:r>
          </a:p>
          <a:p>
            <a:pPr eaLnBrk="1" hangingPunct="1"/>
            <a:endParaRPr lang="hu-HU" smtClean="0">
              <a:cs typeface="Calibri" pitchFamily="34" charset="0"/>
            </a:endParaRPr>
          </a:p>
          <a:p>
            <a:pPr eaLnBrk="1" hangingPunct="1"/>
            <a:endParaRPr lang="hu-HU" smtClean="0">
              <a:cs typeface="Calibri" pitchFamily="34" charset="0"/>
            </a:endParaRPr>
          </a:p>
        </p:txBody>
      </p:sp>
      <p:sp>
        <p:nvSpPr>
          <p:cNvPr id="4" name="Dátum helye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6E983-D3D7-4D32-958B-60A1D1E1467A}" type="slidenum">
              <a:rPr lang="hu-HU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Mentési formátumok</a:t>
            </a:r>
          </a:p>
        </p:txBody>
      </p:sp>
      <p:sp>
        <p:nvSpPr>
          <p:cNvPr id="16386" name="Tartalom helye 2"/>
          <p:cNvSpPr>
            <a:spLocks noGrp="1"/>
          </p:cNvSpPr>
          <p:nvPr>
            <p:ph idx="1"/>
          </p:nvPr>
        </p:nvSpPr>
        <p:spPr>
          <a:xfrm>
            <a:off x="5748338" y="1825625"/>
            <a:ext cx="5605462" cy="4351338"/>
          </a:xfrm>
        </p:spPr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Fájl vagy fájlrendszer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WARC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WACZ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Képernyőképek</a:t>
            </a:r>
          </a:p>
        </p:txBody>
      </p:sp>
      <p:sp>
        <p:nvSpPr>
          <p:cNvPr id="4" name="Dátum helye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6E0B5-1988-4277-ABDD-B2B2ED04E179}" type="slidenum">
              <a:rPr lang="hu-HU"/>
              <a:pPr>
                <a:defRPr/>
              </a:pPr>
              <a:t>3</a:t>
            </a:fld>
            <a:endParaRPr lang="hu-HU"/>
          </a:p>
        </p:txBody>
      </p:sp>
      <p:pic>
        <p:nvPicPr>
          <p:cNvPr id="16390" name="Kép 6" descr="A képen rajzfilm, szöveg, clipart, Grafika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1571625"/>
            <a:ext cx="474662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</a:t>
            </a:r>
            <a:r>
              <a:rPr lang="hu-HU" b="1" smtClean="0">
                <a:latin typeface="Calibri" pitchFamily="34" charset="0"/>
                <a:cs typeface="Calibri" pitchFamily="34" charset="0"/>
              </a:rPr>
              <a:t>W</a:t>
            </a:r>
            <a:r>
              <a:rPr lang="hu-HU" smtClean="0">
                <a:latin typeface="Calibri" pitchFamily="34" charset="0"/>
                <a:cs typeface="Calibri" pitchFamily="34" charset="0"/>
              </a:rPr>
              <a:t>eb</a:t>
            </a:r>
            <a:r>
              <a:rPr lang="hu-HU" b="1" smtClean="0">
                <a:latin typeface="Calibri" pitchFamily="34" charset="0"/>
                <a:cs typeface="Calibri" pitchFamily="34" charset="0"/>
              </a:rPr>
              <a:t>ARC</a:t>
            </a:r>
            <a:r>
              <a:rPr lang="hu-HU" smtClean="0">
                <a:latin typeface="Calibri" pitchFamily="34" charset="0"/>
                <a:cs typeface="Calibri" pitchFamily="34" charset="0"/>
              </a:rPr>
              <a:t>hive formátum</a:t>
            </a:r>
          </a:p>
        </p:txBody>
      </p:sp>
      <p:sp>
        <p:nvSpPr>
          <p:cNvPr id="1741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ISO-szabvány (ISO 28500:2017), tömörített szöveges fájl.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A WARC egyetlen fájlba csomagol mindent, és minden egyes elemet ellát egy fejléccel, ami rögzíti, pontosan mikor és honnan töltötték le.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Egy .warc (vagy tömörítve .warc.gz) fájl valójában különböző típusú rekordok sorozata. A legfontosabb rekordtípusok: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hu-HU" smtClean="0">
                <a:cs typeface="Calibri" pitchFamily="34" charset="0"/>
              </a:rPr>
              <a:t>warcinfo: A mentés körülményei (milyen szoftverrel, ki, mikor készítette).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hu-HU" smtClean="0">
                <a:cs typeface="Calibri" pitchFamily="34" charset="0"/>
              </a:rPr>
              <a:t>request: Amit a mentést végző eszköz kért a szervertől (HTTP-kérés).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hu-HU" smtClean="0">
                <a:cs typeface="Calibri" pitchFamily="34" charset="0"/>
              </a:rPr>
              <a:t>response: Amit a szerver válaszolt (maga a tartalom, pl. a kép vagy a szöveg, plusz a HTTP fejléc).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hu-HU" smtClean="0">
                <a:cs typeface="Calibri" pitchFamily="34" charset="0"/>
              </a:rPr>
              <a:t>metadata: Egyéb kiegészítő adatok (pl. milyen IP-címről jött az adat).</a:t>
            </a:r>
          </a:p>
        </p:txBody>
      </p:sp>
      <p:sp>
        <p:nvSpPr>
          <p:cNvPr id="4" name="Dátum helye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56905-7A60-40A5-92CD-7E10D314D46F}" type="slidenum">
              <a:rPr lang="hu-HU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89AF2-FB1A-40CE-B8A0-6BAF6BD2BC6F}" type="slidenum">
              <a:rPr lang="hu-HU"/>
              <a:pPr>
                <a:defRPr/>
              </a:pPr>
              <a:t>5</a:t>
            </a:fld>
            <a:endParaRPr lang="hu-HU"/>
          </a:p>
        </p:txBody>
      </p:sp>
      <p:pic>
        <p:nvPicPr>
          <p:cNvPr id="18436" name="Kép 7" descr="A képen szöveg, képernyőkép, diagram, tervezé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925" y="3175"/>
            <a:ext cx="9593263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97070-7721-4557-BC77-AA88C4AE85DB}" type="slidenum">
              <a:rPr lang="hu-HU"/>
              <a:pPr>
                <a:defRPr/>
              </a:pPr>
              <a:t>6</a:t>
            </a:fld>
            <a:endParaRPr lang="hu-HU"/>
          </a:p>
        </p:txBody>
      </p:sp>
      <p:pic>
        <p:nvPicPr>
          <p:cNvPr id="19460" name="Kép 6" descr="A képen szöveg, képernyőkép, Betűtípus, diagram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66775"/>
            <a:ext cx="12192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0252F-46F0-4F81-AFC2-50276C0F9E7D}" type="slidenum">
              <a:rPr lang="hu-HU"/>
              <a:pPr>
                <a:defRPr/>
              </a:pPr>
              <a:t>7</a:t>
            </a:fld>
            <a:endParaRPr lang="hu-HU"/>
          </a:p>
        </p:txBody>
      </p:sp>
      <p:pic>
        <p:nvPicPr>
          <p:cNvPr id="20484" name="Kép 6" descr="A képen szöveg, képernyőkép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50" y="0"/>
            <a:ext cx="103505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Heritrix</a:t>
            </a:r>
          </a:p>
        </p:txBody>
      </p:sp>
      <p:sp>
        <p:nvSpPr>
          <p:cNvPr id="21506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843463" cy="4351338"/>
          </a:xfrm>
        </p:spPr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Az Internet Archive (IA) által fejlesztett webcrawler.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HTTP-kérésekre és válaszokra alapuló,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nyílt forráskódú (Apache License), Java-alapú szoftver.</a:t>
            </a:r>
            <a:endParaRPr lang="hu-HU" smtClean="0"/>
          </a:p>
          <a:p>
            <a:pPr eaLnBrk="1" hangingPunct="1"/>
            <a:r>
              <a:rPr lang="hu-HU" smtClean="0">
                <a:cs typeface="Calibri" pitchFamily="34" charset="0"/>
              </a:rPr>
              <a:t>A kimenete: WARC.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A „Heritrix” jelentése: „örökösnő”.</a:t>
            </a:r>
          </a:p>
          <a:p>
            <a:pPr eaLnBrk="1" hangingPunct="1"/>
            <a:endParaRPr lang="hu-HU" smtClean="0">
              <a:cs typeface="Calibri" pitchFamily="34" charset="0"/>
            </a:endParaRPr>
          </a:p>
        </p:txBody>
      </p:sp>
      <p:sp>
        <p:nvSpPr>
          <p:cNvPr id="4" name="Dátum helye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CE1AB-2880-4C5A-8AE2-7F2B5C89D15A}" type="slidenum">
              <a:rPr lang="hu-HU"/>
              <a:pPr>
                <a:defRPr/>
              </a:pPr>
              <a:t>8</a:t>
            </a:fld>
            <a:endParaRPr lang="hu-HU"/>
          </a:p>
        </p:txBody>
      </p:sp>
      <p:pic>
        <p:nvPicPr>
          <p:cNvPr id="21510" name="Kép 6" descr="GitHub - internetarchive/heritrix3: Heritrix is the Internet Archive's  open-source, extensible, web-scale, archival-quality web crawler project. ·  GitHub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0888" y="1693863"/>
            <a:ext cx="63627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Heritrix működése</a:t>
            </a:r>
          </a:p>
        </p:txBody>
      </p:sp>
      <p:sp>
        <p:nvSpPr>
          <p:cNvPr id="2253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z="2600" smtClean="0">
                <a:cs typeface="Calibri" pitchFamily="34" charset="0"/>
              </a:rPr>
              <a:t>Ún. jobokat futtat, amelyek kiinduló URL-eket adnak meg a crawlernek.</a:t>
            </a:r>
          </a:p>
          <a:p>
            <a:pPr eaLnBrk="1" hangingPunct="1"/>
            <a:r>
              <a:rPr lang="hu-HU" sz="2600" smtClean="0">
                <a:cs typeface="Calibri" pitchFamily="34" charset="0"/>
              </a:rPr>
              <a:t>Elsőként a robots.txt fájlt tölti le, és az abban megadott szabályok szerint jár el.</a:t>
            </a:r>
          </a:p>
          <a:p>
            <a:pPr eaLnBrk="1" hangingPunct="1"/>
            <a:r>
              <a:rPr lang="hu-HU" sz="2600" smtClean="0">
                <a:cs typeface="Calibri" pitchFamily="34" charset="0"/>
              </a:rPr>
              <a:t>Lekéri az URL-ekről elérhető tartalmat, összegyűjti az ott található URL-eket, és a beállításoknak megfelelően azokat is meglátogatja, illetőleg esetleg még onnan is tovább megy.</a:t>
            </a:r>
          </a:p>
          <a:p>
            <a:pPr eaLnBrk="1" hangingPunct="1"/>
            <a:r>
              <a:rPr lang="hu-HU" sz="2600" smtClean="0">
                <a:cs typeface="Calibri" pitchFamily="34" charset="0"/>
              </a:rPr>
              <a:t>A visszakapott válaszokat WARC-rekordokként menti, amennyiben korábban még nem kerültek mentésre (deduplikáció).</a:t>
            </a:r>
          </a:p>
          <a:p>
            <a:pPr eaLnBrk="1" hangingPunct="1"/>
            <a:r>
              <a:rPr lang="hu-HU" sz="2600" smtClean="0">
                <a:cs typeface="Calibri" pitchFamily="34" charset="0"/>
              </a:rPr>
              <a:t>Addig ismétli a műveleteket, amíg a konfigurációban megadott idő- vagy méretkorlátot el nem éri, vagy le nem tölti az összes elérhető tartalmat.</a:t>
            </a:r>
          </a:p>
        </p:txBody>
      </p:sp>
      <p:sp>
        <p:nvSpPr>
          <p:cNvPr id="4" name="Dátum helye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B40EC-DE98-4C85-9045-9CAB01E69520}" type="slidenum">
              <a:rPr lang="hu-HU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CBEBA42F1CBD48A34C85AF35FA8616" ma:contentTypeVersion="17" ma:contentTypeDescription="Új dokumentum létrehozása." ma:contentTypeScope="" ma:versionID="b6315d50ad4947b51df36736e93f5473">
  <xsd:schema xmlns:xsd="http://www.w3.org/2001/XMLSchema" xmlns:xs="http://www.w3.org/2001/XMLSchema" xmlns:p="http://schemas.microsoft.com/office/2006/metadata/properties" xmlns:ns2="a5ba430e-bca0-4211-b156-10f6297b6da3" xmlns:ns3="a1cf89ef-f0b4-455b-9f6b-70e19379c44a" targetNamespace="http://schemas.microsoft.com/office/2006/metadata/properties" ma:root="true" ma:fieldsID="155d6993db792a0f71595c8070e4073b" ns2:_="" ns3:_="">
    <xsd:import namespace="a5ba430e-bca0-4211-b156-10f6297b6da3"/>
    <xsd:import namespace="a1cf89ef-f0b4-455b-9f6b-70e19379c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a430e-bca0-4211-b156-10f6297b6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59951ad8-fa53-4395-b2e0-9b93736b1c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f89ef-f0b4-455b-9f6b-70e19379c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1f1dec-07a9-4b7a-b497-5b7eae386f1e}" ma:internalName="TaxCatchAll" ma:showField="CatchAllData" ma:web="a1cf89ef-f0b4-455b-9f6b-70e19379c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ba430e-bca0-4211-b156-10f6297b6da3">
      <Terms xmlns="http://schemas.microsoft.com/office/infopath/2007/PartnerControls"/>
    </lcf76f155ced4ddcb4097134ff3c332f>
    <TaxCatchAll xmlns="a1cf89ef-f0b4-455b-9f6b-70e19379c44a" xsi:nil="true"/>
    <SharedWithUsers xmlns="a1cf89ef-f0b4-455b-9f6b-70e19379c44a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94C846B-B2BC-4EF3-AA2E-71A9B33628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ba430e-bca0-4211-b156-10f6297b6da3"/>
    <ds:schemaRef ds:uri="a1cf89ef-f0b4-455b-9f6b-70e19379c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F40E87-4555-4F1C-9CB7-9B6F447C06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5C495-DC3C-48D9-8C4D-FEFF6DF59EC0}">
  <ds:schemaRefs>
    <ds:schemaRef ds:uri="http://schemas.microsoft.com/office/2006/metadata/properties"/>
    <ds:schemaRef ds:uri="http://schemas.microsoft.com/office/infopath/2007/PartnerControls"/>
    <ds:schemaRef ds:uri="a5ba430e-bca0-4211-b156-10f6297b6da3"/>
    <ds:schemaRef ds:uri="a1cf89ef-f0b4-455b-9f6b-70e19379c44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486</Words>
  <Application>Microsoft Office PowerPoint</Application>
  <PresentationFormat>Custom</PresentationFormat>
  <Paragraphs>123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Calibri Light</vt:lpstr>
      <vt:lpstr>Calibri</vt:lpstr>
      <vt:lpstr>Courier New</vt:lpstr>
      <vt:lpstr>Office-téma</vt:lpstr>
      <vt:lpstr>„Internetes tartalmak archiválása” tanfolyam</vt:lpstr>
      <vt:lpstr>A webarchiválásban használatos eszközök</vt:lpstr>
      <vt:lpstr>Mentési formátumok</vt:lpstr>
      <vt:lpstr>A WebARChive formátum</vt:lpstr>
      <vt:lpstr>5. dia</vt:lpstr>
      <vt:lpstr>6. dia</vt:lpstr>
      <vt:lpstr>7. dia</vt:lpstr>
      <vt:lpstr>A Heritrix</vt:lpstr>
      <vt:lpstr>A Heritrix működése</vt:lpstr>
      <vt:lpstr>A Heritrix konfigurálása</vt:lpstr>
      <vt:lpstr>11. dia</vt:lpstr>
      <vt:lpstr>12. dia</vt:lpstr>
      <vt:lpstr>13. dia</vt:lpstr>
      <vt:lpstr>14. dia</vt:lpstr>
      <vt:lpstr>15. dia</vt:lpstr>
      <vt:lpstr>16. dia</vt:lpstr>
      <vt:lpstr>17. dia</vt:lpstr>
      <vt:lpstr>Wikiszótár</vt:lpstr>
      <vt:lpstr>Ajánlott források</vt:lpstr>
    </vt:vector>
  </TitlesOfParts>
  <Company>Országos Széchényi Könyvtár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„Internetes tartalmak archiválása” tanfolyam</dc:title>
  <dc:creator>Visky Ákos László</dc:creator>
  <cp:lastModifiedBy>DL</cp:lastModifiedBy>
  <cp:revision>409</cp:revision>
  <dcterms:created xsi:type="dcterms:W3CDTF">2024-08-27T12:25:46Z</dcterms:created>
  <dcterms:modified xsi:type="dcterms:W3CDTF">2026-03-23T16:49:53Z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0x0101006ECBEBA42F1CBD48A34C85AF35FA8616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lcf76f155ced4ddcb4097134ff3c332f">
    <vt:lpwstr/>
  </property>
  <property fmtid="{D5CDD505-2E9C-101B-9397-08002B2CF9AE}" pid="10" name="TaxCatchAll">
    <vt:lpwstr/>
  </property>
  <property fmtid="{D5CDD505-2E9C-101B-9397-08002B2CF9AE}" pid="11" name="SharedWithUsers">
    <vt:lpwstr/>
  </property>
</Properties>
</file>