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8695CB-6A28-4D3B-8466-8A3AAA964502}" type="datetimeFigureOut">
              <a:rPr lang="hu-HU"/>
              <a:pPr>
                <a:defRPr/>
              </a:pPr>
              <a:t>2026. 03. 23.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6DA5DC-E531-4EA5-AB2F-AC4CE2B7D2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CD3F3-5F69-4234-A142-D7061F7352C5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F20B-824E-4498-8480-336F2922B95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ABA4-1CD2-407F-B0A6-CF9DCE6EE929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7B58-B81B-41FA-9BB9-FFA0C41050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69FB-0955-4494-985A-E3CE8DFFB7A4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F782-7211-4C66-8086-CC49F4DE20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782-2AFF-46CB-8BAB-A6784E1F4B7F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835A-2971-41E1-928E-FB67A337F5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BB62-3EDB-4D71-B028-A2E386AB6A63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B26B-FD13-4D62-8731-A607CB9E05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BB52-B61F-4F11-AD6E-6158C47F42FE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E5288-324A-4C61-B445-D1C5D5CCBF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4C728-3DC9-4A22-8689-0161C61B637B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BB3B-68BE-4FCA-A482-F81C5495E9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B00A2-08DF-4E54-9493-48B246AE5B32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C19C-BF11-4801-8ADA-C454D3D811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B247-A758-4EE8-B661-99F6A4E98CB5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E8E1F-A436-46D3-A392-E1085D434A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0105-CA6A-414D-B8C2-85EB84896928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2081-AA08-4195-B5B6-2E63D1655F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6EBA-D262-4AEA-B151-8E94CA1D5855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8E06-68C4-4A1E-9497-7F7CFD3977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58ECB75-D455-4697-B6DC-FC4E2F346EED}" type="datetimeFigureOut">
              <a:rPr lang="hu-HU"/>
              <a:pPr>
                <a:defRPr/>
              </a:pPr>
              <a:t>2026. 03. 23.</a:t>
            </a:fld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A37FBE-102A-4825-9C59-75C9327E5F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lcso.gyula@oszk.h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archivum.oszk.hu/honlap/tanfolyam/pywb_1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ebarchivum.oszk.hu/honlap/tanfolyam/pywb_2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ebarchivum.oszk.hu/honlap/tanfolyam/pywb_3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ebarchivum.oszk.hu/honlap/tanfolyam/pywb_4.p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ebarchivum.oszk.hu/honlap/tanfolyam/solrwb_1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ebarchivum.oszk.hu/honlap/tanfolyam/solrwb_2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ebarchivum.oszk.hu/honlap/tanfolyam/solrwb_3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ebarchivum.oszk.hu/honlap/tanfolyam/keres&#337;_1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ebarchivum.oszk.hu/honlap/tanfolyam/keres&#337;_2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ebarchivum.oszk.hu/honlap/tanfolyam/keres&#337;_3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mediawiki/index.php?title=SolrWayback" TargetMode="External"/><Relationship Id="rId3" Type="http://schemas.openxmlformats.org/officeDocument/2006/relationships/hyperlink" Target="https://webarchivum.oszk.hu/mediawiki/index.php?title=Live_web_leakage" TargetMode="External"/><Relationship Id="rId7" Type="http://schemas.openxmlformats.org/officeDocument/2006/relationships/hyperlink" Target="https://webarchivum.oszk.hu/mediawiki/index.php?title=Solr" TargetMode="External"/><Relationship Id="rId12" Type="http://schemas.openxmlformats.org/officeDocument/2006/relationships/image" Target="../media/image20.png"/><Relationship Id="rId2" Type="http://schemas.openxmlformats.org/officeDocument/2006/relationships/hyperlink" Target="https://webarchivum.oszk.hu/mediawiki/index.php?title=CD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archivum.oszk.hu/mediawiki/index.php?title=PyWb" TargetMode="External"/><Relationship Id="rId11" Type="http://schemas.openxmlformats.org/officeDocument/2006/relationships/hyperlink" Target="https://webarchivum.oszk.hu/mediawiki/index.php?title=WARC_Indexer" TargetMode="External"/><Relationship Id="rId5" Type="http://schemas.openxmlformats.org/officeDocument/2006/relationships/hyperlink" Target="https://webarchivum.oszk.hu/mediawiki/index.php?title=OutbackCDX" TargetMode="External"/><Relationship Id="rId10" Type="http://schemas.openxmlformats.org/officeDocument/2006/relationships/hyperlink" Target="https://webarchivum.oszk.hu/mediawiki/index.php?title=WARC" TargetMode="External"/><Relationship Id="rId4" Type="http://schemas.openxmlformats.org/officeDocument/2006/relationships/hyperlink" Target="https://webarchivum.oszk.hu/mediawiki/index.php?title=Wayback" TargetMode="External"/><Relationship Id="rId9" Type="http://schemas.openxmlformats.org/officeDocument/2006/relationships/hyperlink" Target="https://webarchivum.oszk.hu/mediawiki/index.php?title=Wayback_Machine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ipc/openwayback/wiki" TargetMode="External"/><Relationship Id="rId3" Type="http://schemas.openxmlformats.org/officeDocument/2006/relationships/hyperlink" Target="https://www.youtube.com/watch?v=-q4a-edVP5E" TargetMode="External"/><Relationship Id="rId7" Type="http://schemas.openxmlformats.org/officeDocument/2006/relationships/hyperlink" Target="https://nlevitt.github.io/warc-specifications/specifications/cdx-format/openwayback-cdxj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oc.gov/preservation/digital/formats/fdd/fdd000590.shtml" TargetMode="External"/><Relationship Id="rId11" Type="http://schemas.openxmlformats.org/officeDocument/2006/relationships/hyperlink" Target="https://pywb.readthedocs.io/en/latest/" TargetMode="External"/><Relationship Id="rId5" Type="http://schemas.openxmlformats.org/officeDocument/2006/relationships/hyperlink" Target="https://sobre.arquivo.pt/wp-content/uploads/a-comparison-between-the-performance-of-wayback.pdf" TargetMode="External"/><Relationship Id="rId10" Type="http://schemas.openxmlformats.org/officeDocument/2006/relationships/hyperlink" Target="https://github.com/netarchivesuite/solrwayback/blob/master/README.md" TargetMode="External"/><Relationship Id="rId4" Type="http://schemas.openxmlformats.org/officeDocument/2006/relationships/hyperlink" Target="https://sobre.arquivo.pt/wp-content/uploads/an-evaluation-of-replay-quality-for-web-archived-1.pdf" TargetMode="External"/><Relationship Id="rId9" Type="http://schemas.openxmlformats.org/officeDocument/2006/relationships/hyperlink" Target="https://pypi.org/project/pywb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archivum.oszk.hu/honlap/tanfolyam/owb_1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ebarchivum.oszk.hu/honlap/tanfolyam/owb_2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24013"/>
            <a:ext cx="9144000" cy="1076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„Internetes tartalmak archiválása” tanfolyam</a:t>
            </a:r>
          </a:p>
        </p:txBody>
      </p:sp>
      <p:sp>
        <p:nvSpPr>
          <p:cNvPr id="14338" name="Alcím 2"/>
          <p:cNvSpPr>
            <a:spLocks noGrp="1"/>
          </p:cNvSpPr>
          <p:nvPr>
            <p:ph type="subTitle" idx="1"/>
          </p:nvPr>
        </p:nvSpPr>
        <p:spPr>
          <a:xfrm>
            <a:off x="1524000" y="3027363"/>
            <a:ext cx="9144000" cy="1519237"/>
          </a:xfrm>
        </p:spPr>
        <p:txBody>
          <a:bodyPr/>
          <a:lstStyle/>
          <a:p>
            <a:pPr eaLnBrk="1" hangingPunct="1"/>
            <a:r>
              <a:rPr lang="hu-HU" smtClean="0"/>
              <a:t>4. </a:t>
            </a:r>
            <a:r>
              <a:rPr lang="hu-HU" smtClean="0">
                <a:cs typeface="Calibri" pitchFamily="34" charset="0"/>
              </a:rPr>
              <a:t>Helyi archívum kialakítása a Web Curator Tool keretrendszerrel</a:t>
            </a:r>
            <a:endParaRPr lang="hu-HU" smtClean="0"/>
          </a:p>
          <a:p>
            <a:pPr eaLnBrk="1" hangingPunct="1"/>
            <a:r>
              <a:rPr lang="hu-HU" b="1" smtClean="0"/>
              <a:t>4.2. </a:t>
            </a:r>
            <a:r>
              <a:rPr lang="hu-HU" b="1" smtClean="0">
                <a:cs typeface="Calibri" pitchFamily="34" charset="0"/>
              </a:rPr>
              <a:t>Megjelenítők, keresők, indexelők</a:t>
            </a:r>
          </a:p>
        </p:txBody>
      </p:sp>
      <p:sp>
        <p:nvSpPr>
          <p:cNvPr id="14339" name="Szövegdoboz 5"/>
          <p:cNvSpPr txBox="1">
            <a:spLocks noChangeArrowheads="1"/>
          </p:cNvSpPr>
          <p:nvPr/>
        </p:nvSpPr>
        <p:spPr bwMode="auto">
          <a:xfrm>
            <a:off x="1704975" y="4873625"/>
            <a:ext cx="8782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latin typeface="Calibri" pitchFamily="34" charset="0"/>
              </a:rPr>
              <a:t>Készítette: </a:t>
            </a:r>
            <a:r>
              <a:rPr lang="hu-HU" sz="2000">
                <a:latin typeface="Calibri" pitchFamily="34" charset="0"/>
                <a:hlinkClick r:id="rId2"/>
              </a:rPr>
              <a:t>Kalcsó Gyula</a:t>
            </a:r>
          </a:p>
          <a:p>
            <a:pPr algn="r"/>
            <a:endParaRPr lang="hu-HU" sz="1600" i="1">
              <a:latin typeface="Calibri" pitchFamily="34" charset="0"/>
            </a:endParaRPr>
          </a:p>
          <a:p>
            <a:pPr algn="ctr"/>
            <a:r>
              <a:rPr lang="hu-HU" sz="1400" i="1">
                <a:latin typeface="Calibri" pitchFamily="34" charset="0"/>
              </a:rPr>
              <a:t>Utolsó frissítés: 2026. március 20.​</a:t>
            </a:r>
            <a:endParaRPr lang="hu-HU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4F9A1-4889-4341-AAB6-54E951479A17}" type="slidenum">
              <a:rPr lang="hu-HU"/>
              <a:pPr>
                <a:defRPr/>
              </a:pPr>
              <a:t>1</a:t>
            </a:fld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423863"/>
            <a:ext cx="2262188" cy="914400"/>
          </a:xfrm>
          <a:prstGeom prst="rect">
            <a:avLst/>
          </a:prstGeom>
          <a:effectLst>
            <a:outerShdw blurRad="63500" dist="635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423863"/>
            <a:ext cx="3213100" cy="719137"/>
          </a:xfrm>
          <a:prstGeom prst="rect">
            <a:avLst/>
          </a:prstGeom>
          <a:effectLst>
            <a:outerShdw blurRad="63500" dist="63500" dir="2700000" algn="tl" rotWithShape="0">
              <a:schemeClr val="accent6">
                <a:lumMod val="50000"/>
                <a:alpha val="40000"/>
              </a:schemeClr>
            </a:outerShdw>
          </a:effectLst>
        </p:spPr>
      </p:pic>
      <p:sp>
        <p:nvSpPr>
          <p:cNvPr id="15" name="Élőláb helye 1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17" name="Dátum helye 16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pic>
        <p:nvPicPr>
          <p:cNvPr id="14345" name="Kép 3" descr="A képen rajzfilm, clipart, illusztráció, művészet látható&#10;&#10;Lehet, hogy az AI által létrehozott tartalom helytelen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300" y="3594100"/>
            <a:ext cx="26035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F0CD4-42FC-4F78-B2DF-313E7DB1CDF2}" type="slidenum">
              <a:rPr lang="hu-HU"/>
              <a:pPr>
                <a:defRPr/>
              </a:pPr>
              <a:t>10</a:t>
            </a:fld>
            <a:endParaRPr lang="hu-HU"/>
          </a:p>
        </p:txBody>
      </p:sp>
      <p:pic>
        <p:nvPicPr>
          <p:cNvPr id="23556" name="Kép 6" descr="A képen szöveg, képernyőkép, Betűtípus, so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2205038"/>
            <a:ext cx="10801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7B182-C4B8-413A-B2D1-34DCF7DBBC75}" type="slidenum">
              <a:rPr lang="hu-HU"/>
              <a:pPr>
                <a:defRPr/>
              </a:pPr>
              <a:t>11</a:t>
            </a:fld>
            <a:endParaRPr lang="hu-HU"/>
          </a:p>
        </p:txBody>
      </p:sp>
      <p:pic>
        <p:nvPicPr>
          <p:cNvPr id="24580" name="Kép 6" descr="A képen szöveg, képernyőkép, Betűtípus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833438"/>
            <a:ext cx="105441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2A07-48F2-4263-8E64-248E05882A92}" type="slidenum">
              <a:rPr lang="hu-HU"/>
              <a:pPr>
                <a:defRPr/>
              </a:pPr>
              <a:t>12</a:t>
            </a:fld>
            <a:endParaRPr lang="hu-HU"/>
          </a:p>
        </p:txBody>
      </p:sp>
      <p:pic>
        <p:nvPicPr>
          <p:cNvPr id="25604" name="Kép 8" descr="A képen szöveg, képernyőkép, képernyő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481013"/>
            <a:ext cx="121158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3EDF4-A673-4FED-A109-BA46CFFA6AFF}" type="slidenum">
              <a:rPr lang="hu-HU"/>
              <a:pPr>
                <a:defRPr/>
              </a:pPr>
              <a:t>13</a:t>
            </a:fld>
            <a:endParaRPr lang="hu-HU"/>
          </a:p>
        </p:txBody>
      </p:sp>
      <p:pic>
        <p:nvPicPr>
          <p:cNvPr id="26628" name="Kép 6" descr="A képen szöveg, elektronika, képernyőkép, szoftve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3050"/>
            <a:ext cx="121920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Keresők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94780-8E1C-47F6-B1B1-2A0060B109B6}" type="slidenum">
              <a:rPr lang="hu-HU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SolrWayback</a:t>
            </a:r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 projektet a Dán Királyi Könyvtár (Royal Danish Library) fejleszti és tartja karban.</a:t>
            </a:r>
          </a:p>
          <a:p>
            <a:pPr eaLnBrk="1" hangingPunct="1"/>
            <a:r>
              <a:rPr lang="en-US" smtClean="0">
                <a:cs typeface="Calibri" pitchFamily="34" charset="0"/>
              </a:rPr>
              <a:t>A SolrWayback egy Java-alapú webalkalmazás, amely Solr-indexet használ.</a:t>
            </a:r>
          </a:p>
          <a:p>
            <a:pPr eaLnBrk="1" hangingPunct="1"/>
            <a:r>
              <a:rPr lang="en-US" smtClean="0">
                <a:cs typeface="Calibri" pitchFamily="34" charset="0"/>
              </a:rPr>
              <a:t>A hagyományos replay engine-ek (mint az OpenWayback) csak URL alapján kerestek.</a:t>
            </a:r>
          </a:p>
          <a:p>
            <a:pPr eaLnBrk="1" hangingPunct="1"/>
            <a:r>
              <a:rPr lang="en-US" smtClean="0">
                <a:cs typeface="Calibri" pitchFamily="34" charset="0"/>
              </a:rPr>
              <a:t>A dán fejlesztők az Apache Solr (egy ipari szintű keresőmotor) erejét használták fel, hogy a WARC fájlok minden egyes szavát indexeljék, lehetővé téve a teljes szövegű keresést.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EB735-824F-4391-A648-AF3F28904F49}" type="slidenum">
              <a:rPr lang="hu-HU"/>
              <a:pPr>
                <a:defRPr/>
              </a:pPr>
              <a:t>15</a:t>
            </a:fld>
            <a:endParaRPr lang="hu-HU"/>
          </a:p>
        </p:txBody>
      </p:sp>
      <p:pic>
        <p:nvPicPr>
          <p:cNvPr id="28678" name="Kép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4613" y="811213"/>
            <a:ext cx="2390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SolrWayback funkciói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Szabadszavas keresés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Képkeresés akár geokordináták alapján is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Megjelenítés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Facettás keresés (domainre, dokumentumtípusra, dátumra stb.)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Vizualizációk (szófelhő, linkgráf stb.)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169C3-0190-4870-9D89-7E99C8A9AC10}" type="slidenum">
              <a:rPr lang="hu-HU"/>
              <a:pPr>
                <a:defRPr/>
              </a:pPr>
              <a:t>16</a:t>
            </a:fld>
            <a:endParaRPr lang="hu-HU"/>
          </a:p>
        </p:txBody>
      </p:sp>
      <p:pic>
        <p:nvPicPr>
          <p:cNvPr id="29702" name="Kép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4613" y="811213"/>
            <a:ext cx="2390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E5AEC-CA81-4ACB-A679-C01B34517C84}" type="slidenum">
              <a:rPr lang="hu-HU"/>
              <a:pPr>
                <a:defRPr/>
              </a:pPr>
              <a:t>17</a:t>
            </a:fld>
            <a:endParaRPr lang="hu-HU"/>
          </a:p>
        </p:txBody>
      </p:sp>
      <p:pic>
        <p:nvPicPr>
          <p:cNvPr id="30724" name="Kép 6" descr="A képen szöveg, képernyőkép, szám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7475"/>
            <a:ext cx="121920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C062E-2D49-4ACF-ABD6-3FFCBF5F981C}" type="slidenum">
              <a:rPr lang="hu-HU"/>
              <a:pPr>
                <a:defRPr/>
              </a:pPr>
              <a:t>18</a:t>
            </a:fld>
            <a:endParaRPr lang="hu-HU"/>
          </a:p>
        </p:txBody>
      </p:sp>
      <p:pic>
        <p:nvPicPr>
          <p:cNvPr id="31748" name="Kép 6" descr="A képen szöveg, diagram, képernyőkép, so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875"/>
            <a:ext cx="12192000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B61EE-3837-4178-B981-D7D9996E4EEF}" type="slidenum">
              <a:rPr lang="hu-HU"/>
              <a:pPr>
                <a:defRPr/>
              </a:pPr>
              <a:t>19</a:t>
            </a:fld>
            <a:endParaRPr lang="hu-HU"/>
          </a:p>
        </p:txBody>
      </p:sp>
      <p:pic>
        <p:nvPicPr>
          <p:cNvPr id="32772" name="Kép 6" descr="A képen szöveg, képernyőkép, diagram, so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638"/>
            <a:ext cx="1219200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Indexelés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Ahhoz, hogy a mentett tartalmat meg tudjuk jeleníteni, a WARC-fájlokat le kell indexelni.</a:t>
            </a:r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Ennek oka az, hogy az egy-egy URL-hez tartozó tartalom több WARC-fájlban is lehet.</a:t>
            </a:r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A WARC-ok indexelésére többféle indextípus is használható.</a:t>
            </a:r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A CDX a legelterjedtebb formátum a webarchiválásban. Ez egy egyszerű, soralapú szöveges fájl, amely metaadatokat tartalmaz a WARC-ban található minden egyes rekordról.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1900" smtClean="0">
                <a:cs typeface="Calibri" pitchFamily="34" charset="0"/>
              </a:rPr>
              <a:t>Tartalma: URL, időbélyeg, MIME-típus, HTTP válaszkód, az adat offsetje (hol kezdődik a fájlban) és a tömörített hossz.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1900" smtClean="0">
                <a:cs typeface="Calibri" pitchFamily="34" charset="0"/>
              </a:rPr>
              <a:t>Használata: Egy URL és egy dátum alapján meg lehet találni a tartalmat a WARC fájlon belül. Ezt használja a több megjelenítő (pl. az OpenWayback és a PyWB).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1900" smtClean="0">
                <a:cs typeface="Calibri" pitchFamily="34" charset="0"/>
              </a:rPr>
              <a:t>Formátumok: CDX, CDXJ (JSON alapú változat).</a:t>
            </a:r>
          </a:p>
          <a:p>
            <a:pPr eaLnBrk="1" hangingPunct="1">
              <a:lnSpc>
                <a:spcPct val="70000"/>
              </a:lnSpc>
            </a:pPr>
            <a:r>
              <a:rPr lang="hu-HU" sz="2200" smtClean="0">
                <a:cs typeface="Calibri" pitchFamily="34" charset="0"/>
              </a:rPr>
              <a:t>Nagy méretű archívumokban az OutbackCDX-et érdemes használni, mert a RocksDB adatbázismotorja és az API-s elérése miatt nagyon gyors.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6A423-CC58-44EC-865B-74B91B3351BC}" type="slidenum">
              <a:rPr lang="hu-HU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A4A06-061D-4456-85CA-8F535F74A1AC}" type="slidenum">
              <a:rPr lang="hu-HU"/>
              <a:pPr>
                <a:defRPr/>
              </a:pPr>
              <a:t>20</a:t>
            </a:fld>
            <a:endParaRPr lang="hu-HU"/>
          </a:p>
        </p:txBody>
      </p:sp>
      <p:pic>
        <p:nvPicPr>
          <p:cNvPr id="33796" name="Kép 6" descr="A képen szöveg, képernyőkép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3" y="0"/>
            <a:ext cx="1072515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60458-0896-4A47-9F40-B87049182385}" type="slidenum">
              <a:rPr lang="hu-HU"/>
              <a:pPr>
                <a:defRPr/>
              </a:pPr>
              <a:t>21</a:t>
            </a:fld>
            <a:endParaRPr lang="hu-HU"/>
          </a:p>
        </p:txBody>
      </p:sp>
      <p:pic>
        <p:nvPicPr>
          <p:cNvPr id="34820" name="Kép 6" descr="A képen szöveg, képernyőkép, szám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963"/>
            <a:ext cx="12192000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5F498-E372-4FEF-AC9F-F8BBC27505A1}" type="slidenum">
              <a:rPr lang="hu-HU"/>
              <a:pPr>
                <a:defRPr/>
              </a:pPr>
              <a:t>22</a:t>
            </a:fld>
            <a:endParaRPr lang="hu-HU"/>
          </a:p>
        </p:txBody>
      </p:sp>
      <p:pic>
        <p:nvPicPr>
          <p:cNvPr id="35844" name="Kép 6" descr="A képen szöveg, képernyőkép, szám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60425"/>
            <a:ext cx="12192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smtClean="0"/>
              <a:t>https://webarchivum.oszk.hu</a:t>
            </a:r>
          </a:p>
        </p:txBody>
      </p:sp>
      <p:sp>
        <p:nvSpPr>
          <p:cNvPr id="36866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smtClean="0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2B1F7-328B-4E1E-AA2A-4D570B38ECDC}" type="slidenum">
              <a:rPr lang="hu-HU"/>
              <a:pPr>
                <a:defRPr/>
              </a:pPr>
              <a:t>23</a:t>
            </a:fld>
            <a:endParaRPr lang="hu-HU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695325"/>
          </a:xfrm>
        </p:spPr>
        <p:txBody>
          <a:bodyPr anchor="t">
            <a:spAutoFit/>
          </a:bodyPr>
          <a:lstStyle/>
          <a:p>
            <a:pPr eaLnBrk="1" hangingPunct="1"/>
            <a:r>
              <a:rPr lang="hu-HU" smtClean="0">
                <a:latin typeface="Calibri" pitchFamily="34" charset="0"/>
              </a:rPr>
              <a:t>Wikiszótár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6275" y="1054100"/>
            <a:ext cx="11515725" cy="5076825"/>
          </a:xfrm>
        </p:spPr>
        <p:txBody>
          <a:bodyPr>
            <a:spAutoFit/>
          </a:bodyPr>
          <a:lstStyle/>
          <a:p>
            <a:pPr marL="342900" indent="-342900" eaLnBrk="1" hangingPunct="1"/>
            <a:r>
              <a:rPr lang="hu-HU" smtClean="0">
                <a:hlinkClick r:id="rId2"/>
              </a:rPr>
              <a:t>CDX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3"/>
              </a:rPr>
              <a:t>live web leakage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4"/>
              </a:rPr>
              <a:t>OpenWayback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5"/>
              </a:rPr>
              <a:t>OutbackCDX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6"/>
              </a:rPr>
              <a:t>PyWb</a:t>
            </a:r>
            <a:r>
              <a:rPr lang="hu-HU" smtClean="0"/>
              <a:t> </a:t>
            </a:r>
          </a:p>
          <a:p>
            <a:pPr marL="342900" indent="-342900" eaLnBrk="1" hangingPunct="1"/>
            <a:r>
              <a:rPr lang="hu-HU" smtClean="0">
                <a:hlinkClick r:id="rId7"/>
              </a:rPr>
              <a:t>Solr</a:t>
            </a:r>
            <a:r>
              <a:rPr lang="hu-HU" smtClean="0"/>
              <a:t> </a:t>
            </a:r>
          </a:p>
          <a:p>
            <a:pPr marL="342900" indent="-342900" eaLnBrk="1" hangingPunct="1"/>
            <a:r>
              <a:rPr lang="hu-HU" smtClean="0">
                <a:hlinkClick r:id="rId8"/>
              </a:rPr>
              <a:t>SolrWayback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9"/>
              </a:rPr>
              <a:t>Wayback Machine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10"/>
              </a:rPr>
              <a:t>WARC</a:t>
            </a:r>
            <a:endParaRPr lang="hu-HU" smtClean="0"/>
          </a:p>
          <a:p>
            <a:pPr marL="342900" indent="-342900" eaLnBrk="1" hangingPunct="1"/>
            <a:r>
              <a:rPr lang="hu-HU" smtClean="0">
                <a:hlinkClick r:id="rId11"/>
              </a:rPr>
              <a:t>WARC Indexer</a:t>
            </a:r>
            <a:endParaRPr lang="hu-HU" smtClean="0"/>
          </a:p>
        </p:txBody>
      </p:sp>
      <p:pic>
        <p:nvPicPr>
          <p:cNvPr id="36870" name="Picture 8" descr="AboutTheSite_DigitalPreservati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56275" y="1250950"/>
            <a:ext cx="57769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átum helye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smtClean="0"/>
              <a:t>https://webarchivum.oszk.hu</a:t>
            </a:r>
          </a:p>
        </p:txBody>
      </p:sp>
      <p:sp>
        <p:nvSpPr>
          <p:cNvPr id="37890" name="Élőláb hely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 smtClean="0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91F94-86C0-445D-BC0E-4FE1DE6749EA}" type="slidenum">
              <a:rPr lang="hu-HU"/>
              <a:pPr>
                <a:defRPr/>
              </a:pPr>
              <a:t>24</a:t>
            </a:fld>
            <a:endParaRPr lang="hu-HU"/>
          </a:p>
        </p:txBody>
      </p:sp>
      <p:pic>
        <p:nvPicPr>
          <p:cNvPr id="37892" name="Picture 2" descr="Ordbog_DigitalBeva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063" y="3113088"/>
            <a:ext cx="3052762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695325"/>
          </a:xfrm>
        </p:spPr>
        <p:txBody>
          <a:bodyPr anchor="t">
            <a:spAutoFit/>
          </a:bodyPr>
          <a:lstStyle/>
          <a:p>
            <a:pPr eaLnBrk="1" hangingPunct="1"/>
            <a:r>
              <a:rPr lang="hu-HU" smtClean="0">
                <a:latin typeface="Calibri" pitchFamily="34" charset="0"/>
              </a:rPr>
              <a:t>Ajánlott források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181100"/>
            <a:ext cx="11414125" cy="4999038"/>
          </a:xfr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3"/>
              </a:rPr>
              <a:t>Anders Klindt Myrvoll: </a:t>
            </a:r>
            <a:r>
              <a:rPr lang="en-US" smtClean="0">
                <a:hlinkClick r:id="rId3"/>
              </a:rPr>
              <a:t>Solr</a:t>
            </a:r>
            <a:r>
              <a:rPr lang="hu-HU" smtClean="0">
                <a:hlinkClick r:id="rId3"/>
              </a:rPr>
              <a:t>W</a:t>
            </a:r>
            <a:r>
              <a:rPr lang="en-US" smtClean="0">
                <a:hlinkClick r:id="rId3"/>
              </a:rPr>
              <a:t>ayback at the Royal Danish Library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4"/>
              </a:rPr>
              <a:t>Daniel Bicho et al.: </a:t>
            </a:r>
            <a:r>
              <a:rPr lang="en-US" smtClean="0">
                <a:hlinkClick r:id="rId4"/>
              </a:rPr>
              <a:t>An Evaluation of Replay Quality for Web-Archived Pages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5"/>
              </a:rPr>
              <a:t>Fernando Melo et al.: </a:t>
            </a:r>
            <a:r>
              <a:rPr lang="en-US" smtClean="0">
                <a:hlinkClick r:id="rId5"/>
              </a:rPr>
              <a:t>A Comparison Between The Performance of Wayback Machines</a:t>
            </a:r>
            <a:endParaRPr lang="hu-HU" smtClean="0"/>
          </a:p>
          <a:p>
            <a:pPr marL="342900" indent="-342900" eaLnBrk="1" hangingPunct="1">
              <a:spcBef>
                <a:spcPct val="75000"/>
              </a:spcBef>
            </a:pPr>
            <a:r>
              <a:rPr lang="de-DE" smtClean="0">
                <a:hlinkClick r:id="rId6"/>
              </a:rPr>
              <a:t>CDX Internet Archive Index File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en-US" smtClean="0">
                <a:hlinkClick r:id="rId7"/>
              </a:rPr>
              <a:t>OpenWayback CDXJ File Format 1.0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8"/>
              </a:rPr>
              <a:t>OpenWayback wiki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9"/>
              </a:rPr>
              <a:t>PyWb project description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10"/>
              </a:rPr>
              <a:t>SolrWayback Readme</a:t>
            </a:r>
            <a:endParaRPr lang="hu-HU" smtClean="0"/>
          </a:p>
          <a:p>
            <a:pPr marL="342900" indent="-342900" eaLnBrk="1" hangingPunct="1">
              <a:spcBef>
                <a:spcPct val="25000"/>
              </a:spcBef>
            </a:pPr>
            <a:r>
              <a:rPr lang="hu-HU" smtClean="0">
                <a:hlinkClick r:id="rId11"/>
              </a:rPr>
              <a:t>Webrecorder pywb documentation</a:t>
            </a:r>
            <a:endParaRPr lang="hu-HU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Megjelenítők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66879-2226-4ADB-9CB2-DF1870E80CCF}" type="slidenum">
              <a:rPr lang="hu-HU"/>
              <a:pPr>
                <a:defRPr/>
              </a:pPr>
              <a:t>3</a:t>
            </a:fld>
            <a:endParaRPr lang="hu-HU"/>
          </a:p>
        </p:txBody>
      </p:sp>
      <p:pic>
        <p:nvPicPr>
          <p:cNvPr id="16389" name="Kép 6" descr="A képen számítógép, computer, Netbook, illusztráció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300" y="1323975"/>
            <a:ext cx="573563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OpenWayback</a:t>
            </a:r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Az eredeti "Wayback Machine" szoftvert az Internet Archive fejlesztette ki a 90-es évek végén (Perl, majd C nyelven).</a:t>
            </a:r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Az Internet Archive és az IIPC (International Internet Preservation Consortium) együttműködésében készült el a Java-alapú, nyílt forráskódú változat.</a:t>
            </a:r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Az OpenWayback tehát egy Java webalkalmazás, amely általában egy Tomcat szerveren fut. A legfontosabb moduljai: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Request Handler: Fogadja a felhasználó kérését.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Resource Index: Megkeresi a kért URL-t és időpontot az indexben (CDX fájlok vagy egy CDX szerver, például az O</a:t>
            </a:r>
            <a:r>
              <a:rPr lang="hu-HU" sz="2200" smtClean="0">
                <a:latin typeface="Consolas" pitchFamily="49" charset="0"/>
                <a:cs typeface="Calibri" pitchFamily="34" charset="0"/>
              </a:rPr>
              <a:t>utbackCDX</a:t>
            </a:r>
            <a:r>
              <a:rPr lang="hu-HU" sz="2200" smtClean="0">
                <a:cs typeface="Calibri" pitchFamily="34" charset="0"/>
              </a:rPr>
              <a:t> segítségével).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Resource Store: Ha megvan a tartalom, betölti a nyers adatot a WARC (vagy régi ARC) fájlból.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Rewriting Engine: Ez a legfontosabb rész. Módosítja a HTML-kódot (átírja a linkeket, képek útvonalát), hogy minden elem az archívumból töltődjön be, ne az élő webről.</a:t>
            </a:r>
          </a:p>
          <a:p>
            <a:pPr eaLnBrk="1" hangingPunct="1">
              <a:lnSpc>
                <a:spcPct val="70000"/>
              </a:lnSpc>
            </a:pPr>
            <a:endParaRPr lang="hu-HU" sz="26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2689B-6955-47B0-8CB8-288A6E6FAB2E}" type="slidenum">
              <a:rPr lang="hu-HU"/>
              <a:pPr>
                <a:defRPr/>
              </a:pPr>
              <a:t>4</a:t>
            </a:fld>
            <a:endParaRPr lang="hu-HU"/>
          </a:p>
        </p:txBody>
      </p:sp>
      <p:pic>
        <p:nvPicPr>
          <p:cNvPr id="17414" name="Kép 6" descr="A képen Betűtípus, Grafika, szöveg, fehér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5450" y="763588"/>
            <a:ext cx="1895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OpenWayback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 felhasználó számára az OpenWayback három fő nézetet kínál: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Egy egyszerű keresőmező, ahová URL-t lehet beírni.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Egy naptárnézet, ahol pöttyök jelzik, mely napokon készült mentés az oldalról.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hu-HU" smtClean="0">
                <a:cs typeface="Calibri" pitchFamily="34" charset="0"/>
              </a:rPr>
              <a:t>Visszajátszás: a weboldalak megjelenítése a mentéskori állapotukban, egy felső fejléccel (Wayback Toolbar), amivel válthatunk az időpontok között.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Sajnos a modern weboldalak megjelenítésében már nem teljesít jól.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2B778-00FA-499D-9E8E-ABD07EB60402}" type="slidenum">
              <a:rPr lang="hu-HU"/>
              <a:pPr>
                <a:defRPr/>
              </a:pPr>
              <a:t>5</a:t>
            </a:fld>
            <a:endParaRPr lang="hu-HU"/>
          </a:p>
        </p:txBody>
      </p:sp>
      <p:pic>
        <p:nvPicPr>
          <p:cNvPr id="18438" name="Kép 6" descr="A képen Betűtípus, Grafika, szöveg, fehér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6738" y="763588"/>
            <a:ext cx="1895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52858-2BBA-418A-8126-5595FF0FE58C}" type="slidenum">
              <a:rPr lang="hu-HU"/>
              <a:pPr>
                <a:defRPr/>
              </a:pPr>
              <a:t>6</a:t>
            </a:fld>
            <a:endParaRPr lang="hu-HU"/>
          </a:p>
        </p:txBody>
      </p:sp>
      <p:pic>
        <p:nvPicPr>
          <p:cNvPr id="19460" name="Kép 7" descr="A képen szöveg, képernyőkép, Betűtípus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0"/>
            <a:ext cx="107410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EC310-9DFC-408A-AF9B-C25974FD9BFE}" type="slidenum">
              <a:rPr lang="hu-HU"/>
              <a:pPr>
                <a:defRPr/>
              </a:pPr>
              <a:t>7</a:t>
            </a:fld>
            <a:endParaRPr lang="hu-HU"/>
          </a:p>
        </p:txBody>
      </p:sp>
      <p:pic>
        <p:nvPicPr>
          <p:cNvPr id="20484" name="Kép 4" descr="A képen szöveg, képernyőkép, Weblap, Webhely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21920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PythonWayback (PyWB)</a:t>
            </a:r>
          </a:p>
        </p:txBody>
      </p:sp>
      <p:pic>
        <p:nvPicPr>
          <p:cNvPr id="21506" name="Tartalom helye 6" descr="PYWB 2.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23425" y="841375"/>
            <a:ext cx="1731963" cy="374650"/>
          </a:xfrm>
        </p:spPr>
      </p:pic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B9AD3-DC62-49BA-9162-5FD04E3B0EE4}" type="slidenum">
              <a:rPr lang="hu-HU"/>
              <a:pPr>
                <a:defRPr/>
              </a:pPr>
              <a:t>8</a:t>
            </a:fld>
            <a:endParaRPr lang="hu-HU"/>
          </a:p>
        </p:txBody>
      </p:sp>
      <p:sp>
        <p:nvSpPr>
          <p:cNvPr id="21510" name="Szövegdoboz 7"/>
          <p:cNvSpPr txBox="1">
            <a:spLocks noChangeArrowheads="1"/>
          </p:cNvSpPr>
          <p:nvPr/>
        </p:nvSpPr>
        <p:spPr bwMode="auto">
          <a:xfrm>
            <a:off x="836613" y="1857375"/>
            <a:ext cx="102076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A PyWB fejlesztése a 2010-es évek közepén indult, fő fejlesztője Ilya Kreymer (aki a Webrecorder projekt alapítója is).</a:t>
            </a:r>
            <a:endParaRPr lang="hu-HU" sz="280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Szükség volt egy modern megjelenítőre, amely a JavaScript-alapú oldalakat is meg tudja jeleníteni.</a:t>
            </a:r>
            <a:endParaRPr lang="en-US" sz="280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Mára ez az elsődleges szoftver, amelyet az Internet Archive, a Common Crawl és számos nemzeti könyvtár is használ vagy támogat.</a:t>
            </a:r>
            <a:endParaRPr lang="en-US" sz="280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A lényege, hogy nem csak a HTML-t tárolja el, hanem lehetővé teszi, hogy a megjelenítő pontosan úgy futtassa le a szkripteket, mintha az élő weben lenne.</a:t>
            </a:r>
            <a:endParaRPr lang="en-US" sz="2800">
              <a:latin typeface="Calibri" pitchFamily="34" charset="0"/>
              <a:cs typeface="Calibri" pitchFamily="34" charset="0"/>
            </a:endParaRPr>
          </a:p>
          <a:p>
            <a:pPr marL="285750" indent="-285750" algn="ctr">
              <a:buFont typeface="Arial" charset="0"/>
              <a:buChar char="•"/>
            </a:pPr>
            <a:endParaRPr lang="hu-HU" sz="280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PyWB fontosabb funkciói</a:t>
            </a:r>
          </a:p>
        </p:txBody>
      </p:sp>
      <p:sp>
        <p:nvSpPr>
          <p:cNvPr id="225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Visszajátszás: a klasszikus naptárnézet és idővonal.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Felvétel: képes „élőben” rögzíteni a böngészést közvetlenül WARC fájlba (proxy módban).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Automatikus indexelés: amint bekerül egy WARC fájl a gyűjtemény könyvtárába, a PyWB azonnal felismeri és indexeli (nem kell manuálisan CDX-et gyártani kis gyűjteményeknél).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Live Proxy: Képes az élő webet és az archívumot kombinálni.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Access Control: Finomhangolható, hogy ki melyik gyűjteményhez férhet hozzá.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6C626-60C7-402B-A8F9-3A868C2AED6E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22534" name="Tartalom helye 6" descr="PYWB 2.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3425" y="841375"/>
            <a:ext cx="17319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719</Words>
  <Application>Microsoft Office PowerPoint</Application>
  <PresentationFormat>Custom</PresentationFormat>
  <Paragraphs>146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 Light</vt:lpstr>
      <vt:lpstr>Calibri</vt:lpstr>
      <vt:lpstr>Courier New</vt:lpstr>
      <vt:lpstr>Consolas</vt:lpstr>
      <vt:lpstr>Office-téma</vt:lpstr>
      <vt:lpstr>„Internetes tartalmak archiválása” tanfolyam</vt:lpstr>
      <vt:lpstr>Indexelés</vt:lpstr>
      <vt:lpstr>Megjelenítők</vt:lpstr>
      <vt:lpstr>Az OpenWayback</vt:lpstr>
      <vt:lpstr>Az OpenWayback</vt:lpstr>
      <vt:lpstr>6. dia</vt:lpstr>
      <vt:lpstr>7. dia</vt:lpstr>
      <vt:lpstr>A PythonWayback (PyWB)</vt:lpstr>
      <vt:lpstr>A PyWB fontosabb funkciói</vt:lpstr>
      <vt:lpstr>10. dia</vt:lpstr>
      <vt:lpstr>11. dia</vt:lpstr>
      <vt:lpstr>12. dia</vt:lpstr>
      <vt:lpstr>13. dia</vt:lpstr>
      <vt:lpstr>Keresők</vt:lpstr>
      <vt:lpstr>A SolrWayback</vt:lpstr>
      <vt:lpstr>A SolrWayback funkciói</vt:lpstr>
      <vt:lpstr>17. dia</vt:lpstr>
      <vt:lpstr>18. dia</vt:lpstr>
      <vt:lpstr>19. dia</vt:lpstr>
      <vt:lpstr>20. dia</vt:lpstr>
      <vt:lpstr>21. dia</vt:lpstr>
      <vt:lpstr>22. dia</vt:lpstr>
      <vt:lpstr>Wikiszótár</vt:lpstr>
      <vt:lpstr>Ajánlott források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„Internetes tartalmak archiválása” tanfolyam</dc:title>
  <dc:creator>Visky Ákos László</dc:creator>
  <cp:lastModifiedBy>DL</cp:lastModifiedBy>
  <cp:revision>422</cp:revision>
  <dcterms:created xsi:type="dcterms:W3CDTF">2024-08-27T12:25:46Z</dcterms:created>
  <dcterms:modified xsi:type="dcterms:W3CDTF">2026-03-23T16:43:14Z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0x0101006ECBEBA42F1CBD48A34C85AF35FA8616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lcf76f155ced4ddcb4097134ff3c332f">
    <vt:lpwstr/>
  </property>
  <property fmtid="{D5CDD505-2E9C-101B-9397-08002B2CF9AE}" pid="10" name="TaxCatchAll">
    <vt:lpwstr/>
  </property>
  <property fmtid="{D5CDD505-2E9C-101B-9397-08002B2CF9AE}" pid="11" name="SharedWithUsers">
    <vt:lpwstr/>
  </property>
</Properties>
</file>