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4" r:id="rId9"/>
    <p:sldId id="265" r:id="rId10"/>
    <p:sldId id="266" r:id="rId11"/>
    <p:sldId id="268" r:id="rId12"/>
    <p:sldId id="263" r:id="rId13"/>
    <p:sldId id="267" r:id="rId14"/>
    <p:sldId id="269" r:id="rId15"/>
    <p:sldId id="270" r:id="rId16"/>
    <p:sldId id="271" r:id="rId17"/>
    <p:sldId id="281" r:id="rId18"/>
    <p:sldId id="272" r:id="rId19"/>
    <p:sldId id="273" r:id="rId20"/>
    <p:sldId id="274" r:id="rId21"/>
    <p:sldId id="278" r:id="rId22"/>
    <p:sldId id="276" r:id="rId23"/>
    <p:sldId id="280" r:id="rId24"/>
    <p:sldId id="275" r:id="rId25"/>
    <p:sldId id="279" r:id="rId26"/>
  </p:sldIdLst>
  <p:sldSz cx="12192000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14" y="-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85BFB0-7080-4E04-B2F4-2323E9548194}" type="datetimeFigureOut">
              <a:rPr lang="hu-HU"/>
              <a:pPr>
                <a:defRPr/>
              </a:pPr>
              <a:t>2026. 03. 23.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2D1E6D-3B6B-48AC-B6A3-D96633A966A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EE5BE-F24C-4626-89EC-23F633D7BA6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C71B2-7A7F-4867-84E4-F55A0A9CB56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42A50-C6EB-41EE-B121-8CECA2B4A98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7FFB8-AA30-4F4B-B519-C41847FF141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0EEA6-F44D-428A-AA9F-217989EB06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26B38-390F-4993-A9BB-7754B36A3B4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89D5A-B62B-4E9C-8D93-CB7571921E4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103F0-7E2F-4D1A-B6E0-ABA626CB9AB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C7E7B-BB64-4790-8370-46DB7F55D29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88918-BABF-4A97-9AF6-DAA7424C3D8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29B9A-114B-448A-A1B1-B064FA3F289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AB96A0-FDDC-4FCD-A25B-64BECF323F9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kalcso.gyula@oszk.h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ebarchivum.oszk.hu/honlap/tanfolyam/future_email_archives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hyperlink" Target="https://webarchivum.oszk.hu/honlap/tanfolyam/preserving_email.pn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ebarchivum.oszk.hu/honlap/tanfolyam/emulacio.png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s://webarchivum.oszk.hu/honlap/tanfolyam/preserving_email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archivum.oszk.hu/honlap/tanfolyam/konverzio.pn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s://webarchivum.oszk.hu/honlap/tanfolyam/mbox.png" TargetMode="External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ebarchivum.oszk.hu/honlap/tanfolyam/specification_pdf_package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webarchivum.oszk.hu/honlap/tanfolyam/archiving_email_pdf_project.pn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ebarchivum.oszk.hu/honlap/tanfolyam/mailbag_1.pn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ebarchivum.oszk.hu/honlap/tanfolyam/mailbag_2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webarchivum.oszk.hu/honlap/tanfolyam/mailbagit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ebarchivum.oszk.hu/honlap/tanfolyam/mailbagit_gui.pn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ebarchivum.oszk.hu/honlap/tanfolyam/epadd_1.pn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ebarchivum.oszk.hu/honlap/tanfolyam/epadd_2.pn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ebarchivum.oszk.hu/honlap/tanfolyam/epadd_3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hyperlink" Target="https://webarchivum.oszk.hu/honlap/tanfolyam/epadd_4.pn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doc/html/rfc5322" TargetMode="External"/><Relationship Id="rId3" Type="http://schemas.openxmlformats.org/officeDocument/2006/relationships/hyperlink" Target="https://www.clir.org/wp-content/uploads/sites/6/2018/08/CLIR-pub175.pdf" TargetMode="External"/><Relationship Id="rId7" Type="http://schemas.openxmlformats.org/officeDocument/2006/relationships/hyperlink" Target="https://www.epaddproject.org/" TargetMode="External"/><Relationship Id="rId12" Type="http://schemas.openxmlformats.org/officeDocument/2006/relationships/hyperlink" Target="https://webarchivum.oszk.hu/wp-content/uploads/2021/11/Kalcso_Gyula_Email_archivalas.pptx" TargetMode="External"/><Relationship Id="rId2" Type="http://schemas.openxmlformats.org/officeDocument/2006/relationships/hyperlink" Target="https://www.dpconline.org/docs/technology-watch-reports/2159-twr19-01/fi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mailarchivestf.web.illinois.edu/" TargetMode="External"/><Relationship Id="rId11" Type="http://schemas.openxmlformats.org/officeDocument/2006/relationships/hyperlink" Target="https://www.videotorium.hu/hu/recording/45236" TargetMode="External"/><Relationship Id="rId5" Type="http://schemas.openxmlformats.org/officeDocument/2006/relationships/hyperlink" Target="https://archives.albany.edu/mailbag/spec/" TargetMode="External"/><Relationship Id="rId10" Type="http://schemas.openxmlformats.org/officeDocument/2006/relationships/hyperlink" Target="https://nemzetikonyvtar.blog.hu/2023/03/24/elektronikus_levelek_gyujtemenyi_kezelese" TargetMode="External"/><Relationship Id="rId4" Type="http://schemas.openxmlformats.org/officeDocument/2006/relationships/hyperlink" Target="https://www.ideals.illinois.edu/items/116941" TargetMode="External"/><Relationship Id="rId9" Type="http://schemas.openxmlformats.org/officeDocument/2006/relationships/hyperlink" Target="https://epa.oszk.hu/00100/00143/00370/pdf/EPA00143_kf_2022_03_403-410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ebarchivum.oszk.hu/honlap/tanfolyam/email_massage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ebarchivum.oszk.hu/honlap/tanfolyam/internet_message_format.pn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ebarchivum.oszk.hu/honlap/tanfolyam/message.pn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ebarchivum.oszk.hu/honlap/tanfolyam/eml_mbox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webarchivum.oszk.hu/honlap/tanfolyam/eml.p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624013"/>
            <a:ext cx="9144000" cy="10763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„Internetes tartalmak archiválása” tanfolyam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027363"/>
            <a:ext cx="9144000" cy="15192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/>
              <a:t>5. </a:t>
            </a:r>
            <a:r>
              <a:rPr lang="hu-HU">
                <a:ea typeface="+mn-lt"/>
                <a:cs typeface="+mn-lt"/>
              </a:rPr>
              <a:t>Az internetes tartalmak archiválásának egyéb módszerei</a:t>
            </a:r>
            <a:endParaRPr lang="hu-HU">
              <a:ea typeface="Calibri"/>
              <a:cs typeface="Calibri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b="1" dirty="0"/>
              <a:t>5.4. </a:t>
            </a:r>
            <a:r>
              <a:rPr lang="hu-HU" b="1">
                <a:ea typeface="+mn-lt"/>
                <a:cs typeface="+mn-lt"/>
              </a:rPr>
              <a:t>E-mail-archiválás</a:t>
            </a:r>
            <a:endParaRPr lang="hu-HU" b="1">
              <a:ea typeface="Calibri"/>
              <a:cs typeface="Calibri"/>
            </a:endParaRPr>
          </a:p>
        </p:txBody>
      </p:sp>
      <p:sp>
        <p:nvSpPr>
          <p:cNvPr id="14339" name="Szövegdoboz 5"/>
          <p:cNvSpPr txBox="1">
            <a:spLocks noChangeArrowheads="1"/>
          </p:cNvSpPr>
          <p:nvPr/>
        </p:nvSpPr>
        <p:spPr bwMode="auto">
          <a:xfrm>
            <a:off x="1704975" y="4873625"/>
            <a:ext cx="87820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>
                <a:latin typeface="Calibri" pitchFamily="34" charset="0"/>
              </a:rPr>
              <a:t>Készítette: </a:t>
            </a:r>
            <a:r>
              <a:rPr lang="hu-HU" sz="2000">
                <a:latin typeface="Calibri" pitchFamily="34" charset="0"/>
                <a:hlinkClick r:id="rId2"/>
              </a:rPr>
              <a:t>Kalcsó Gyula</a:t>
            </a:r>
          </a:p>
          <a:p>
            <a:pPr algn="r"/>
            <a:endParaRPr lang="hu-HU" sz="1600" i="1">
              <a:latin typeface="Calibri" pitchFamily="34" charset="0"/>
            </a:endParaRPr>
          </a:p>
          <a:p>
            <a:pPr algn="ctr"/>
            <a:r>
              <a:rPr lang="hu-HU" sz="1400" i="1">
                <a:latin typeface="Calibri" pitchFamily="34" charset="0"/>
              </a:rPr>
              <a:t>Utolsó frissítés: 2026. március 19.​</a:t>
            </a:r>
            <a:endParaRPr lang="hu-HU" sz="14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5A3EEB-9FDC-410B-BA8F-0107082CA93B}" type="slidenum">
              <a:rPr lang="hu-HU"/>
              <a:pPr>
                <a:defRPr/>
              </a:pPr>
              <a:t>1</a:t>
            </a:fld>
            <a:endParaRPr lang="hu-HU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423863"/>
            <a:ext cx="2262188" cy="914400"/>
          </a:xfrm>
          <a:prstGeom prst="rect">
            <a:avLst/>
          </a:prstGeom>
          <a:effectLst>
            <a:outerShdw blurRad="63500" dist="63500" dir="2700000" algn="tl" rotWithShape="0">
              <a:srgbClr val="002060">
                <a:alpha val="40000"/>
              </a:srgbClr>
            </a:outerShdw>
          </a:effectLst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423863"/>
            <a:ext cx="3213100" cy="719137"/>
          </a:xfrm>
          <a:prstGeom prst="rect">
            <a:avLst/>
          </a:prstGeom>
          <a:effectLst>
            <a:outerShdw blurRad="63500" dist="63500" dir="2700000" algn="tl" rotWithShape="0">
              <a:schemeClr val="accent6">
                <a:lumMod val="50000"/>
                <a:alpha val="40000"/>
              </a:schemeClr>
            </a:outerShdw>
          </a:effectLst>
        </p:spPr>
      </p:pic>
      <p:sp>
        <p:nvSpPr>
          <p:cNvPr id="15" name="Élőláb hely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webarchivum@oszk.hu</a:t>
            </a:r>
          </a:p>
        </p:txBody>
      </p:sp>
      <p:sp>
        <p:nvSpPr>
          <p:cNvPr id="17" name="Dátum helye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pic>
        <p:nvPicPr>
          <p:cNvPr id="14345" name="Kép 4" descr="A képen clipart, rajzfilm, rajz, illusztráció látható&#10;&#10;Lehet, hogy az AI által létrehozott tartalom helytelen.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338" y="2897188"/>
            <a:ext cx="3038475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DA246-D9A2-4987-B7BC-05AECF014121}" type="slidenum">
              <a:rPr lang="hu-HU"/>
              <a:pPr>
                <a:defRPr/>
              </a:pPr>
              <a:t>10</a:t>
            </a:fld>
            <a:endParaRPr lang="hu-HU"/>
          </a:p>
        </p:txBody>
      </p:sp>
      <p:pic>
        <p:nvPicPr>
          <p:cNvPr id="23556" name="Kép 6" descr="A képen szöveg, Betűtípus, képernyőkép, poszter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5388" y="293688"/>
            <a:ext cx="4570412" cy="591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Kép 7" descr="A képen szöveg, képernyőkép, Betűtípus, Párhuzamos látható&#10;&#10;Lehet, hogy az AI által létrehozott tartalom helytelen.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8600" y="293688"/>
            <a:ext cx="4198938" cy="591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cs typeface="Calibri Light" pitchFamily="34" charset="0"/>
              </a:rPr>
              <a:t>Archiválási eljárások</a:t>
            </a:r>
            <a:endParaRPr lang="hu-HU" smtClean="0"/>
          </a:p>
        </p:txBody>
      </p:sp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A5B430-FBF2-469E-83BF-88619FC81835}" type="slidenum">
              <a:rPr lang="hu-HU"/>
              <a:pPr>
                <a:defRPr/>
              </a:pPr>
              <a:t>11</a:t>
            </a:fld>
            <a:endParaRPr lang="hu-HU"/>
          </a:p>
        </p:txBody>
      </p:sp>
      <p:pic>
        <p:nvPicPr>
          <p:cNvPr id="24581" name="Kép 6" descr="A képen rajzfilm, szöveg, clipart, Grafika látható&#10;&#10;Lehet, hogy az AI által létrehozott tartalom helytelen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2825" y="179388"/>
            <a:ext cx="4164013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Az e-mailek megőrzésének módjai</a:t>
            </a:r>
          </a:p>
        </p:txBody>
      </p:sp>
      <p:pic>
        <p:nvPicPr>
          <p:cNvPr id="25602" name="Tartalom helye 6" descr="A képen szöveg, képernyőkép, Betűtípus, tervezés látható&#10;&#10;Lehet, hogy az AI által létrehozott tartalom helytelen.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38200" y="1693863"/>
            <a:ext cx="3082925" cy="4351337"/>
          </a:xfrm>
        </p:spPr>
      </p:pic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A31B2-B650-4B2C-B513-B488D020AB35}" type="slidenum">
              <a:rPr lang="hu-HU"/>
              <a:pPr>
                <a:defRPr/>
              </a:pPr>
              <a:t>12</a:t>
            </a:fld>
            <a:endParaRPr lang="hu-HU"/>
          </a:p>
        </p:txBody>
      </p:sp>
      <p:sp>
        <p:nvSpPr>
          <p:cNvPr id="25606" name="Szövegdoboz 7"/>
          <p:cNvSpPr txBox="1">
            <a:spLocks noChangeArrowheads="1"/>
          </p:cNvSpPr>
          <p:nvPr/>
        </p:nvSpPr>
        <p:spPr bwMode="auto">
          <a:xfrm>
            <a:off x="4418013" y="1792288"/>
            <a:ext cx="6527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hu-HU" sz="2400">
                <a:latin typeface="Calibri" pitchFamily="34" charset="0"/>
                <a:cs typeface="Calibri" pitchFamily="34" charset="0"/>
              </a:rPr>
              <a:t>Bitszintű megőrzés</a:t>
            </a:r>
          </a:p>
          <a:p>
            <a:pPr marL="342900" indent="-342900"/>
            <a:endParaRPr lang="hu-HU" sz="240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hu-HU" sz="240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hu-HU" sz="2400">
              <a:latin typeface="Calibri" pitchFamily="34" charset="0"/>
              <a:cs typeface="Calibri" pitchFamily="34" charset="0"/>
            </a:endParaRPr>
          </a:p>
          <a:p>
            <a:pPr marL="342900" indent="-342900"/>
            <a:r>
              <a:rPr lang="hu-HU" sz="2400">
                <a:latin typeface="Calibri" pitchFamily="34" charset="0"/>
                <a:cs typeface="Calibri" pitchFamily="34" charset="0"/>
              </a:rPr>
              <a:t>2. Konverzió</a:t>
            </a:r>
          </a:p>
          <a:p>
            <a:pPr marL="342900" indent="-342900">
              <a:buFontTx/>
              <a:buAutoNum type="arabicPeriod"/>
            </a:pPr>
            <a:endParaRPr lang="hu-HU" sz="240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AutoNum type="arabicPeriod"/>
            </a:pPr>
            <a:endParaRPr lang="hu-HU" sz="240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hu-HU" sz="2400">
              <a:latin typeface="Calibri" pitchFamily="34" charset="0"/>
              <a:cs typeface="Calibri" pitchFamily="34" charset="0"/>
            </a:endParaRPr>
          </a:p>
          <a:p>
            <a:pPr marL="342900" indent="-342900"/>
            <a:r>
              <a:rPr lang="hu-HU" sz="2400">
                <a:latin typeface="Calibri" pitchFamily="34" charset="0"/>
                <a:cs typeface="Calibri" pitchFamily="34" charset="0"/>
              </a:rPr>
              <a:t>3. Emuláció</a:t>
            </a:r>
          </a:p>
        </p:txBody>
      </p:sp>
      <p:pic>
        <p:nvPicPr>
          <p:cNvPr id="25607" name="Kép 8" descr="A képen szöveg, embléma, Betűtípus, Grafika látható&#10;&#10;Lehet, hogy az AI által létrehozott tartalom helytelen.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77175" y="1793875"/>
            <a:ext cx="3209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Kép 9" descr="A képen szöveg, embléma, szimbólum, Betűtípus látható&#10;&#10;Lehet, hogy az AI által létrehozott tartalom helytelen.">
            <a:hlinkClick r:id="rId6"/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4988" y="3011488"/>
            <a:ext cx="25050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Kép 10" descr="A képen szöveg, képernyőkép, nyugta, Betűtípus látható&#10;&#10;Lehet, hogy az AI által létrehozott tartalom helytelen.">
            <a:hlinkClick r:id="rId8"/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78813" y="4533900"/>
            <a:ext cx="22574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FAD89-5707-47B2-BAB0-AF91EE5C6C7F}" type="slidenum">
              <a:rPr lang="hu-HU"/>
              <a:pPr>
                <a:defRPr/>
              </a:pPr>
              <a:t>13</a:t>
            </a:fld>
            <a:endParaRPr lang="hu-HU"/>
          </a:p>
        </p:txBody>
      </p:sp>
      <p:pic>
        <p:nvPicPr>
          <p:cNvPr id="26628" name="Kép 6" descr="A képen szöveg, képernyőkép, Grafikus tervezés, poszter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7413" y="582613"/>
            <a:ext cx="40957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Kép 7" descr="A képen szöveg, elektronika, képernyőkép, Betűtípus látható&#10;&#10;Lehet, hogy az AI által létrehozott tartalom helytelen.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3275" y="582613"/>
            <a:ext cx="54483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Az e-mailek csomagolása</a:t>
            </a:r>
            <a:endParaRPr lang="hu-HU" smtClean="0"/>
          </a:p>
        </p:txBody>
      </p:sp>
      <p:sp>
        <p:nvSpPr>
          <p:cNvPr id="27650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640513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mtClean="0">
                <a:cs typeface="Calibri" pitchFamily="34" charset="0"/>
              </a:rPr>
              <a:t>Eredeti formátum → SIP, AIP</a:t>
            </a:r>
          </a:p>
          <a:p>
            <a:pPr eaLnBrk="1" hangingPunct="1">
              <a:lnSpc>
                <a:spcPct val="80000"/>
              </a:lnSpc>
            </a:pPr>
            <a:r>
              <a:rPr lang="hu-HU" smtClean="0">
                <a:cs typeface="Calibri" pitchFamily="34" charset="0"/>
              </a:rPr>
              <a:t>Konverzió → (SIP, AIP) DIP</a:t>
            </a:r>
            <a:endParaRPr lang="hu-HU" smtClean="0"/>
          </a:p>
          <a:p>
            <a:pPr eaLnBrk="1" hangingPunct="1">
              <a:lnSpc>
                <a:spcPct val="80000"/>
              </a:lnSpc>
            </a:pPr>
            <a:r>
              <a:rPr lang="hu-HU" sz="2400" smtClean="0">
                <a:cs typeface="Calibri" pitchFamily="34" charset="0"/>
              </a:rPr>
              <a:t>A konverzió hogyan és milyen formátumra történjen?</a:t>
            </a:r>
            <a:endParaRPr lang="hu-HU" smtClean="0"/>
          </a:p>
          <a:p>
            <a:pPr lvl="1" eaLnBrk="1" hangingPunct="1">
              <a:lnSpc>
                <a:spcPct val="80000"/>
              </a:lnSpc>
            </a:pPr>
            <a:r>
              <a:rPr lang="hu-HU" sz="2000" smtClean="0">
                <a:cs typeface="Calibri" pitchFamily="34" charset="0"/>
              </a:rPr>
              <a:t>nem szabványos → szabványos</a:t>
            </a:r>
            <a:endParaRPr lang="hu-HU" smtClean="0"/>
          </a:p>
          <a:p>
            <a:pPr lvl="1" eaLnBrk="1" hangingPunct="1">
              <a:lnSpc>
                <a:spcPct val="80000"/>
              </a:lnSpc>
            </a:pPr>
            <a:r>
              <a:rPr lang="hu-HU" sz="2000" smtClean="0">
                <a:cs typeface="Calibri" pitchFamily="34" charset="0"/>
              </a:rPr>
              <a:t>EML → konténer (MBOX)</a:t>
            </a:r>
            <a:endParaRPr lang="hu-HU" smtClean="0"/>
          </a:p>
          <a:p>
            <a:pPr lvl="1" eaLnBrk="1" hangingPunct="1">
              <a:lnSpc>
                <a:spcPct val="80000"/>
              </a:lnSpc>
            </a:pPr>
            <a:r>
              <a:rPr lang="hu-HU" sz="2000" smtClean="0">
                <a:cs typeface="Calibri" pitchFamily="34" charset="0"/>
              </a:rPr>
              <a:t>e-mail-formátum → egyéb (PDF, XML)</a:t>
            </a:r>
            <a:endParaRPr lang="hu-HU" smtClean="0"/>
          </a:p>
          <a:p>
            <a:pPr eaLnBrk="1" hangingPunct="1">
              <a:lnSpc>
                <a:spcPct val="80000"/>
              </a:lnSpc>
            </a:pPr>
            <a:r>
              <a:rPr lang="hu-HU" smtClean="0">
                <a:cs typeface="Calibri" pitchFamily="34" charset="0"/>
              </a:rPr>
              <a:t>Hogyan archiváljuk a csatolmányokat?</a:t>
            </a:r>
            <a:endParaRPr lang="hu-HU" smtClean="0"/>
          </a:p>
          <a:p>
            <a:pPr lvl="1" eaLnBrk="1" hangingPunct="1">
              <a:lnSpc>
                <a:spcPct val="80000"/>
              </a:lnSpc>
            </a:pPr>
            <a:r>
              <a:rPr lang="hu-HU" smtClean="0">
                <a:cs typeface="Calibri" pitchFamily="34" charset="0"/>
              </a:rPr>
              <a:t>marad az EML-ben (nem szolgáltatható)</a:t>
            </a:r>
            <a:endParaRPr lang="hu-HU" smtClean="0"/>
          </a:p>
          <a:p>
            <a:pPr lvl="1" eaLnBrk="1" hangingPunct="1">
              <a:lnSpc>
                <a:spcPct val="80000"/>
              </a:lnSpc>
            </a:pPr>
            <a:r>
              <a:rPr lang="hu-HU" smtClean="0">
                <a:cs typeface="Calibri" pitchFamily="34" charset="0"/>
              </a:rPr>
              <a:t>kibontva (milyen formátumokat tudunk kezelni?)</a:t>
            </a:r>
            <a:endParaRPr lang="hu-HU" smtClean="0"/>
          </a:p>
          <a:p>
            <a:pPr eaLnBrk="1" hangingPunct="1">
              <a:lnSpc>
                <a:spcPct val="80000"/>
              </a:lnSpc>
            </a:pPr>
            <a:endParaRPr lang="hu-HU" smtClean="0">
              <a:cs typeface="Calibri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5D1F8-D6E2-4D63-93CD-87CADB1EC1FA}" type="slidenum">
              <a:rPr lang="hu-HU"/>
              <a:pPr>
                <a:defRPr/>
              </a:pPr>
              <a:t>14</a:t>
            </a:fld>
            <a:endParaRPr lang="hu-HU"/>
          </a:p>
        </p:txBody>
      </p:sp>
      <p:pic>
        <p:nvPicPr>
          <p:cNvPr id="27654" name="Kép 6" descr="A képen rajzfilm, ruházat, illusztráció, konténer látható&#10;&#10;Lehet, hogy az AI által létrehozott tartalom helytelen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2925" y="1543050"/>
            <a:ext cx="47561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7E46F-6B1D-41DE-AA9F-E81427AB7EA0}" type="slidenum">
              <a:rPr lang="hu-HU"/>
              <a:pPr>
                <a:defRPr/>
              </a:pPr>
              <a:t>15</a:t>
            </a:fld>
            <a:endParaRPr lang="hu-HU"/>
          </a:p>
        </p:txBody>
      </p:sp>
      <p:pic>
        <p:nvPicPr>
          <p:cNvPr id="28676" name="Kép 6" descr="A képen szöveg, képernyőkép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75" y="4763"/>
            <a:ext cx="11788775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2800" b="1" smtClean="0">
                <a:latin typeface="Calibri" pitchFamily="34" charset="0"/>
                <a:cs typeface="Calibri" pitchFamily="34" charset="0"/>
              </a:rPr>
              <a:t>A Mailbag (University at Albany, SUNY)</a:t>
            </a:r>
            <a:endParaRPr lang="hu-HU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698" name="Tartalom helye 2"/>
          <p:cNvSpPr>
            <a:spLocks noGrp="1"/>
          </p:cNvSpPr>
          <p:nvPr>
            <p:ph idx="1"/>
          </p:nvPr>
        </p:nvSpPr>
        <p:spPr>
          <a:xfrm>
            <a:off x="622300" y="1430338"/>
            <a:ext cx="4117975" cy="4351337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hu-HU" sz="1100" b="1" smtClean="0">
                <a:latin typeface="Consolas" pitchFamily="49" charset="0"/>
                <a:ea typeface="Roboto Mono"/>
                <a:cs typeface="Roboto Mono"/>
              </a:rPr>
              <a:t>&lt;base directory&gt;/</a:t>
            </a:r>
            <a:endParaRPr lang="hu-HU" sz="1100" smtClean="0">
              <a:latin typeface="Consolas" pitchFamily="49" charset="0"/>
              <a:cs typeface="Calibri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hu-HU" sz="1100" b="1" smtClean="0">
                <a:latin typeface="Consolas" pitchFamily="49" charset="0"/>
                <a:ea typeface="Roboto Mono"/>
                <a:cs typeface="Roboto Mono"/>
              </a:rPr>
              <a:t>         |</a:t>
            </a:r>
            <a:endParaRPr lang="hu-HU" sz="1100" smtClean="0">
              <a:latin typeface="Consolas" pitchFamily="49" charset="0"/>
              <a:cs typeface="Calibri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hu-HU" sz="1100" b="1" smtClean="0">
                <a:latin typeface="Consolas" pitchFamily="49" charset="0"/>
                <a:ea typeface="Roboto Mono"/>
                <a:cs typeface="Roboto Mono"/>
              </a:rPr>
              <a:t>         +-- bagit.txt</a:t>
            </a:r>
            <a:endParaRPr lang="hu-HU" sz="1100" smtClean="0">
              <a:latin typeface="Consolas" pitchFamily="49" charset="0"/>
              <a:cs typeface="Calibri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hu-HU" sz="1100" b="1" smtClean="0">
                <a:latin typeface="Consolas" pitchFamily="49" charset="0"/>
                <a:ea typeface="Roboto Mono"/>
                <a:cs typeface="Roboto Mono"/>
              </a:rPr>
              <a:t>         |</a:t>
            </a:r>
            <a:endParaRPr lang="hu-HU" sz="1100" smtClean="0">
              <a:latin typeface="Consolas" pitchFamily="49" charset="0"/>
              <a:cs typeface="Calibri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hu-HU" sz="1100" b="1" smtClean="0">
                <a:latin typeface="Consolas" pitchFamily="49" charset="0"/>
                <a:ea typeface="Roboto Mono"/>
                <a:cs typeface="Roboto Mono"/>
              </a:rPr>
              <a:t>         +-- bag-info.txt</a:t>
            </a:r>
            <a:endParaRPr lang="hu-HU" sz="1100" smtClean="0">
              <a:latin typeface="Consolas" pitchFamily="49" charset="0"/>
              <a:cs typeface="Calibri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hu-HU" sz="1100" b="1" smtClean="0">
                <a:latin typeface="Consolas" pitchFamily="49" charset="0"/>
                <a:ea typeface="Roboto Mono"/>
                <a:cs typeface="Roboto Mono"/>
              </a:rPr>
              <a:t>         |</a:t>
            </a:r>
            <a:endParaRPr lang="hu-HU" sz="1100" smtClean="0">
              <a:latin typeface="Consolas" pitchFamily="49" charset="0"/>
              <a:cs typeface="Calibri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hu-HU" sz="1100" b="1" smtClean="0">
                <a:latin typeface="Consolas" pitchFamily="49" charset="0"/>
                <a:ea typeface="Roboto Mono"/>
                <a:cs typeface="Roboto Mono"/>
              </a:rPr>
              <a:t>         +-- mailbag.csv</a:t>
            </a:r>
            <a:endParaRPr lang="hu-HU" sz="1100" smtClean="0">
              <a:latin typeface="Consolas" pitchFamily="49" charset="0"/>
              <a:cs typeface="Calibri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hu-HU" sz="1100" b="1" smtClean="0">
                <a:latin typeface="Consolas" pitchFamily="49" charset="0"/>
                <a:ea typeface="Roboto Mono"/>
                <a:cs typeface="Roboto Mono"/>
              </a:rPr>
              <a:t>         |</a:t>
            </a:r>
            <a:endParaRPr lang="hu-HU" sz="1100" smtClean="0">
              <a:latin typeface="Consolas" pitchFamily="49" charset="0"/>
              <a:cs typeface="Calibri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hu-HU" sz="1100" b="1" smtClean="0">
                <a:latin typeface="Consolas" pitchFamily="49" charset="0"/>
                <a:ea typeface="Roboto Mono"/>
                <a:cs typeface="Roboto Mono"/>
              </a:rPr>
              <a:t>         +-- manifest-&lt;algorithm&gt;.txt</a:t>
            </a:r>
            <a:endParaRPr lang="hu-HU" sz="1100" smtClean="0">
              <a:latin typeface="Consolas" pitchFamily="49" charset="0"/>
              <a:cs typeface="Calibri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hu-HU" sz="1100" smtClean="0">
                <a:latin typeface="Consolas" pitchFamily="49" charset="0"/>
                <a:ea typeface="Roboto Mono"/>
                <a:cs typeface="Roboto Mono"/>
              </a:rPr>
              <a:t>         |</a:t>
            </a:r>
            <a:endParaRPr lang="hu-HU" sz="1100" smtClean="0">
              <a:latin typeface="Consolas" pitchFamily="49" charset="0"/>
              <a:cs typeface="Calibri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hu-HU" sz="1100" smtClean="0">
                <a:latin typeface="Consolas" pitchFamily="49" charset="0"/>
                <a:ea typeface="Roboto Mono"/>
                <a:cs typeface="Roboto Mono"/>
              </a:rPr>
              <a:t>         +-- tagmanifest-&lt;algorithm&gt;.txt</a:t>
            </a:r>
            <a:endParaRPr lang="hu-HU" sz="1100" smtClean="0">
              <a:latin typeface="Consolas" pitchFamily="49" charset="0"/>
              <a:cs typeface="Calibri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hu-HU" sz="1100" smtClean="0">
                <a:latin typeface="Consolas" pitchFamily="49" charset="0"/>
                <a:ea typeface="Roboto Mono"/>
                <a:cs typeface="Roboto Mono"/>
              </a:rPr>
              <a:t>         |</a:t>
            </a:r>
            <a:endParaRPr lang="hu-HU" sz="1100" smtClean="0">
              <a:latin typeface="Consolas" pitchFamily="49" charset="0"/>
              <a:cs typeface="Calibri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hu-HU" sz="1100" smtClean="0">
                <a:latin typeface="Consolas" pitchFamily="49" charset="0"/>
                <a:ea typeface="Roboto Mono"/>
                <a:cs typeface="Roboto Mono"/>
              </a:rPr>
              <a:t>         </a:t>
            </a:r>
            <a:r>
              <a:rPr lang="hu-HU" sz="1100" b="1" smtClean="0">
                <a:latin typeface="Consolas" pitchFamily="49" charset="0"/>
                <a:ea typeface="Roboto Mono"/>
                <a:cs typeface="Roboto Mono"/>
              </a:rPr>
              <a:t>+-- data/</a:t>
            </a:r>
            <a:endParaRPr lang="hu-HU" sz="1100" smtClean="0">
              <a:latin typeface="Consolas" pitchFamily="49" charset="0"/>
              <a:cs typeface="Calibri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hu-HU" sz="1100" b="1" smtClean="0">
                <a:latin typeface="Consolas" pitchFamily="49" charset="0"/>
                <a:ea typeface="Roboto Mono"/>
                <a:cs typeface="Roboto Mono"/>
              </a:rPr>
              <a:t>              |</a:t>
            </a:r>
            <a:endParaRPr lang="hu-HU" sz="1100" smtClean="0">
              <a:latin typeface="Consolas" pitchFamily="49" charset="0"/>
              <a:cs typeface="Calibri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hu-HU" sz="1100" b="1" smtClean="0">
                <a:latin typeface="Consolas" pitchFamily="49" charset="0"/>
                <a:ea typeface="Roboto Mono"/>
                <a:cs typeface="Roboto Mono"/>
              </a:rPr>
              <a:t>              +-- mbox/</a:t>
            </a:r>
            <a:endParaRPr lang="hu-HU" sz="1100" smtClean="0">
              <a:latin typeface="Consolas" pitchFamily="49" charset="0"/>
              <a:cs typeface="Calibri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hu-HU" sz="1100" b="1" smtClean="0">
                <a:latin typeface="Consolas" pitchFamily="49" charset="0"/>
                <a:ea typeface="Roboto Mono"/>
                <a:cs typeface="Roboto Mono"/>
              </a:rPr>
              <a:t>              |     +-- [payload files]</a:t>
            </a:r>
            <a:endParaRPr lang="hu-HU" sz="1100" smtClean="0">
              <a:latin typeface="Consolas" pitchFamily="49" charset="0"/>
              <a:cs typeface="Calibri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hu-HU" sz="1100" smtClean="0">
                <a:latin typeface="Consolas" pitchFamily="49" charset="0"/>
                <a:ea typeface="Roboto Mono"/>
                <a:cs typeface="Roboto Mono"/>
              </a:rPr>
              <a:t>              +-- &lt;optional format1&gt;/</a:t>
            </a:r>
            <a:endParaRPr lang="hu-HU" sz="1100" smtClean="0">
              <a:latin typeface="Consolas" pitchFamily="49" charset="0"/>
              <a:cs typeface="Calibri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hu-HU" sz="1100" smtClean="0">
                <a:latin typeface="Consolas" pitchFamily="49" charset="0"/>
                <a:ea typeface="Roboto Mono"/>
                <a:cs typeface="Roboto Mono"/>
              </a:rPr>
              <a:t>              |     +-- [payload files]</a:t>
            </a:r>
            <a:endParaRPr lang="hu-HU" sz="1100" smtClean="0">
              <a:latin typeface="Consolas" pitchFamily="49" charset="0"/>
              <a:cs typeface="Calibri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hu-HU" sz="1100" smtClean="0">
                <a:latin typeface="Consolas" pitchFamily="49" charset="0"/>
                <a:ea typeface="Roboto Mono"/>
                <a:cs typeface="Roboto Mono"/>
              </a:rPr>
              <a:t>              +-- &lt;optional format2&gt;/</a:t>
            </a:r>
            <a:endParaRPr lang="hu-HU" sz="1100" smtClean="0">
              <a:latin typeface="Consolas" pitchFamily="49" charset="0"/>
              <a:cs typeface="Calibri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hu-HU" sz="1100" smtClean="0">
                <a:latin typeface="Consolas" pitchFamily="49" charset="0"/>
                <a:ea typeface="Roboto Mono"/>
                <a:cs typeface="Roboto Mono"/>
              </a:rPr>
              <a:t>              |     +-- [payload files]</a:t>
            </a:r>
            <a:endParaRPr lang="hu-HU" sz="1100" smtClean="0">
              <a:latin typeface="Consolas" pitchFamily="49" charset="0"/>
              <a:cs typeface="Calibri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hu-HU" sz="1100" smtClean="0">
                <a:latin typeface="Consolas" pitchFamily="49" charset="0"/>
                <a:ea typeface="Roboto Mono"/>
                <a:cs typeface="Roboto Mono"/>
              </a:rPr>
              <a:t>              +-- …</a:t>
            </a:r>
            <a:endParaRPr lang="hu-HU" sz="1100" smtClean="0">
              <a:latin typeface="Consolas" pitchFamily="49" charset="0"/>
              <a:cs typeface="Calibri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hu-HU" sz="1100" smtClean="0">
                <a:latin typeface="Consolas" pitchFamily="49" charset="0"/>
                <a:ea typeface="Roboto Mono"/>
                <a:cs typeface="Roboto Mono"/>
              </a:rPr>
              <a:t>    |  </a:t>
            </a:r>
            <a:endParaRPr lang="hu-HU" sz="1100" smtClean="0">
              <a:latin typeface="Consolas" pitchFamily="49" charset="0"/>
              <a:cs typeface="Calibri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hu-HU" sz="1100" smtClean="0">
                <a:latin typeface="Consolas" pitchFamily="49" charset="0"/>
                <a:ea typeface="Roboto Mono"/>
                <a:cs typeface="Roboto Mono"/>
              </a:rPr>
              <a:t>              +-- attachments/</a:t>
            </a:r>
            <a:endParaRPr lang="hu-HU" sz="1100" smtClean="0">
              <a:latin typeface="Consolas" pitchFamily="49" charset="0"/>
              <a:cs typeface="Calibri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hu-HU" sz="1100" smtClean="0">
                <a:latin typeface="Consolas" pitchFamily="49" charset="0"/>
                <a:ea typeface="Roboto Mono"/>
                <a:cs typeface="Roboto Mono"/>
              </a:rPr>
              <a:t>                    +-- [Mailbag-Message-ID]/</a:t>
            </a:r>
            <a:endParaRPr lang="hu-HU" sz="1100" smtClean="0">
              <a:latin typeface="Consolas" pitchFamily="49" charset="0"/>
              <a:cs typeface="Calibri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hu-HU" sz="1100" smtClean="0">
                <a:latin typeface="Consolas" pitchFamily="49" charset="0"/>
                <a:ea typeface="Roboto Mono"/>
                <a:cs typeface="Roboto Mono"/>
              </a:rPr>
              <a:t>               |     +-- [payload files]</a:t>
            </a:r>
            <a:endParaRPr lang="hu-HU" sz="1100" smtClean="0">
              <a:latin typeface="Consolas" pitchFamily="49" charset="0"/>
              <a:cs typeface="Calibri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hu-HU" sz="1100" smtClean="0">
                <a:latin typeface="Consolas" pitchFamily="49" charset="0"/>
                <a:ea typeface="Roboto Mono"/>
                <a:cs typeface="Roboto Mono"/>
              </a:rPr>
              <a:t>                    +-- [Mailbag-Message-ID]/</a:t>
            </a:r>
            <a:endParaRPr lang="hu-HU" sz="1100" smtClean="0">
              <a:latin typeface="Consolas" pitchFamily="49" charset="0"/>
              <a:cs typeface="Calibri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hu-HU" sz="1100" smtClean="0">
                <a:latin typeface="Consolas" pitchFamily="49" charset="0"/>
                <a:ea typeface="Roboto Mono"/>
                <a:cs typeface="Roboto Mono"/>
              </a:rPr>
              <a:t>                    |     +-- [payload files]</a:t>
            </a:r>
            <a:endParaRPr lang="hu-HU" sz="1100" smtClean="0">
              <a:latin typeface="Consolas" pitchFamily="49" charset="0"/>
              <a:cs typeface="Calibri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hu-HU" sz="1100" smtClean="0">
                <a:latin typeface="Consolas" pitchFamily="49" charset="0"/>
                <a:ea typeface="Roboto Mono"/>
                <a:cs typeface="Roboto Mono"/>
              </a:rPr>
              <a:t>                     …</a:t>
            </a:r>
            <a:endParaRPr lang="hu-HU" sz="1100" smtClean="0">
              <a:latin typeface="Consolas" pitchFamily="49" charset="0"/>
              <a:cs typeface="Calibri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hu-HU" sz="1100" smtClean="0">
              <a:latin typeface="Consolas" pitchFamily="49" charset="0"/>
              <a:cs typeface="Calibri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C51F3-269F-4764-B413-8EB882627074}" type="slidenum">
              <a:rPr lang="hu-HU"/>
              <a:pPr>
                <a:defRPr/>
              </a:pPr>
              <a:t>16</a:t>
            </a:fld>
            <a:endParaRPr lang="hu-HU"/>
          </a:p>
        </p:txBody>
      </p:sp>
      <p:sp>
        <p:nvSpPr>
          <p:cNvPr id="9" name="Szövegdoboz 8">
            <a:extLst>
              <a:ext uri="{FF2B5EF4-FFF2-40B4-BE49-F238E27FC236}"/>
            </a:extLst>
          </p:cNvPr>
          <p:cNvSpPr txBox="1"/>
          <p:nvPr/>
        </p:nvSpPr>
        <p:spPr>
          <a:xfrm>
            <a:off x="4957763" y="1444625"/>
            <a:ext cx="1768475" cy="2030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Optional formats: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hu-HU" sz="1400">
                <a:latin typeface="+mn-lt"/>
                <a:ea typeface="Calibri" panose="020F0502020204030204"/>
                <a:cs typeface="Calibri" panose="020F0502020204030204"/>
              </a:rPr>
              <a:t>mbox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hu-HU" sz="1400">
                <a:latin typeface="+mn-lt"/>
                <a:ea typeface="Calibri" panose="020F0502020204030204"/>
                <a:cs typeface="Calibri" panose="020F0502020204030204"/>
              </a:rPr>
              <a:t>pst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hu-HU" sz="1400">
                <a:latin typeface="+mn-lt"/>
                <a:ea typeface="Calibri" panose="020F0502020204030204"/>
                <a:cs typeface="Calibri" panose="020F0502020204030204"/>
              </a:rPr>
              <a:t>msg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hu-HU" sz="1400">
                <a:latin typeface="+mn-lt"/>
                <a:ea typeface="Calibri" panose="020F0502020204030204"/>
                <a:cs typeface="Calibri" panose="020F0502020204030204"/>
              </a:rPr>
              <a:t>eml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hu-HU" sz="1400">
                <a:latin typeface="+mn-lt"/>
                <a:ea typeface="Calibri" panose="020F0502020204030204"/>
                <a:cs typeface="Calibri" panose="020F0502020204030204"/>
              </a:rPr>
              <a:t>pdf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hu-HU" sz="1400">
                <a:latin typeface="+mn-lt"/>
                <a:ea typeface="Calibri" panose="020F0502020204030204"/>
                <a:cs typeface="Calibri" panose="020F0502020204030204"/>
              </a:rPr>
              <a:t>warc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>
                <a:latin typeface="+mn-lt"/>
                <a:ea typeface="Calibri" panose="020F0502020204030204"/>
                <a:cs typeface="Calibri" panose="020F0502020204030204"/>
              </a:rPr>
              <a:t>(at least 1)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400" dirty="0">
              <a:latin typeface="+mn-lt"/>
              <a:ea typeface="Calibri"/>
              <a:cs typeface="Calibri"/>
            </a:endParaRPr>
          </a:p>
        </p:txBody>
      </p:sp>
      <p:pic>
        <p:nvPicPr>
          <p:cNvPr id="29703" name="Kép 10" descr="An overview diagram of a Mailbag and its use by the mailbag tool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0" y="3463925"/>
            <a:ext cx="7716838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Kép 12" descr="mailbagit/pyproject.toml at main · UAlbanyArchives/mailbagit · GitHub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75475" y="1154113"/>
            <a:ext cx="4665663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E1BA2-A4E6-4E43-A0D8-EAB1AD9BCFEA}" type="slidenum">
              <a:rPr lang="hu-HU"/>
              <a:pPr>
                <a:defRPr/>
              </a:pPr>
              <a:t>17</a:t>
            </a:fld>
            <a:endParaRPr lang="hu-HU"/>
          </a:p>
        </p:txBody>
      </p:sp>
      <p:pic>
        <p:nvPicPr>
          <p:cNvPr id="30724" name="Kép 7" descr="Screenshot of the mailbagit GUI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2738" y="561975"/>
            <a:ext cx="648652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cs typeface="Calibri Light" pitchFamily="34" charset="0"/>
              </a:rPr>
              <a:t>Szoftverek</a:t>
            </a:r>
            <a:endParaRPr lang="hu-HU" smtClean="0"/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88DB3-B769-4F01-9C19-DF92E72D4086}" type="slidenum">
              <a:rPr lang="hu-HU"/>
              <a:pPr>
                <a:defRPr/>
              </a:pPr>
              <a:t>18</a:t>
            </a:fld>
            <a:endParaRPr lang="hu-HU"/>
          </a:p>
        </p:txBody>
      </p:sp>
      <p:pic>
        <p:nvPicPr>
          <p:cNvPr id="31749" name="Kép 7" descr="A képen rajzfilm, szerszám, csavarkulcs látható&#10;&#10;Lehet, hogy az AI által létrehozott tartalom helytelen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0213" y="1216025"/>
            <a:ext cx="5516562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Szoftverek</a:t>
            </a:r>
            <a:endParaRPr lang="hu-HU" smtClean="0"/>
          </a:p>
        </p:txBody>
      </p:sp>
      <p:sp>
        <p:nvSpPr>
          <p:cNvPr id="3" name="Szöveg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3488"/>
            <a:ext cx="4899025" cy="3673475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FF0000"/>
              </a:solidFill>
              <a:ea typeface="Calibri" panose="020F0502020204030204"/>
              <a:cs typeface="Calibri" panose="020F0502020204030204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>
                <a:solidFill>
                  <a:srgbClr val="FF0000"/>
                </a:solidFill>
                <a:ea typeface="Calibri"/>
                <a:cs typeface="Calibri"/>
              </a:rPr>
              <a:t>Aid4Mail</a:t>
            </a:r>
            <a:endParaRPr lang="hu-HU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>
                <a:solidFill>
                  <a:srgbClr val="38761D"/>
                </a:solidFill>
                <a:ea typeface="Calibri"/>
                <a:cs typeface="Calibri"/>
              </a:rPr>
              <a:t>Apache Tika</a:t>
            </a:r>
            <a:endParaRPr lang="hu-HU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>
                <a:solidFill>
                  <a:srgbClr val="38761D"/>
                </a:solidFill>
                <a:ea typeface="Calibri"/>
                <a:cs typeface="Calibri"/>
              </a:rPr>
              <a:t>Archivematica</a:t>
            </a:r>
            <a:endParaRPr lang="hu-HU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>
                <a:solidFill>
                  <a:srgbClr val="38761D"/>
                </a:solidFill>
                <a:ea typeface="Calibri"/>
                <a:cs typeface="Calibri"/>
              </a:rPr>
              <a:t>BitCurator</a:t>
            </a:r>
            <a:endParaRPr lang="hu-HU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>
                <a:solidFill>
                  <a:srgbClr val="38761D"/>
                </a:solidFill>
                <a:ea typeface="Calibri"/>
                <a:cs typeface="Calibri"/>
              </a:rPr>
              <a:t>bulk_extractor</a:t>
            </a:r>
            <a:endParaRPr lang="hu-HU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>
                <a:solidFill>
                  <a:srgbClr val="000000"/>
                </a:solidFill>
                <a:ea typeface="Calibri"/>
                <a:cs typeface="Calibri"/>
              </a:rPr>
              <a:t>DArcMail</a:t>
            </a:r>
            <a:endParaRPr lang="hu-HU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>
                <a:solidFill>
                  <a:srgbClr val="FF0000"/>
                </a:solidFill>
                <a:ea typeface="Calibri"/>
                <a:cs typeface="Calibri"/>
              </a:rPr>
              <a:t>EAS</a:t>
            </a:r>
            <a:endParaRPr lang="hu-HU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>
                <a:solidFill>
                  <a:srgbClr val="FF0000"/>
                </a:solidFill>
                <a:ea typeface="Calibri"/>
                <a:cs typeface="Calibri"/>
              </a:rPr>
              <a:t>Emailchemy</a:t>
            </a:r>
            <a:endParaRPr lang="hu-HU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>
                <a:solidFill>
                  <a:srgbClr val="000000"/>
                </a:solidFill>
                <a:ea typeface="Calibri"/>
                <a:cs typeface="Calibri"/>
              </a:rPr>
              <a:t>ePADD</a:t>
            </a:r>
            <a:endParaRPr lang="hu-HU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000" b="1" dirty="0">
              <a:solidFill>
                <a:srgbClr val="38761D"/>
              </a:solidFill>
              <a:ea typeface="Calibri"/>
              <a:cs typeface="Calibri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>
              <a:ea typeface="Calibri"/>
              <a:cs typeface="Calibri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FF9F4-2841-44BB-A439-6EB3F7AB498F}" type="slidenum">
              <a:rPr lang="hu-HU"/>
              <a:pPr>
                <a:defRPr/>
              </a:pPr>
              <a:t>19</a:t>
            </a:fld>
            <a:endParaRPr lang="hu-HU"/>
          </a:p>
        </p:txBody>
      </p:sp>
      <p:sp>
        <p:nvSpPr>
          <p:cNvPr id="32774" name="Szövegdoboz 7"/>
          <p:cNvSpPr txBox="1">
            <a:spLocks noChangeArrowheads="1"/>
          </p:cNvSpPr>
          <p:nvPr/>
        </p:nvSpPr>
        <p:spPr bwMode="auto">
          <a:xfrm>
            <a:off x="836613" y="1689100"/>
            <a:ext cx="94456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b="1">
                <a:solidFill>
                  <a:srgbClr val="FF0000"/>
                </a:solidFill>
                <a:latin typeface="Calibri" pitchFamily="34" charset="0"/>
              </a:rPr>
              <a:t>Kereskedelmi vagy nem nyilvános</a:t>
            </a:r>
            <a:r>
              <a:rPr lang="hu-HU" sz="2000">
                <a:latin typeface="Calibri" pitchFamily="34" charset="0"/>
              </a:rPr>
              <a:t>​</a:t>
            </a:r>
            <a:endParaRPr lang="hu-HU" sz="2000">
              <a:latin typeface="Calibri" pitchFamily="34" charset="0"/>
              <a:cs typeface="Calibri" pitchFamily="34" charset="0"/>
            </a:endParaRPr>
          </a:p>
          <a:p>
            <a:r>
              <a:rPr lang="hu-HU" sz="2000" b="1">
                <a:solidFill>
                  <a:srgbClr val="38761D"/>
                </a:solidFill>
                <a:latin typeface="Calibri" pitchFamily="34" charset="0"/>
              </a:rPr>
              <a:t>Linuxos vagy csak szerveren futtatható vagy csak bizonyos speciális műveletre való</a:t>
            </a:r>
            <a:endParaRPr lang="hu-HU" sz="2000" b="1">
              <a:solidFill>
                <a:srgbClr val="38761D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hu-HU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Szövegdoboz 8">
            <a:extLst>
              <a:ext uri="{FF2B5EF4-FFF2-40B4-BE49-F238E27FC236}"/>
            </a:extLst>
          </p:cNvPr>
          <p:cNvSpPr txBox="1"/>
          <p:nvPr/>
        </p:nvSpPr>
        <p:spPr>
          <a:xfrm>
            <a:off x="5964238" y="2695575"/>
            <a:ext cx="6096000" cy="4062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50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38761D"/>
                </a:solidFill>
                <a:latin typeface="Calibri"/>
                <a:ea typeface="Calibri"/>
                <a:cs typeface="Calibri"/>
              </a:rPr>
              <a:t>Forensic Toolkit</a:t>
            </a:r>
          </a:p>
          <a:p>
            <a:pPr marL="177800" indent="-50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38761D"/>
                </a:solidFill>
                <a:latin typeface="Calibri"/>
                <a:ea typeface="Calibri"/>
                <a:cs typeface="Calibri"/>
              </a:rPr>
              <a:t>libpst</a:t>
            </a:r>
            <a:r>
              <a:rPr lang="en-US" sz="2400" dirty="0">
                <a:solidFill>
                  <a:srgbClr val="38761D"/>
                </a:solidFill>
                <a:latin typeface="Calibri"/>
                <a:ea typeface="Calibri"/>
                <a:cs typeface="Calibri"/>
              </a:rPr>
              <a:t> utilities</a:t>
            </a:r>
          </a:p>
          <a:p>
            <a:pPr marL="177800" indent="-50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Mailbagit</a:t>
            </a:r>
            <a:endParaRPr lang="en-US" dirty="0" err="1">
              <a:latin typeface="+mn-lt"/>
              <a:cs typeface="+mn-cs"/>
            </a:endParaRPr>
          </a:p>
          <a:p>
            <a:pPr marL="177800" indent="-50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Mailstore</a:t>
            </a:r>
          </a:p>
          <a:p>
            <a:pPr marL="177800" indent="-50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Preservica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 Standard Edition</a:t>
            </a:r>
          </a:p>
          <a:p>
            <a:pPr marL="177800" indent="-50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38761D"/>
                </a:solidFill>
                <a:latin typeface="Calibri"/>
                <a:ea typeface="Calibri"/>
                <a:cs typeface="Calibri"/>
              </a:rPr>
              <a:t>Thunderbird </a:t>
            </a:r>
            <a:r>
              <a:rPr lang="en-US" sz="2400" dirty="0" err="1">
                <a:solidFill>
                  <a:srgbClr val="38761D"/>
                </a:solidFill>
                <a:latin typeface="Calibri"/>
                <a:ea typeface="Calibri"/>
                <a:cs typeface="Calibri"/>
              </a:rPr>
              <a:t>ImportExportTools</a:t>
            </a:r>
            <a:endParaRPr lang="en-US" sz="2400">
              <a:solidFill>
                <a:srgbClr val="38761D"/>
              </a:solidFill>
              <a:latin typeface="Calibri"/>
              <a:ea typeface="Calibri"/>
              <a:cs typeface="Calibri"/>
            </a:endParaRPr>
          </a:p>
          <a:p>
            <a:pPr marL="177800" indent="-50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TOMES Tool</a:t>
            </a:r>
          </a:p>
          <a:p>
            <a:pPr marL="177800" indent="-50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ZL Unified Archive</a:t>
            </a:r>
          </a:p>
          <a:p>
            <a:pPr marL="177800" indent="-50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Paraben E3:EMX</a:t>
            </a:r>
          </a:p>
          <a:p>
            <a:pPr marL="177800" indent="-50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Calibri"/>
              <a:ea typeface="Calibri"/>
              <a:cs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Az e-mailek gyűjteményi archiválása</a:t>
            </a:r>
          </a:p>
        </p:txBody>
      </p:sp>
      <p:sp>
        <p:nvSpPr>
          <p:cNvPr id="15362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hu-HU" sz="2600" smtClean="0">
                <a:cs typeface="Calibri" pitchFamily="34" charset="0"/>
              </a:rPr>
              <a:t>Egyre nagyobb igény mutatkozik a közgyűjteményi szektorban arra, hogy elektronikus leveleket, levelezéseket, vagy teljes postafiókokat gyűjteményi objektumként őrizzünk meg, pl. írói levelezéseket (PIM), levelezőlisták értékes tartalmait (pl. Katalist) stb.</a:t>
            </a:r>
            <a:endParaRPr lang="hu-HU" sz="2600" smtClean="0"/>
          </a:p>
          <a:p>
            <a:pPr eaLnBrk="1" hangingPunct="1">
              <a:lnSpc>
                <a:spcPct val="70000"/>
              </a:lnSpc>
            </a:pPr>
            <a:r>
              <a:rPr lang="hu-HU" sz="2600" smtClean="0">
                <a:cs typeface="Calibri" pitchFamily="34" charset="0"/>
              </a:rPr>
              <a:t>Az e-mailek megőrzése számos problémát vet fel, ezek között vannak technikai és jogi nehézségek:</a:t>
            </a:r>
          </a:p>
          <a:p>
            <a:pPr lvl="1" eaLnBrk="1" hangingPunct="1">
              <a:lnSpc>
                <a:spcPct val="70000"/>
              </a:lnSpc>
              <a:buFont typeface="Courier New" pitchFamily="49" charset="0"/>
              <a:buChar char="o"/>
            </a:pPr>
            <a:r>
              <a:rPr lang="hu-HU" sz="2200" smtClean="0">
                <a:cs typeface="Calibri" pitchFamily="34" charset="0"/>
              </a:rPr>
              <a:t>Hogyan kezelhetők az érzékeny adatok, milyen jogi kérdések merülnek fel (személyes információk – PII, üzleti titkok stb.)?</a:t>
            </a:r>
          </a:p>
          <a:p>
            <a:pPr lvl="1" eaLnBrk="1" hangingPunct="1">
              <a:lnSpc>
                <a:spcPct val="70000"/>
              </a:lnSpc>
              <a:buFont typeface="Courier New" pitchFamily="49" charset="0"/>
              <a:buChar char="o"/>
            </a:pPr>
            <a:r>
              <a:rPr lang="hu-HU" sz="2200" smtClean="0">
                <a:cs typeface="Calibri" pitchFamily="34" charset="0"/>
              </a:rPr>
              <a:t>Hogyan kezelhetők a csatolmányok (nagyon sokféle formátum lehetséges, hatalmas méretben stb.)?</a:t>
            </a:r>
          </a:p>
          <a:p>
            <a:pPr lvl="1" eaLnBrk="1" hangingPunct="1">
              <a:lnSpc>
                <a:spcPct val="70000"/>
              </a:lnSpc>
              <a:buFont typeface="Courier New" pitchFamily="49" charset="0"/>
              <a:buChar char="o"/>
            </a:pPr>
            <a:r>
              <a:rPr lang="hu-HU" sz="2200" smtClean="0">
                <a:cs typeface="Calibri" pitchFamily="34" charset="0"/>
              </a:rPr>
              <a:t>Hogyan kezelhetők a referenciális elemek (hivatkozások, amelyek nem internetes vagy nyilvánosan elérhető helyekre mutatnak)?</a:t>
            </a:r>
          </a:p>
          <a:p>
            <a:pPr lvl="1" eaLnBrk="1" hangingPunct="1">
              <a:lnSpc>
                <a:spcPct val="70000"/>
              </a:lnSpc>
              <a:buFont typeface="Courier New" pitchFamily="49" charset="0"/>
              <a:buChar char="o"/>
            </a:pPr>
            <a:r>
              <a:rPr lang="hu-HU" sz="2200" smtClean="0">
                <a:cs typeface="Calibri" pitchFamily="34" charset="0"/>
              </a:rPr>
              <a:t>Hogyan kezelhetők a kontextuális információk (egymással összefüggő üzenetek, a kommunikációs csatornák esetleges multiplicitásából adódó széttöredezettség stb.)?</a:t>
            </a:r>
          </a:p>
          <a:p>
            <a:pPr eaLnBrk="1" hangingPunct="1">
              <a:lnSpc>
                <a:spcPct val="70000"/>
              </a:lnSpc>
            </a:pPr>
            <a:endParaRPr lang="hu-HU" sz="2600" smtClean="0">
              <a:cs typeface="Calibri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A8447-C07A-4AD8-920A-C98F2AF2B706}" type="slidenum">
              <a:rPr lang="hu-HU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Az ePADD</a:t>
            </a:r>
          </a:p>
        </p:txBody>
      </p:sp>
      <p:sp>
        <p:nvSpPr>
          <p:cNvPr id="3379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hu-HU" sz="2400" smtClean="0">
                <a:cs typeface="Calibri" pitchFamily="34" charset="0"/>
              </a:rPr>
              <a:t>Az ePADD egy ingyenes, nyílt forráskódú szoftver, amelyet kifejezetten levéltárak, könyvtárak és múzeumok számára fejlesztettek ki a Stanford Egyetemen. A célja az elektronikus levelezések (e-mailek) hosszú távú megőrzése, rendszerezése és kutathatóvá tétele.</a:t>
            </a:r>
          </a:p>
          <a:p>
            <a:pPr eaLnBrk="1" hangingPunct="1">
              <a:lnSpc>
                <a:spcPct val="70000"/>
              </a:lnSpc>
            </a:pPr>
            <a:r>
              <a:rPr lang="hu-HU" sz="2400" smtClean="0">
                <a:cs typeface="Calibri" pitchFamily="34" charset="0"/>
              </a:rPr>
              <a:t>Az ePADD a gyűjteményi munkafolyamatot négy különálló modulra bontja, amelyek biztosítják az adatok integritását és védelmét:</a:t>
            </a:r>
          </a:p>
          <a:p>
            <a:pPr lvl="1" eaLnBrk="1" hangingPunct="1">
              <a:lnSpc>
                <a:spcPct val="70000"/>
              </a:lnSpc>
              <a:buFont typeface="Courier New" pitchFamily="49" charset="0"/>
              <a:buChar char="o"/>
            </a:pPr>
            <a:r>
              <a:rPr lang="hu-HU" sz="2000" smtClean="0">
                <a:cs typeface="Calibri" pitchFamily="34" charset="0"/>
              </a:rPr>
              <a:t>Appraisal (Értékelés): Lehetővé teszi az adományozó vagy a feldolgozó számára, hogy átnézze a levelezést a gyűjteménybe emelés előtt. Itt dől el, mi az, ami történeti értékkel bír, és mi az, ami szemét (pl. hírlevelek).</a:t>
            </a:r>
          </a:p>
          <a:p>
            <a:pPr lvl="1" eaLnBrk="1" hangingPunct="1">
              <a:lnSpc>
                <a:spcPct val="70000"/>
              </a:lnSpc>
              <a:buFont typeface="Courier New" pitchFamily="49" charset="0"/>
              <a:buChar char="o"/>
            </a:pPr>
            <a:r>
              <a:rPr lang="hu-HU" sz="2000" smtClean="0">
                <a:cs typeface="Calibri" pitchFamily="34" charset="0"/>
              </a:rPr>
              <a:t>Processing (Feldolgozás): Ebben a szakaszban a kurátor rendezi az anyagot, metaadatokat ad hozzá, és azonosítja a bizalmas információkat (személyes adatok, telefonszámok stb.).</a:t>
            </a:r>
          </a:p>
          <a:p>
            <a:pPr lvl="1" eaLnBrk="1" hangingPunct="1">
              <a:lnSpc>
                <a:spcPct val="70000"/>
              </a:lnSpc>
              <a:buFont typeface="Courier New" pitchFamily="49" charset="0"/>
              <a:buChar char="o"/>
            </a:pPr>
            <a:r>
              <a:rPr lang="hu-HU" sz="2000" smtClean="0">
                <a:cs typeface="Calibri" pitchFamily="34" charset="0"/>
              </a:rPr>
              <a:t>Discovery (Felfedezés): Egy korlátozott felület a kutatók számára, ahol böngészhetnek a metaadatok és kivonatok között anélkül, hogy a teljes (esetleg szenzitív) tartalomhoz hozzáférnének.</a:t>
            </a:r>
          </a:p>
          <a:p>
            <a:pPr lvl="1" eaLnBrk="1" hangingPunct="1">
              <a:lnSpc>
                <a:spcPct val="70000"/>
              </a:lnSpc>
              <a:buFont typeface="Courier New" pitchFamily="49" charset="0"/>
              <a:buChar char="o"/>
            </a:pPr>
            <a:r>
              <a:rPr lang="hu-HU" sz="2000" smtClean="0">
                <a:cs typeface="Calibri" pitchFamily="34" charset="0"/>
              </a:rPr>
              <a:t>Delivery (Szolgáltatás): A teljes hozzáférés biztosítása a kutatók számára az intézmény olvasótermében, ellenőrzött körülmények között.</a:t>
            </a:r>
          </a:p>
          <a:p>
            <a:pPr eaLnBrk="1" hangingPunct="1">
              <a:lnSpc>
                <a:spcPct val="70000"/>
              </a:lnSpc>
            </a:pPr>
            <a:endParaRPr lang="hu-HU" sz="2400" smtClean="0">
              <a:cs typeface="Calibri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71930-7DCF-42CD-B7C1-C0B2C6373FEA}" type="slidenum">
              <a:rPr lang="hu-HU"/>
              <a:pPr>
                <a:defRPr/>
              </a:pPr>
              <a:t>20</a:t>
            </a:fld>
            <a:endParaRPr lang="hu-H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045F4-3D3D-4C01-92A4-AE981F32DA2C}" type="slidenum">
              <a:rPr lang="hu-HU"/>
              <a:pPr>
                <a:defRPr/>
              </a:pPr>
              <a:t>21</a:t>
            </a:fld>
            <a:endParaRPr lang="hu-HU"/>
          </a:p>
        </p:txBody>
      </p:sp>
      <p:pic>
        <p:nvPicPr>
          <p:cNvPr id="34820" name="Kép 6" descr="A képen szöveg, képernyőkép, Grafikus tervezés, tervezés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0988"/>
            <a:ext cx="12192000" cy="595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Kép 8" descr="A képen szöveg, képernyőkép, szoftver, Számítógépes ikon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275" y="793750"/>
            <a:ext cx="1058545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3E603B74-EDA1-45BE-AE16-16B223E6C713}" type="slidenum">
              <a:rPr lang="hu-HU"/>
              <a:pPr>
                <a:spcAft>
                  <a:spcPts val="600"/>
                </a:spcAft>
                <a:defRPr/>
              </a:pPr>
              <a:t>22</a:t>
            </a:fld>
            <a:endParaRPr lang="hu-H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E5E326-208A-4986-9FA0-29A9359445CF}" type="slidenum">
              <a:rPr lang="hu-HU"/>
              <a:pPr>
                <a:defRPr/>
              </a:pPr>
              <a:t>23</a:t>
            </a:fld>
            <a:endParaRPr lang="hu-HU"/>
          </a:p>
        </p:txBody>
      </p:sp>
      <p:pic>
        <p:nvPicPr>
          <p:cNvPr id="36868" name="Kép 4" descr="A képen szöveg, képernyőkép, szám, szoftver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377825"/>
            <a:ext cx="104775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Kép 5" descr="A képen szöveg, képernyőkép, Betűtípus, szám látható&#10;&#10;Lehet, hogy az AI által létrehozott tartalom helytelen.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7513" y="1130300"/>
            <a:ext cx="38862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Az ePADD eszközei</a:t>
            </a:r>
          </a:p>
        </p:txBody>
      </p:sp>
      <p:sp>
        <p:nvSpPr>
          <p:cNvPr id="3789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mtClean="0">
                <a:cs typeface="Calibri" pitchFamily="34" charset="0"/>
              </a:rPr>
              <a:t>Névelemfelismerés (Named Entity Recognition): Automatikusan azonosítja a levelekben szereplő személyeket, szervezeteket és helyszíneket.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Természetesnyelv-feldolgozás (NLP): Segít a témák és kulcsszavak kinyerésében.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Formátumkezelés: Elsősorban az MBOX formátummal dolgozik, de képes importálni Gmail-fiókokból (IMAP-en keresztül) és más népszerű levelezőkből is.</a:t>
            </a:r>
            <a:endParaRPr lang="hu-HU" smtClean="0"/>
          </a:p>
          <a:p>
            <a:pPr eaLnBrk="1" hangingPunct="1"/>
            <a:r>
              <a:rPr lang="hu-HU" smtClean="0">
                <a:cs typeface="Calibri" pitchFamily="34" charset="0"/>
              </a:rPr>
              <a:t>Az érzékeny adatok kezelése: Segít az érzékeny adatok azonosításában, és lehet vele maszkolni is ezeket.</a:t>
            </a:r>
          </a:p>
          <a:p>
            <a:pPr eaLnBrk="1" hangingPunct="1"/>
            <a:endParaRPr lang="hu-HU" smtClean="0">
              <a:cs typeface="Calibri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E77F8B-9ADC-4023-922B-B17949B260C0}" type="slidenum">
              <a:rPr lang="hu-HU"/>
              <a:pPr>
                <a:defRPr/>
              </a:pPr>
              <a:t>24</a:t>
            </a:fld>
            <a:endParaRPr lang="hu-H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Ajánlott források</a:t>
            </a:r>
          </a:p>
        </p:txBody>
      </p:sp>
      <p:sp>
        <p:nvSpPr>
          <p:cNvPr id="3891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hu-HU" sz="2000" smtClean="0">
                <a:cs typeface="Calibri" pitchFamily="34" charset="0"/>
                <a:hlinkClick r:id="rId2"/>
              </a:rPr>
              <a:t>Preserving Email. 2nd Edition. Ed. Christopher J Prom. DPC Technology Watch Report 19-01, May 2019.</a:t>
            </a:r>
          </a:p>
          <a:p>
            <a:pPr eaLnBrk="1" hangingPunct="1">
              <a:lnSpc>
                <a:spcPct val="70000"/>
              </a:lnSpc>
            </a:pPr>
            <a:r>
              <a:rPr lang="hu-HU" sz="2000" smtClean="0">
                <a:cs typeface="Calibri" pitchFamily="34" charset="0"/>
                <a:hlinkClick r:id="rId3"/>
              </a:rPr>
              <a:t>The Future of Email Archives. A Report from the Task Force on Technical Approaches of Email Archives. CLIR, August 2018.</a:t>
            </a:r>
          </a:p>
          <a:p>
            <a:pPr eaLnBrk="1" hangingPunct="1">
              <a:lnSpc>
                <a:spcPct val="70000"/>
              </a:lnSpc>
            </a:pPr>
            <a:r>
              <a:rPr lang="hu-HU" sz="2000" smtClean="0">
                <a:cs typeface="Calibri" pitchFamily="34" charset="0"/>
                <a:hlinkClick r:id="rId4"/>
              </a:rPr>
              <a:t>A Specification for Using PDF to Package and Represent Email. Email Archives Task Force EA-PDF Working Group, January 2021.</a:t>
            </a:r>
          </a:p>
          <a:p>
            <a:pPr eaLnBrk="1" hangingPunct="1">
              <a:lnSpc>
                <a:spcPct val="70000"/>
              </a:lnSpc>
            </a:pPr>
            <a:r>
              <a:rPr lang="hu-HU" sz="2000" smtClean="0">
                <a:cs typeface="Calibri" pitchFamily="34" charset="0"/>
                <a:hlinkClick r:id="rId5"/>
              </a:rPr>
              <a:t>Mailbag Specification</a:t>
            </a:r>
          </a:p>
          <a:p>
            <a:pPr eaLnBrk="1" hangingPunct="1">
              <a:lnSpc>
                <a:spcPct val="70000"/>
              </a:lnSpc>
            </a:pPr>
            <a:r>
              <a:rPr lang="hu-HU" sz="2000" smtClean="0">
                <a:cs typeface="Calibri" pitchFamily="34" charset="0"/>
                <a:hlinkClick r:id="rId6"/>
              </a:rPr>
              <a:t>Task Force on Technical Approaches of Email Archives</a:t>
            </a:r>
            <a:endParaRPr lang="hu-HU" sz="2000" smtClean="0">
              <a:cs typeface="Calibri" pitchFamily="34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hu-HU" sz="2000" smtClean="0">
                <a:cs typeface="Calibri" pitchFamily="34" charset="0"/>
                <a:hlinkClick r:id="rId7"/>
              </a:rPr>
              <a:t>ePADD</a:t>
            </a:r>
            <a:endParaRPr lang="hu-HU" sz="2000" smtClean="0">
              <a:cs typeface="Calibri" pitchFamily="34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hu-HU" sz="2000" smtClean="0">
                <a:cs typeface="Calibri" pitchFamily="34" charset="0"/>
                <a:hlinkClick r:id="rId8"/>
              </a:rPr>
              <a:t>Internet Message Format RFC</a:t>
            </a:r>
            <a:endParaRPr lang="hu-HU" sz="2000" smtClean="0">
              <a:cs typeface="Calibri" pitchFamily="34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hu-HU" sz="2000" smtClean="0">
                <a:cs typeface="Calibri" pitchFamily="34" charset="0"/>
                <a:hlinkClick r:id="rId9"/>
              </a:rPr>
              <a:t>Kalcsó Gyula – Szűcs Kata Ágnes: Az e-mailek hosszú távú megőrzése</a:t>
            </a:r>
            <a:endParaRPr lang="hu-HU" sz="2000" smtClean="0">
              <a:cs typeface="Calibri" pitchFamily="34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hu-HU" sz="2000" smtClean="0">
                <a:cs typeface="Calibri" pitchFamily="34" charset="0"/>
                <a:hlinkClick r:id="rId10"/>
              </a:rPr>
              <a:t>Kalcsó Gyula: Elektronikus levelek gyűjteményi kezelése</a:t>
            </a:r>
            <a:endParaRPr lang="hu-HU" sz="2000" smtClean="0">
              <a:cs typeface="Calibri" pitchFamily="34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hu-HU" sz="2000" smtClean="0">
                <a:cs typeface="Calibri" pitchFamily="34" charset="0"/>
                <a:hlinkClick r:id="rId11"/>
              </a:rPr>
              <a:t>Kalcsó Gyula: Az e-mailek hosszú távú megőrzése (előadás)</a:t>
            </a:r>
            <a:endParaRPr lang="hu-HU" sz="2000" smtClean="0">
              <a:cs typeface="Calibri" pitchFamily="34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hu-HU" sz="2000" smtClean="0">
                <a:cs typeface="Calibri" pitchFamily="34" charset="0"/>
                <a:hlinkClick r:id="rId12"/>
              </a:rPr>
              <a:t>Kalcsó Gyula: Az e-mailek hosszú távú megőrzése (prezentáció)</a:t>
            </a:r>
            <a:endParaRPr lang="hu-HU" sz="2000" smtClean="0">
              <a:cs typeface="Calibri" pitchFamily="34" charset="0"/>
            </a:endParaRPr>
          </a:p>
          <a:p>
            <a:pPr eaLnBrk="1" hangingPunct="1">
              <a:lnSpc>
                <a:spcPct val="70000"/>
              </a:lnSpc>
            </a:pPr>
            <a:endParaRPr lang="hu-HU" sz="2000" smtClean="0">
              <a:cs typeface="Calibri" pitchFamily="34" charset="0"/>
            </a:endParaRP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hu-HU" sz="2000" smtClean="0">
              <a:cs typeface="Calibri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4573C1-4753-4318-9693-FB2CD37514D9}" type="slidenum">
              <a:rPr lang="hu-HU"/>
              <a:pPr>
                <a:defRPr/>
              </a:pPr>
              <a:t>25</a:t>
            </a:fld>
            <a:endParaRPr lang="hu-H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Az e-mail mint born digital objektum</a:t>
            </a:r>
            <a:endParaRPr lang="hu-HU" smtClean="0"/>
          </a:p>
        </p:txBody>
      </p:sp>
      <p:sp>
        <p:nvSpPr>
          <p:cNvPr id="16386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7673975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mtClean="0">
                <a:cs typeface="Calibri" pitchFamily="34" charset="0"/>
              </a:rPr>
              <a:t>Az e-mailek akár egyedi küldeményként, akár konténerformátumban fájlok, csakúgy mint más born digital objektumok.</a:t>
            </a:r>
          </a:p>
          <a:p>
            <a:pPr eaLnBrk="1" hangingPunct="1">
              <a:lnSpc>
                <a:spcPct val="80000"/>
              </a:lnSpc>
            </a:pPr>
            <a:r>
              <a:rPr lang="hu-HU" smtClean="0">
                <a:cs typeface="Calibri" pitchFamily="34" charset="0"/>
              </a:rPr>
              <a:t>A fájlok archiválása (digitális archiválás) során felmerülő problémák ugyanúgy vonatkoznak rájuk:</a:t>
            </a:r>
            <a:endParaRPr lang="hu-HU" smtClean="0"/>
          </a:p>
          <a:p>
            <a:pPr lvl="1" eaLnBrk="1" hangingPunct="1">
              <a:lnSpc>
                <a:spcPct val="80000"/>
              </a:lnSpc>
            </a:pPr>
            <a:r>
              <a:rPr lang="hu-HU" smtClean="0">
                <a:cs typeface="Calibri" pitchFamily="34" charset="0"/>
              </a:rPr>
              <a:t>mennyiség (az e-mail esetében különösen)</a:t>
            </a:r>
            <a:endParaRPr lang="hu-HU" smtClean="0"/>
          </a:p>
          <a:p>
            <a:pPr lvl="1" eaLnBrk="1" hangingPunct="1">
              <a:lnSpc>
                <a:spcPct val="80000"/>
              </a:lnSpc>
            </a:pPr>
            <a:r>
              <a:rPr lang="hu-HU" smtClean="0">
                <a:cs typeface="Calibri" pitchFamily="34" charset="0"/>
              </a:rPr>
              <a:t>változatosság (az e-mail esetében kevésbé)</a:t>
            </a:r>
            <a:endParaRPr lang="hu-HU" smtClean="0"/>
          </a:p>
          <a:p>
            <a:pPr lvl="1" eaLnBrk="1" hangingPunct="1">
              <a:lnSpc>
                <a:spcPct val="80000"/>
              </a:lnSpc>
            </a:pPr>
            <a:r>
              <a:rPr lang="hu-HU" smtClean="0">
                <a:cs typeface="Calibri" pitchFamily="34" charset="0"/>
              </a:rPr>
              <a:t>elavulás (az e-mail esetében kevésbé)</a:t>
            </a:r>
            <a:endParaRPr lang="hu-HU" smtClean="0"/>
          </a:p>
          <a:p>
            <a:pPr lvl="1" eaLnBrk="1" hangingPunct="1">
              <a:lnSpc>
                <a:spcPct val="80000"/>
              </a:lnSpc>
            </a:pPr>
            <a:r>
              <a:rPr lang="hu-HU" smtClean="0">
                <a:cs typeface="Calibri" pitchFamily="34" charset="0"/>
              </a:rPr>
              <a:t>értelmezhetőség (az e-mail esetében sok tényezőtől függ, l. alább)</a:t>
            </a:r>
            <a:endParaRPr lang="hu-HU" smtClean="0"/>
          </a:p>
          <a:p>
            <a:pPr eaLnBrk="1" hangingPunct="1">
              <a:lnSpc>
                <a:spcPct val="80000"/>
              </a:lnSpc>
            </a:pPr>
            <a:endParaRPr lang="hu-HU" smtClean="0">
              <a:cs typeface="Calibri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D785F-8BED-4EF0-88FB-2643EAC17F0B}" type="slidenum">
              <a:rPr lang="hu-HU"/>
              <a:pPr>
                <a:defRPr/>
              </a:pPr>
              <a:t>3</a:t>
            </a:fld>
            <a:endParaRPr lang="hu-HU"/>
          </a:p>
        </p:txBody>
      </p:sp>
      <p:pic>
        <p:nvPicPr>
          <p:cNvPr id="16390" name="Kép 6" descr="A képen szöveg, képernyőkép, Betűtípus, szám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2619375"/>
            <a:ext cx="28289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Az e-mail mint szabvány</a:t>
            </a:r>
            <a:endParaRPr lang="hu-HU" smtClean="0"/>
          </a:p>
        </p:txBody>
      </p:sp>
      <p:sp>
        <p:nvSpPr>
          <p:cNvPr id="17410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mtClean="0">
                <a:cs typeface="Calibri" pitchFamily="34" charset="0"/>
              </a:rPr>
              <a:t>Az első e-mailt Ray Tomlinson küldte el magának 1971-ben (55 éve!)</a:t>
            </a:r>
          </a:p>
          <a:p>
            <a:pPr eaLnBrk="1" hangingPunct="1">
              <a:lnSpc>
                <a:spcPct val="80000"/>
              </a:lnSpc>
            </a:pPr>
            <a:r>
              <a:rPr lang="hu-HU" smtClean="0">
                <a:cs typeface="Calibri" pitchFamily="34" charset="0"/>
              </a:rPr>
              <a:t>Az Internet Engineering Task Force (IETF) 1981 óta szabványosítja.</a:t>
            </a:r>
            <a:endParaRPr lang="hu-HU" smtClean="0"/>
          </a:p>
          <a:p>
            <a:pPr eaLnBrk="1" hangingPunct="1">
              <a:lnSpc>
                <a:spcPct val="80000"/>
              </a:lnSpc>
            </a:pPr>
            <a:r>
              <a:rPr lang="hu-HU" smtClean="0">
                <a:cs typeface="Calibri" pitchFamily="34" charset="0"/>
              </a:rPr>
              <a:t>Ezeket a dokumentumokat Request for Comments-nek hívják (RFC).</a:t>
            </a:r>
            <a:endParaRPr lang="hu-HU" smtClean="0"/>
          </a:p>
          <a:p>
            <a:pPr eaLnBrk="1" hangingPunct="1">
              <a:lnSpc>
                <a:spcPct val="80000"/>
              </a:lnSpc>
            </a:pPr>
            <a:r>
              <a:rPr lang="hu-HU" smtClean="0">
                <a:cs typeface="Calibri" pitchFamily="34" charset="0"/>
              </a:rPr>
              <a:t>A jelenlegi standardot az üzenetformátumra vonatkozóan az RFC 5322 (IMF – Internet Message Format), az üzenetküldésre vonatkozóan az RFC 5321 (SMTP – Simple Mail Transfer Protocol) tartalmazza.</a:t>
            </a:r>
            <a:endParaRPr lang="hu-HU" smtClean="0"/>
          </a:p>
          <a:p>
            <a:pPr eaLnBrk="1" hangingPunct="1">
              <a:lnSpc>
                <a:spcPct val="80000"/>
              </a:lnSpc>
            </a:pPr>
            <a:r>
              <a:rPr lang="hu-HU" smtClean="0">
                <a:cs typeface="Calibri" pitchFamily="34" charset="0"/>
              </a:rPr>
              <a:t>A fentiek mellett a hozzáférést szabályozó protokollok az Internet Message Acces Protocol (IMAP) és a Post Office Protocol v3 (POP3), továbbá a csatolmányokat szabályozó Multipurpose Internet Mail Extensions (MIME).</a:t>
            </a:r>
            <a:endParaRPr lang="hu-HU" smtClean="0"/>
          </a:p>
          <a:p>
            <a:pPr eaLnBrk="1" hangingPunct="1">
              <a:lnSpc>
                <a:spcPct val="80000"/>
              </a:lnSpc>
            </a:pPr>
            <a:endParaRPr lang="hu-HU" smtClean="0">
              <a:cs typeface="Calibri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3F430-BEFF-4FBB-B1F2-5593C907B846}" type="slidenum">
              <a:rPr lang="hu-HU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6230C-3F77-4A5A-87DE-A4B6BEAE2413}" type="slidenum">
              <a:rPr lang="hu-HU"/>
              <a:pPr>
                <a:defRPr/>
              </a:pPr>
              <a:t>5</a:t>
            </a:fld>
            <a:endParaRPr lang="hu-HU"/>
          </a:p>
        </p:txBody>
      </p:sp>
      <p:pic>
        <p:nvPicPr>
          <p:cNvPr id="18436" name="Kép 6" descr="A képen szöveg, képernyőkép, Betűtípus, szám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0"/>
            <a:ext cx="7772400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98582-7A35-45BC-AF01-B75D95EEF548}" type="slidenum">
              <a:rPr lang="hu-HU"/>
              <a:pPr>
                <a:defRPr/>
              </a:pPr>
              <a:t>6</a:t>
            </a:fld>
            <a:endParaRPr lang="hu-HU"/>
          </a:p>
        </p:txBody>
      </p:sp>
      <p:pic>
        <p:nvPicPr>
          <p:cNvPr id="19460" name="Kép 4" descr="A képen szöveg, képernyőkép, diagram, szám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263" y="0"/>
            <a:ext cx="10795000" cy="627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 szabványos formátumok</a:t>
            </a:r>
            <a:endParaRPr lang="hu-HU" smtClean="0"/>
          </a:p>
        </p:txBody>
      </p:sp>
      <p:sp>
        <p:nvSpPr>
          <p:cNvPr id="20482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526213" cy="4351338"/>
          </a:xfrm>
        </p:spPr>
        <p:txBody>
          <a:bodyPr/>
          <a:lstStyle/>
          <a:p>
            <a:pPr eaLnBrk="1" hangingPunct="1"/>
            <a:r>
              <a:rPr lang="hu-HU" smtClean="0">
                <a:cs typeface="Calibri" pitchFamily="34" charset="0"/>
              </a:rPr>
              <a:t>EML: az RFC 5322-re épülő fájlformátum, az elküldött e-mailek formátuma.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MBOX: szintén az RFC 5322-re épül, konténerformátum, több EML-fájlt tartalmaz.</a:t>
            </a:r>
            <a:endParaRPr lang="hu-HU" smtClean="0"/>
          </a:p>
          <a:p>
            <a:pPr eaLnBrk="1" hangingPunct="1"/>
            <a:r>
              <a:rPr lang="hu-HU" smtClean="0">
                <a:cs typeface="Calibri" pitchFamily="34" charset="0"/>
              </a:rPr>
              <a:t>(Nem szabványos formátumok: EMLX, MSG, MBX, PST stb. Ezek többnyire konvertálhatók szabványosra, tehát a fenti formátumokba célszerű normalizálni őket.)</a:t>
            </a:r>
            <a:endParaRPr lang="hu-HU" smtClean="0"/>
          </a:p>
          <a:p>
            <a:pPr eaLnBrk="1" hangingPunct="1"/>
            <a:endParaRPr lang="hu-HU" smtClean="0">
              <a:cs typeface="Calibri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9EAA9-E13F-4AB2-AA6D-44D6EC011E9B}" type="slidenum">
              <a:rPr lang="hu-HU"/>
              <a:pPr>
                <a:defRPr/>
              </a:pPr>
              <a:t>7</a:t>
            </a:fld>
            <a:endParaRPr lang="hu-HU"/>
          </a:p>
        </p:txBody>
      </p:sp>
      <p:pic>
        <p:nvPicPr>
          <p:cNvPr id="20486" name="Kép 6" descr="A képen szöveg, Betűtípus, embléma, tervezés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8163" y="1687513"/>
            <a:ext cx="28384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Kép 7" descr="A képen kör, rajz, diagram, embléma látható&#10;&#10;Lehet, hogy az AI által létrehozott tartalom helytelen.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61338" y="3170238"/>
            <a:ext cx="2849562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cs typeface="Calibri Light" pitchFamily="34" charset="0"/>
              </a:rPr>
              <a:t>Ajánlások</a:t>
            </a:r>
            <a:endParaRPr lang="hu-HU" smtClean="0"/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0B38E-DF3F-4959-AB80-0A79DE0F71F1}" type="slidenum">
              <a:rPr lang="hu-HU"/>
              <a:pPr>
                <a:defRPr/>
              </a:pPr>
              <a:t>8</a:t>
            </a:fld>
            <a:endParaRPr lang="hu-HU"/>
          </a:p>
        </p:txBody>
      </p:sp>
      <p:pic>
        <p:nvPicPr>
          <p:cNvPr id="21509" name="Kép 7" descr="A képen clipart, Grafika, illusztráció, rajzfilm látható&#10;&#10;Lehet, hogy az AI által létrehozott tartalom helytelen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7588" y="1006475"/>
            <a:ext cx="4652962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Task Force on Technical Approaches for Email Archives</a:t>
            </a:r>
          </a:p>
        </p:txBody>
      </p:sp>
      <p:sp>
        <p:nvSpPr>
          <p:cNvPr id="22530" name="Szöveg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4984750" cy="4351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2400" smtClean="0">
                <a:cs typeface="Calibri" pitchFamily="34" charset="0"/>
              </a:rPr>
              <a:t>Az Andrew W. Mellon Alapítvány és a Digital Preservation Coalition által létrehozott munkacsoport 2016-tól 2020-ig működött.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smtClean="0">
                <a:cs typeface="Calibri" pitchFamily="34" charset="0"/>
              </a:rPr>
              <a:t>5 almunkacsoportja volt.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smtClean="0">
                <a:cs typeface="Calibri" pitchFamily="34" charset="0"/>
              </a:rPr>
              <a:t>A fő feladata egy jelentés kidolgozása volt, amelyben javaslatokat is tesznek az e-mail-archiválás standardjaira.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smtClean="0">
                <a:cs typeface="Calibri" pitchFamily="34" charset="0"/>
              </a:rPr>
              <a:t>Készítettek bibliográfiát, valamint összegyűjtötték a használható szoftvereket is.</a:t>
            </a:r>
          </a:p>
          <a:p>
            <a:pPr eaLnBrk="1" hangingPunct="1">
              <a:lnSpc>
                <a:spcPct val="80000"/>
              </a:lnSpc>
            </a:pPr>
            <a:endParaRPr lang="hu-HU" sz="2400" smtClean="0">
              <a:cs typeface="Calibri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0C570-1F02-4E06-A650-A93ADA078A6B}" type="slidenum">
              <a:rPr lang="hu-HU"/>
              <a:pPr>
                <a:defRPr/>
              </a:pPr>
              <a:t>9</a:t>
            </a:fld>
            <a:endParaRPr lang="hu-HU"/>
          </a:p>
        </p:txBody>
      </p:sp>
      <p:pic>
        <p:nvPicPr>
          <p:cNvPr id="22534" name="Kép 6" descr="A képen szöveg, Betűtípus, embléma, képernyőkép látható&#10;&#10;Lehet, hogy az AI által létrehozott tartalom helytelen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6350" y="1824038"/>
            <a:ext cx="20955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Kép 7" descr="A képen Betűtípus, Grafika, embléma, Grafikus tervezés látható&#10;&#10;Lehet, hogy az AI által létrehozott tartalom helytelen.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4763" y="3349625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2736</TotalTime>
  <Words>907</Words>
  <Application>Microsoft Office PowerPoint</Application>
  <PresentationFormat>Custom</PresentationFormat>
  <Paragraphs>216</Paragraphs>
  <Slides>25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2" baseType="lpstr">
      <vt:lpstr>Arial</vt:lpstr>
      <vt:lpstr>Calibri Light</vt:lpstr>
      <vt:lpstr>Calibri</vt:lpstr>
      <vt:lpstr>Courier New</vt:lpstr>
      <vt:lpstr>Consolas</vt:lpstr>
      <vt:lpstr>Roboto Mono</vt:lpstr>
      <vt:lpstr>Office-téma</vt:lpstr>
      <vt:lpstr>„Internetes tartalmak archiválása” tanfolyam</vt:lpstr>
      <vt:lpstr>Az e-mailek gyűjteményi archiválása</vt:lpstr>
      <vt:lpstr>Az e-mail mint born digital objektum</vt:lpstr>
      <vt:lpstr>Az e-mail mint szabvány</vt:lpstr>
      <vt:lpstr>5. dia</vt:lpstr>
      <vt:lpstr>6. dia</vt:lpstr>
      <vt:lpstr>A szabványos formátumok</vt:lpstr>
      <vt:lpstr>Ajánlások</vt:lpstr>
      <vt:lpstr>Task Force on Technical Approaches for Email Archives</vt:lpstr>
      <vt:lpstr>10. dia</vt:lpstr>
      <vt:lpstr>Archiválási eljárások</vt:lpstr>
      <vt:lpstr>Az e-mailek megőrzésének módjai</vt:lpstr>
      <vt:lpstr>13. dia</vt:lpstr>
      <vt:lpstr>Az e-mailek csomagolása</vt:lpstr>
      <vt:lpstr>15. dia</vt:lpstr>
      <vt:lpstr>A Mailbag (University at Albany, SUNY)</vt:lpstr>
      <vt:lpstr>17. dia</vt:lpstr>
      <vt:lpstr>Szoftverek</vt:lpstr>
      <vt:lpstr>Szoftverek</vt:lpstr>
      <vt:lpstr>Az ePADD</vt:lpstr>
      <vt:lpstr>21. dia</vt:lpstr>
      <vt:lpstr>22. dia</vt:lpstr>
      <vt:lpstr>23. dia</vt:lpstr>
      <vt:lpstr>Az ePADD eszközei</vt:lpstr>
      <vt:lpstr>Ajánlott források</vt:lpstr>
    </vt:vector>
  </TitlesOfParts>
  <Company>Országos Széchényi Könyvtár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„Internetes tartalmak archiválása” tanfolyam</dc:title>
  <dc:creator>Visky Ákos László</dc:creator>
  <cp:lastModifiedBy>DL</cp:lastModifiedBy>
  <cp:revision>489</cp:revision>
  <dcterms:created xsi:type="dcterms:W3CDTF">2024-08-27T12:25:46Z</dcterms:created>
  <dcterms:modified xsi:type="dcterms:W3CDTF">2026-03-23T16:50:15Z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0x0101006ECBEBA42F1CBD48A34C85AF35FA8616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lcf76f155ced4ddcb4097134ff3c332f">
    <vt:lpwstr/>
  </property>
  <property fmtid="{D5CDD505-2E9C-101B-9397-08002B2CF9AE}" pid="10" name="TaxCatchAll">
    <vt:lpwstr/>
  </property>
  <property fmtid="{D5CDD505-2E9C-101B-9397-08002B2CF9AE}" pid="11" name="SharedWithUsers">
    <vt:lpwstr/>
  </property>
</Properties>
</file>