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C94DC-C7D3-49F7-A2FF-EB4FF51A52B0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0986C1-8429-403F-A28E-D9C9B03088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932E-23B3-4189-86FC-9BB1DF6CC1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FC29-2A53-4CB6-B288-F7B1A9EDE3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59DA-A1D8-40F1-A3E5-3A162929F5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A903-E7B7-4DB5-91E3-A0D0431C9C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9EB8-D2EC-405A-AA32-1B99AC0B44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89B8-1249-4D2E-ABB0-918065EA29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6A15-45E5-4D59-911E-3061C63074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4B31-18B0-4D6B-B07A-5C85293465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EB63-7063-4E2F-99D7-6B031D69BA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F24C-0FA0-49F6-805C-4393012086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800A-14E4-4B25-81A1-3C937FEF00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38F88-E24C-4668-8D86-C6B8CAF4B8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common_crawl_2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archivum.oszk.hu/honlap/tanfolyam/common_crawl_3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archivum.oszk.hu/honlap/tanfolyam/common_crawl_4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common_crawl_5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rchivum.oszk.hu/honlap/tanfolyam/common_crawl_6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common_crawl_7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iipc_rwg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ebarchivum.oszk.hu/honlap/tanfolyam/resaw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glam_labs_1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archivum.oszk.hu/honlap/tanfolyam/glam_labs_2.p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ebarchivum.oszk.hu/honlap/tanfolyam/archives_unleashed_project.p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ebarchivum.oszk.hu/honlap/tanfolyam/archives_research_compute_hub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archivum.oszk.hu/honlap/tanfolyam/archives_unleashed_toolkit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ebarchivum.oszk.hu/honlap/tanfolyam/archives_unleashed_notebooks.pn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ebarchivum.oszk.hu/honlap/tanfolyam/warcnet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ebarchivum.oszk.hu/honlap/tanfolyam/jupyter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ebarchivum.oszk.hu/honlap/tanfolyam/warcio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jupyter.org/" TargetMode="External"/><Relationship Id="rId3" Type="http://schemas.openxmlformats.org/officeDocument/2006/relationships/hyperlink" Target="https://netpreserve.org/about-us/working-groups/research-working-group/" TargetMode="External"/><Relationship Id="rId7" Type="http://schemas.openxmlformats.org/officeDocument/2006/relationships/hyperlink" Target="https://aut.docs.archivesunleashed.org/" TargetMode="External"/><Relationship Id="rId2" Type="http://schemas.openxmlformats.org/officeDocument/2006/relationships/hyperlink" Target="https://commoncraw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sunleashed.org/" TargetMode="External"/><Relationship Id="rId11" Type="http://schemas.openxmlformats.org/officeDocument/2006/relationships/hyperlink" Target="http://epa.oszk.hu/03000/03071/00146/pdf/EPA03071_tmt_2020_12_757-765.pdf" TargetMode="External"/><Relationship Id="rId5" Type="http://schemas.openxmlformats.org/officeDocument/2006/relationships/hyperlink" Target="https://www.glamlabs.io/" TargetMode="External"/><Relationship Id="rId10" Type="http://schemas.openxmlformats.org/officeDocument/2006/relationships/hyperlink" Target="https://ojs.elte.hu/digitalisbolcseszet/article/view/129/197" TargetMode="External"/><Relationship Id="rId4" Type="http://schemas.openxmlformats.org/officeDocument/2006/relationships/hyperlink" Target="https://cc.au.dk/en/resaw" TargetMode="External"/><Relationship Id="rId9" Type="http://schemas.openxmlformats.org/officeDocument/2006/relationships/hyperlink" Target="https://github.com/webrecorder/warci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ia_keres&#337;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rchivum.oszk.hu/honlap/tanfolyam/common_crawl_1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6. Hasznosítás</a:t>
            </a:r>
            <a:endParaRPr lang="hu-HU" b="1" smtClean="0"/>
          </a:p>
          <a:p>
            <a:pPr eaLnBrk="1" hangingPunct="1"/>
            <a:r>
              <a:rPr lang="hu-HU" b="1" smtClean="0"/>
              <a:t>6.1. A kutathatóság feltételei</a:t>
            </a:r>
            <a:endParaRPr lang="hu-HU" b="1" smtClean="0">
              <a:cs typeface="Calibri" pitchFamily="34" charset="0"/>
            </a:endParaRP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20.​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D3342-C33D-492F-B714-6EA01CDCF58F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3" descr="A képen képernyőkép, rajzfilm, illusztráció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702050"/>
            <a:ext cx="4238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26A51-1DF0-4580-B130-00AEE5999ED6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23556" name="Kép 4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219200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7BF2-B99B-4F08-9C8F-D07743DBAD64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0" name="Kép 4" descr="A képen szöveg, képernyőkép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219200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33913-4624-481C-8729-A223A52A47C9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25604" name="Kép 6" descr="A képen szöveg, képernyőkép, szám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0"/>
            <a:ext cx="10296525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5AFBA-48C7-4A78-9AE3-FFB73D71ABF9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26628" name="Kép 4" descr="A képen szöveg, képernyőkép, Betűtípus, dokumentu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12192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D62FF-D129-48E2-933E-F3DAC78D0180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27652" name="Kép 4" descr="A képen szöveg, képernyőkép, diagra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-1588"/>
            <a:ext cx="1123315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B34D0-DB55-431F-9719-20DFA3629586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6" name="Kép 4" descr="A képen festmény, rajz, vázlat, művészet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-4763"/>
            <a:ext cx="1144905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webarchívumok kutathatóságával foglalkozó nemzetközi szervezetek</a:t>
            </a:r>
          </a:p>
        </p:txBody>
      </p:sp>
      <p:sp>
        <p:nvSpPr>
          <p:cNvPr id="6" name="Tartalom helye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200"/>
            <a:ext cx="5256213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IIPC Research Working Group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RESAW (</a:t>
            </a:r>
            <a:r>
              <a:rPr lang="hu-HU">
                <a:ea typeface="+mn-lt"/>
                <a:cs typeface="+mn-lt"/>
              </a:rPr>
              <a:t>A Research infrastructure for the Study of Archived Web materials</a:t>
            </a:r>
            <a:r>
              <a:rPr lang="hu-HU">
                <a:ea typeface="Calibri"/>
                <a:cs typeface="Calibri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International GLAM Labs Community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The Archives Unleashed Project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WARCNET</a:t>
            </a:r>
            <a:endParaRPr lang="hu-HU" dirty="0">
              <a:ea typeface="Calibri"/>
              <a:cs typeface="Calibri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91294-9361-4AC0-864D-E8EB3E94EBED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29702" name="Kép 7" descr="A képen szöveg, ruházat, illusztráció, rajz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97038"/>
            <a:ext cx="32559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D4E0F-3D6A-49CA-8672-F7E5F81BB99B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24" name="Kép 4" descr="A képen szöveg, képernyőkép, Betűtípus, dokumentu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-3175"/>
            <a:ext cx="115157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9DEC9-E1E3-417A-842C-99242FAB0F26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31748" name="Kép 4" descr="A képen szöveg, képernyőkép, Webhely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A73C-9E16-49C7-AEA5-0D8215359FAC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Kép 4" descr="A képen szöveg, képernyőkép, Betűtípus, Grafikus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kutathatóság alapkérdései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webarchívumok többnyire hatalmas adatmennyiséget tárolnak WARC-fájlok formájában.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szerzői jog és az adatvédelem miatt ezek még kutatási célra sem adhatóak át nyers formában.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Tehát csak akkor válik ez az adattömeg kutathatóvá, ha az archiválást végző intézmény ezt valahogyan biztosítja.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Lehetőségek: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A WARC-ok adatvédelmi szempontú módosítása után kutatási szerződéssel.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A WARC-okból előállított korpuszok vagy metaadatkészletek.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Az archivált tartalmat leíró metaadatok.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2325B-0C9C-46F3-8627-C2AFE6471A22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BE1FB-AAFD-4987-9313-E76FE42BEFCB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6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121920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A1663-8A7B-41D7-9B90-C8F75E45C10B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34820" name="Kép 4" descr="A képen szöveg, képernyőkép, Betűtípus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0525"/>
            <a:ext cx="121920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A00E1-E8B2-49B4-A906-9CBF8C2177BE}" type="slidenum">
              <a:rPr lang="hu-HU"/>
              <a:pPr>
                <a:defRPr/>
              </a:pPr>
              <a:t>22</a:t>
            </a:fld>
            <a:endParaRPr lang="hu-HU"/>
          </a:p>
        </p:txBody>
      </p:sp>
      <p:pic>
        <p:nvPicPr>
          <p:cNvPr id="35844" name="Kép 4" descr="A képen szöveg, képernyőkép, szoftver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121920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F1B26-CC10-450B-A558-1E02F98EF336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6868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"/>
            <a:ext cx="12192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CE00F-4B41-4216-9903-1E733ACF398C}" type="slidenum">
              <a:rPr lang="hu-HU"/>
              <a:pPr>
                <a:defRPr/>
              </a:pPr>
              <a:t>24</a:t>
            </a:fld>
            <a:endParaRPr lang="hu-HU"/>
          </a:p>
        </p:txBody>
      </p:sp>
      <p:pic>
        <p:nvPicPr>
          <p:cNvPr id="37892" name="Kép 4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12192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B328-310B-43EF-817C-25CB76827C8F}" type="slidenum">
              <a:rPr lang="hu-HU"/>
              <a:pPr>
                <a:defRPr/>
              </a:pPr>
              <a:t>25</a:t>
            </a:fld>
            <a:endParaRPr lang="hu-HU"/>
          </a:p>
        </p:txBody>
      </p:sp>
      <p:pic>
        <p:nvPicPr>
          <p:cNvPr id="38916" name="Kép 4" descr="A képen szöveg, elektronika, képernyőkép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219200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Szoftverek</a:t>
            </a:r>
            <a:endParaRPr lang="hu-HU" smtClean="0"/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288D-F257-4E30-812B-82A504E17DB2}" type="slidenum">
              <a:rPr lang="hu-HU"/>
              <a:pPr>
                <a:defRPr/>
              </a:pPr>
              <a:t>26</a:t>
            </a:fld>
            <a:endParaRPr lang="hu-HU"/>
          </a:p>
        </p:txBody>
      </p:sp>
      <p:pic>
        <p:nvPicPr>
          <p:cNvPr id="39941" name="Kép 7" descr="A képen fémáru, fogaskerék, szerszám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88" y="862013"/>
            <a:ext cx="5143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Jupyter</a:t>
            </a:r>
          </a:p>
        </p:txBody>
      </p:sp>
      <p:sp>
        <p:nvSpPr>
          <p:cNvPr id="40962" name="Szöveg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600" smtClean="0">
                <a:cs typeface="Calibri" pitchFamily="34" charset="0"/>
              </a:rPr>
              <a:t>A Jupyter Project az adattudomány, a gépi tanulás és a tudományos kutatás egyik legfontosabb eszköztára. Lényegében egy nyílt forráskódú ökoszisztéma, amely lehetővé teszi, hogy interaktív dokumentumokat hozzunk létre és osszunk meg.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A Julia, Python és R programnyelvből van a neve, de ma már több mint 40 programnyelvet integráló eszközkészlet.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A Jupyter Notebook egy webalapú interaktív környezet. A legfontosabb jellemzője, hogy egyetlen fájlban (dokumentumban) ötvözi a következőket: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Futtatható programkód.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Magyarázó szöveg (formázott szövegek, pl. markdown, képek és videók).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Vizualizációk: A kód által generált grafikonok, táblázatok és diagramok.</a:t>
            </a:r>
          </a:p>
          <a:p>
            <a:pPr eaLnBrk="1" hangingPunct="1"/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6480-8BC7-409F-BA52-5694D54F5665}" type="slidenum">
              <a:rPr lang="hu-HU"/>
              <a:pPr>
                <a:defRPr/>
              </a:pPr>
              <a:t>27</a:t>
            </a:fld>
            <a:endParaRPr lang="hu-HU"/>
          </a:p>
        </p:txBody>
      </p:sp>
      <p:pic>
        <p:nvPicPr>
          <p:cNvPr id="40966" name="Kép 9" descr="A képen szöveg, Betűtípus, Grafika, kö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255588"/>
            <a:ext cx="3048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Jupyter három használati módja</a:t>
            </a:r>
          </a:p>
        </p:txBody>
      </p:sp>
      <p:sp>
        <p:nvSpPr>
          <p:cNvPr id="4198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046788" cy="4351338"/>
          </a:xfrm>
        </p:spPr>
        <p:txBody>
          <a:bodyPr/>
          <a:lstStyle/>
          <a:p>
            <a:pPr eaLnBrk="1" hangingPunct="1"/>
            <a:r>
              <a:rPr lang="hu-HU" b="1" smtClean="0">
                <a:cs typeface="Calibri" pitchFamily="34" charset="0"/>
              </a:rPr>
              <a:t>Jupyter Notebook: </a:t>
            </a:r>
            <a:r>
              <a:rPr lang="hu-HU" smtClean="0">
                <a:cs typeface="Calibri" pitchFamily="34" charset="0"/>
              </a:rPr>
              <a:t>Klasszikus, dokumentum-központú felület.</a:t>
            </a:r>
          </a:p>
          <a:p>
            <a:pPr eaLnBrk="1" hangingPunct="1"/>
            <a:r>
              <a:rPr lang="hu-HU" b="1" smtClean="0">
                <a:cs typeface="Calibri" pitchFamily="34" charset="0"/>
              </a:rPr>
              <a:t>JupyterLab: </a:t>
            </a:r>
            <a:r>
              <a:rPr lang="hu-HU" smtClean="0">
                <a:cs typeface="Calibri" pitchFamily="34" charset="0"/>
              </a:rPr>
              <a:t>Modern, következő generációs felület. Olyan, mint egy teljes értékű fejlesztői környezet (IDE) a böngészőben, ahol egyszerre több fület, terminált és fájlt lehet kezelni.</a:t>
            </a:r>
          </a:p>
          <a:p>
            <a:pPr eaLnBrk="1" hangingPunct="1"/>
            <a:r>
              <a:rPr lang="hu-HU" b="1" smtClean="0">
                <a:cs typeface="Calibri" pitchFamily="34" charset="0"/>
              </a:rPr>
              <a:t>JupyterHub: </a:t>
            </a:r>
            <a:r>
              <a:rPr lang="hu-HU" smtClean="0">
                <a:cs typeface="Calibri" pitchFamily="34" charset="0"/>
              </a:rPr>
              <a:t>Felhőmegoldás, ahol sok felhasználó osztozik az erőforrásokon.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316A9-F1A6-476F-93EF-8225F092B440}" type="slidenum">
              <a:rPr lang="hu-HU"/>
              <a:pPr>
                <a:defRPr/>
              </a:pPr>
              <a:t>28</a:t>
            </a:fld>
            <a:endParaRPr lang="hu-HU"/>
          </a:p>
        </p:txBody>
      </p:sp>
      <p:pic>
        <p:nvPicPr>
          <p:cNvPr id="41990" name="Kép 6" descr="A képen szöveg, képernyőkép, szoftver, Webla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6113" y="1697038"/>
            <a:ext cx="51911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Warcio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6313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A warcio a Webrecorder projekt Python-alapú, nyílt forráskódú könyvtára.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A warcio streamalapú, azaz nem kell a több gigabájtos fájlokat betölteni a memóriába, hanem rekordról rekordra olvassa az adatokat.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Képes közvetlenül </a:t>
            </a:r>
            <a:r>
              <a:rPr lang="hu-HU">
                <a:ea typeface="Calibri"/>
                <a:cs typeface="Calibri"/>
              </a:rPr>
              <a:t>.warc.gz</a:t>
            </a:r>
            <a:r>
              <a:rPr lang="hu-HU">
                <a:ea typeface="+mn-lt"/>
                <a:cs typeface="+mn-lt"/>
              </a:rPr>
              <a:t> fájlokból olvasni és azokba írni.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Nemcsak a WARC-fejléceket (metaadatokat) látja, hanem képes szétválasztani a HTTP-válasz fejlécét a tényleges HTML/bináris tartalomtól.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AEC3-560A-4519-A1EE-C0F4A8586987}" type="slidenum">
              <a:rPr lang="hu-HU"/>
              <a:pPr>
                <a:defRPr/>
              </a:pPr>
              <a:t>29</a:t>
            </a:fld>
            <a:endParaRPr lang="hu-HU"/>
          </a:p>
        </p:txBody>
      </p:sp>
      <p:pic>
        <p:nvPicPr>
          <p:cNvPr id="43014" name="Kép 7" descr="GitHub - webrecorder/warcio: Streaming WARC/ARC library for fast web  archive IO · GitHub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338" y="2735263"/>
            <a:ext cx="3743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Adatvédelem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GDPR 89. cikke kifejezetten lehetővé teszi, hogy a tagállamok enyhébb szabályokat alkalmazzanak, ha az adatkezelés tudományos vagy történelmi kutatási célból, illetve közérdekű archiválás céljából történik. Ez alapján: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Az adatok a cél eléréséhez szükséges ideig megőrizhetők (akár örökre is).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Bizonyos érintetti jogok (pl. a törléshez vagy az adathordozhatósághoz való jog) korlátozhatóak, ha azok lehetetlenné tennék az archiválási cél megvalósulását.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 GDPR ugyanakkor előírja, hogy a kutatási célú adatkezelésnél garanciákat kell alkalmazni az egyének védelmében. A WARC-fájlok átadása elé ez két fő akadályt gördít: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Adatminimalizálás: A kutatónak csak annyi adatot szabadna kapnia, amennyi a kutatásához feltétlenül kell. Egy WARC-fájl viszont „ömlesztve” tartalmaz mindent: privát e-mail címeket, fórumbejegyzéseket, telefonszámokat stb.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Anonimizálás: A törvény (és a magyar Infotv. 12. §-a) elvárja, hogy a kutató az adatokat – amint a kutatási cél megengedi – tegye azonosításra alkalmatlanná. A nyers WARC-fájloknál ez technikai kihívás, mert a fájlstruktúra sérülése nélkül nehéz szelektíven törölni belőle.</a:t>
            </a:r>
          </a:p>
          <a:p>
            <a:pPr eaLnBrk="1" hangingPunct="1">
              <a:lnSpc>
                <a:spcPct val="7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AC99E-F16B-4E71-B641-7DDAFA0FAEBD}" type="slidenum">
              <a:rPr lang="hu-HU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Archives Unleashed Toolkit (AUT)</a:t>
            </a:r>
          </a:p>
        </p:txBody>
      </p:sp>
      <p:sp>
        <p:nvSpPr>
          <p:cNvPr id="440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</a:rPr>
              <a:t>Az AUT az Apache Spark technológiára épülő, nyílt forráskódú eszköztár webarchívumok adatelemzéséhez.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</a:rPr>
              <a:t>Maga a toolkit Scala és Python (PyAUT) nyelven elérhető könyvtár, amely Spark-alapú elemzést végez.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</a:rPr>
              <a:t>Tipikus feladatok, amelyeket el lehet vele végezni: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Hálózatelemzés: Kinyeri az összes linket a weboldalakról, és létrehoz egy fájlt (pl. GEXF), ami betölthető Gephibe.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Szövegbányászat: Képes a HTML-ből a tiszta szöveget visszaadni, ami aztán nyelvészeti elemzésre vagy témamodellezésre (Topic Modeling) használható.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Domain statisztikák: Pillanatok alatt összesíti, hogy melyik domainből hány oldal van az archívumban, milyen fájltípusok (PDF, JPG, HTML) dominálnak.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Képanalízis: Kinyeri a képek metaadatait (méret, típus, URL), amelyek így elemezhetővé válnak.</a:t>
            </a:r>
          </a:p>
          <a:p>
            <a:pPr eaLnBrk="1" hangingPunct="1">
              <a:lnSpc>
                <a:spcPct val="8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B1B17-411C-4C7C-A26B-E85BE2FF0922}" type="slidenum">
              <a:rPr lang="hu-HU"/>
              <a:pPr>
                <a:defRPr/>
              </a:pPr>
              <a:t>30</a:t>
            </a:fld>
            <a:endParaRPr lang="hu-HU"/>
          </a:p>
        </p:txBody>
      </p:sp>
      <p:pic>
        <p:nvPicPr>
          <p:cNvPr id="44038" name="Kép 6" descr="A képen szöveg, Betűtípus, képernyőkép, Grafika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2838" y="-3175"/>
            <a:ext cx="3457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Ajánlott források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2"/>
              </a:rPr>
              <a:t>Common Crawl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3"/>
              </a:rPr>
              <a:t>IIPC Research Working Group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4"/>
              </a:rPr>
              <a:t>RESAW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5"/>
              </a:rPr>
              <a:t>International GLAM Labs Community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6"/>
              </a:rPr>
              <a:t>Archives Unleashed Project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7"/>
              </a:rPr>
              <a:t>Archives Unleashed Toolkit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8"/>
              </a:rPr>
              <a:t>Project Jupyter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9"/>
              </a:rPr>
              <a:t>Warcio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10"/>
              </a:rPr>
              <a:t>Drótos László – Kokas Károly: Webarchiválás és a történeti kutatások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  <a:hlinkClick r:id="rId11"/>
              </a:rPr>
              <a:t>Németh Márton: A webarchívum mint a tudományos kutatások tárgya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B6F2B-8A48-4FF8-AD8B-2F61A6434A24}" type="slidenum">
              <a:rPr lang="hu-HU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Adatvédelem, szerzői jog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943975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Bár a GDPR megengedi a kutatást, az adatkezelő felelős azért, ami az adatokkal történik. Ha átadnak egy több WARC-gyűjteményt egy kutatónak, és abból személyes adatok szivárognak ki, az intézményt terhelheti a felelősség. Ezért a gyakorlatban általában zárt kutatói környezetben engedik a hozzáférést.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Szöveg- és adatbányászati kivétel: A 2021-es magyar szerzői jogi módosítás (Szjt. 35/A. §) már nevesíti a tudományos célú adatbányászatot, ami jogalapot ad az archívum elemzésére, de ez is inkább a helyben használatot támogatja.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4C22-D787-49FA-826E-C609DF351936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17414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4663" y="2305050"/>
            <a:ext cx="24288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Kereshetőség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16788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lejátszás önmagában még csak korlátozottan alkalmas kutatásra.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Az egyik legtriviálisabb lépés a kutathatóság felé a teljes szövegű index.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SolrWayback szoftver alkalmas erre (l. 4.2.)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magyar webarchívum az Internet Archive-tól rendelt egy teljes szövegű indexet a .hu doméntartományba tartozó archivált tartalmaikról, amely az OSZK olvasótermében elérhető.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9A737-9138-48DB-82D7-55733DA9330A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18438" name="Kép 7" descr="A képen szöveg, Grafika, clipart, rajzfilm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413" y="1712913"/>
            <a:ext cx="3454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7767F-F510-4673-90DE-E9B01BB633EC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19460" name="Kép 6" descr="A képen szöveg, képernyőkép, Betűtípus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25"/>
            <a:ext cx="12192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WARC-ok feldolgozásának nehézségei</a:t>
            </a:r>
          </a:p>
        </p:txBody>
      </p:sp>
      <p:sp>
        <p:nvSpPr>
          <p:cNvPr id="20482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Igazi „big data”…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feldolgozásuk nagy számítási teljesítmény igényel, és sok időbe telik.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Példa: 2025 nyarán az összes korábban mentett WARC-fájlunkból kiolvastuk az URL-eket, hogy összegyűjtsük a még nem ismerteket.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Python-script több szálon futott egy elég erős szerveren (16 processzormag, 62 GB memória), és így is majdnem két hétig tartott a művelet (300 TB-os állományon).</a:t>
            </a: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9DC2C-87BB-4532-8B89-A9B6F994C209}" type="slidenum">
              <a:rPr 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Common Crawl adatkészlete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</a:rPr>
              <a:t>2008-tól elérhetőek a havi mentéseik:</a:t>
            </a:r>
            <a:endParaRPr lang="hu-HU" dirty="0"/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 dirty="0">
                <a:ea typeface="Calibri"/>
                <a:cs typeface="Calibri"/>
              </a:rPr>
              <a:t>WARC-ok,</a:t>
            </a: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 dirty="0">
                <a:ea typeface="Calibri"/>
                <a:cs typeface="Calibri"/>
              </a:rPr>
              <a:t>WAT-fájlok (a WARC-okból kinyert </a:t>
            </a:r>
            <a:r>
              <a:rPr lang="hu-HU" dirty="0" err="1">
                <a:ea typeface="Calibri"/>
                <a:cs typeface="Calibri"/>
              </a:rPr>
              <a:t>metaadatok</a:t>
            </a:r>
            <a:r>
              <a:rPr lang="hu-HU" dirty="0">
                <a:ea typeface="Calibri"/>
                <a:cs typeface="Calibri"/>
              </a:rPr>
              <a:t>),</a:t>
            </a: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 dirty="0">
                <a:ea typeface="Calibri"/>
                <a:cs typeface="Calibri"/>
              </a:rPr>
              <a:t>WET-fájlok (a WARC-okból kibontott nyers szöveg.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Calibri"/>
              </a:rPr>
              <a:t>Az Amazon AWS </a:t>
            </a:r>
            <a:r>
              <a:rPr lang="hu-HU" dirty="0" err="1">
                <a:ea typeface="Calibri"/>
                <a:cs typeface="Calibri"/>
              </a:rPr>
              <a:t>Cloudjából</a:t>
            </a:r>
            <a:r>
              <a:rPr lang="hu-HU" dirty="0">
                <a:ea typeface="Calibri"/>
                <a:cs typeface="Calibri"/>
              </a:rPr>
              <a:t> lehet őket letölteni, pl.:</a:t>
            </a:r>
            <a:br>
              <a:rPr lang="hu-HU" dirty="0">
                <a:ea typeface="Calibri"/>
                <a:cs typeface="Calibri"/>
              </a:rPr>
            </a:br>
            <a:r>
              <a:rPr lang="hu-HU" dirty="0" err="1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wget</a:t>
            </a:r>
            <a:r>
              <a:rPr lang="hu-HU" dirty="0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 https://data.commoncrawl.org/crawl-data/CC-MAIN-2018-17/segments/1524125937193.1/warc/CC-MAIN-20180420081400-20180420101400-00000.warc.gz</a:t>
            </a:r>
            <a:endParaRPr lang="hu-HU" dirty="0">
              <a:highlight>
                <a:srgbClr val="C0C0C0"/>
              </a:highlight>
              <a:latin typeface="Consolas"/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C7E7F-C3DE-480B-A980-06C965E54E1F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10" name="Kép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25" y="687388"/>
            <a:ext cx="180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4A685-E79F-42A8-9555-C66B0B870CE8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2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12192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895</Words>
  <Application>Microsoft Office PowerPoint</Application>
  <PresentationFormat>Custom</PresentationFormat>
  <Paragraphs>171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 Light</vt:lpstr>
      <vt:lpstr>Calibri</vt:lpstr>
      <vt:lpstr>Courier New</vt:lpstr>
      <vt:lpstr>Office-téma</vt:lpstr>
      <vt:lpstr>„Internetes tartalmak archiválása” tanfolyam</vt:lpstr>
      <vt:lpstr>A kutathatóság alapkérdései</vt:lpstr>
      <vt:lpstr>Adatvédelem</vt:lpstr>
      <vt:lpstr>Adatvédelem, szerzői jog</vt:lpstr>
      <vt:lpstr>Kereshetőség</vt:lpstr>
      <vt:lpstr>6. dia</vt:lpstr>
      <vt:lpstr>A WARC-ok feldolgozásának nehézségei</vt:lpstr>
      <vt:lpstr>A Common Crawl adatkészlete</vt:lpstr>
      <vt:lpstr>9. dia</vt:lpstr>
      <vt:lpstr>10. dia</vt:lpstr>
      <vt:lpstr>11. dia</vt:lpstr>
      <vt:lpstr>12. dia</vt:lpstr>
      <vt:lpstr>13. dia</vt:lpstr>
      <vt:lpstr>14. dia</vt:lpstr>
      <vt:lpstr>15. dia</vt:lpstr>
      <vt:lpstr>A webarchívumok kutathatóságával foglalkozó nemzetközi szervezetek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Szoftverek</vt:lpstr>
      <vt:lpstr>Jupyter</vt:lpstr>
      <vt:lpstr>A Jupyter három használati módja</vt:lpstr>
      <vt:lpstr>Warcio</vt:lpstr>
      <vt:lpstr>Archives Unleashed Toolkit (AUT)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393</cp:revision>
  <dcterms:created xsi:type="dcterms:W3CDTF">2024-08-27T12:25:46Z</dcterms:created>
  <dcterms:modified xsi:type="dcterms:W3CDTF">2026-03-23T16:50:35Z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