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0" r:id="rId19"/>
    <p:sldId id="271" r:id="rId20"/>
    <p:sldId id="272" r:id="rId21"/>
    <p:sldId id="279" r:id="rId22"/>
    <p:sldId id="280" r:id="rId23"/>
    <p:sldId id="281" r:id="rId24"/>
    <p:sldId id="277" r:id="rId25"/>
    <p:sldId id="278" r:id="rId26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08B4B9-B92D-4831-AAE5-F940C70F4C37}" type="datetimeFigureOut">
              <a:rPr lang="hu-HU"/>
              <a:pPr>
                <a:defRPr/>
              </a:pPr>
              <a:t>2026. 03. 23.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EABDF4-4CDD-4317-8FE7-630D268194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D9D9-49F0-4CCB-BF70-8D4221FB18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2609-D873-4FDD-8763-AB4DA5759C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97FE-56C6-4150-B458-3FF550F402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F968-4A65-4694-8D1A-70B76F0773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F714-DE31-4A00-804F-3F0CA43597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E779E-ED11-4FBA-99D5-390FE5B2FE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0ACA-9DB3-4DCC-98C2-A1A716B601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7852-786E-4F91-8966-8F8BB24356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4285-538C-4154-A6C8-334A120CE6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6C30-4DB0-4547-A91C-2CDE99151B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2460-F09C-429F-98C6-6D5ABC43AD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B6338-C8D3-4C05-82A2-BAEC177051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talking_about_health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archivum.oszk.hu/honlap/tanfolyam/kepkereso_1_portugal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archivum.oszk.hu/honlap/tanfolyam/kepkereso_2_metaadat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ebarchivum.oszk.hu/honlap/tanfolyam/kepkereso_3_metaadat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arch_dashboard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barchivum.oszk.hu/honlap/tanfolyam/warc_payload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ebarchivum.oszk.hu/honlap/tanfolyam/archives_research_compute_hub_arch.pn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archivum.oszk.hu/honlap/tanfolyam/warc-gpt_1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archivum.oszk.hu/honlap/tanfolyam/warc-gpt_2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mediawiki/index.php?title=Warc2html" TargetMode="External"/><Relationship Id="rId3" Type="http://schemas.openxmlformats.org/officeDocument/2006/relationships/hyperlink" Target="https://webarchivum.oszk.hu/mediawiki/index.php?title=Archive_of_Tomorrow" TargetMode="External"/><Relationship Id="rId7" Type="http://schemas.openxmlformats.org/officeDocument/2006/relationships/hyperlink" Target="https://webarchivum.oszk.hu/mediawiki/index.php?title=WARC-GPT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s://webarchivum.oszk.hu/mediawiki/index.php?title=ARC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archivum.oszk.hu/mediawiki/index.php?title=JWAT" TargetMode="External"/><Relationship Id="rId11" Type="http://schemas.openxmlformats.org/officeDocument/2006/relationships/hyperlink" Target="https://webarchivum.oszk.hu/mediawiki/index.php?title=WET" TargetMode="External"/><Relationship Id="rId5" Type="http://schemas.openxmlformats.org/officeDocument/2006/relationships/hyperlink" Target="https://webarchivum.oszk.hu/mediawiki/index.php?title=ArchiveSpark" TargetMode="External"/><Relationship Id="rId10" Type="http://schemas.openxmlformats.org/officeDocument/2006/relationships/hyperlink" Target="https://webarchivum.oszk.hu/mediawiki/index.php?title=WAT" TargetMode="External"/><Relationship Id="rId4" Type="http://schemas.openxmlformats.org/officeDocument/2006/relationships/hyperlink" Target="https://webarchivum.oszk.hu/mediawiki/index.php?title=Archives_Unleashed_Project" TargetMode="External"/><Relationship Id="rId9" Type="http://schemas.openxmlformats.org/officeDocument/2006/relationships/hyperlink" Target="https://webarchivum.oszk.hu/mediawiki/index.php?title=WARCIO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wp-content/uploads/2022/12/Peter_Robert_Az_AVOBMAT_kutatasi_eszkoz.pptx" TargetMode="External"/><Relationship Id="rId3" Type="http://schemas.openxmlformats.org/officeDocument/2006/relationships/hyperlink" Target="https://webarchivum.oszk.hu/wp-content/uploads/2020/03/Webarchivumok_MKE_Vandorgyules_2019.pptx" TargetMode="External"/><Relationship Id="rId7" Type="http://schemas.openxmlformats.org/officeDocument/2006/relationships/hyperlink" Target="https://epa.oszk.hu/00100/00143/00369/pdf/EPA00143_kf_2022_02_209-214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archivum.oszk.hu/wp-content/uploads/2022/12/Kalcso_Gyula_Az_Ukrajna-projekt_tanulsagai.pptx" TargetMode="External"/><Relationship Id="rId5" Type="http://schemas.openxmlformats.org/officeDocument/2006/relationships/hyperlink" Target="https://webarchivum.oszk.hu/wp-content/uploads/2023/07/Building_and_Processing_Corpora_from_Archived_Web_Content-LIBER2023.pptx" TargetMode="External"/><Relationship Id="rId4" Type="http://schemas.openxmlformats.org/officeDocument/2006/relationships/hyperlink" Target="https://webarchivum.oszk.hu/wp-content/uploads/2023/04/Archivalt_webes_tartalom_kutatasi_celu_hasznositasa_KGY.pptx" TargetMode="External"/><Relationship Id="rId9" Type="http://schemas.openxmlformats.org/officeDocument/2006/relationships/hyperlink" Target="https://webarchivum.oszk.hu/wp-content/uploads/2025/11/Sarossy_Bence-Milyen_magyar_nyelvet_tanul_meg_a_mesterseges_intelligencia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ebarchivum.oszk.hu/honlap/tanfolyam/heritrix_reports_2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archivum.oszk.hu/honlap/tanfolyam/wet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archivum.oszk.hu/honlap/tanfolyam/warc2html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archivum.oszk.hu/honlap/tanfolyam/html2text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/>
          <a:lstStyle/>
          <a:p>
            <a:pPr eaLnBrk="1" hangingPunct="1"/>
            <a:r>
              <a:rPr lang="hu-HU" smtClean="0"/>
              <a:t>6. Hasznosítás</a:t>
            </a:r>
            <a:endParaRPr lang="hu-HU" b="1" smtClean="0"/>
          </a:p>
          <a:p>
            <a:pPr eaLnBrk="1" hangingPunct="1"/>
            <a:r>
              <a:rPr lang="hu-HU" b="1" smtClean="0"/>
              <a:t>6.2. Adatkészletek létrehozása</a:t>
            </a:r>
            <a:endParaRPr lang="hu-HU" b="1" smtClean="0">
              <a:cs typeface="Calibri" pitchFamily="34" charset="0"/>
            </a:endParaRP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23.​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4B6A9-F24D-4D73-BED0-10A850D38D8B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pic>
        <p:nvPicPr>
          <p:cNvPr id="14345" name="Kép 4" descr="A képen rajzfilm, ruházat, illusztráció, konténer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3227388"/>
            <a:ext cx="33004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szöveges tartalom hasznosítása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nyelvi modellek építésének kiapadhatatlan forrása.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szövegek tartalma különböző bölcsészet- és társadalomtudományi kutatások számára lehet érdekes: szentimentanalízis, diskurzuselemzés stb.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szövegeken további adattisztítási és -elemzési műveletek végezhetőek, hogy még speciálisabb adatkészletek legyenek belőlük előállíthatóak.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Pl. a nyelvi elemzés lehetőséget ad arra, hogy külön kezelhetők legyenek a szófajok (vár), kivehetőek legyenek az adatbányászatban irreleváns elemek (kötőszavak, névutók stb.).</a:t>
            </a:r>
            <a:endParaRPr lang="hu-HU" smtClean="0"/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A6080-B516-45BD-9688-00F373876891}" type="slidenum">
              <a:rPr lang="hu-HU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Metaadatkészletek előállítása</a:t>
            </a:r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331075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Mind a WARC-okban található leíró és technikai metaadatok, mind a report- és logfájlokban található technikai metaadatok fontos kutatási források lehetnek.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WARC-okból a metaadatok kétféleképpen előállíthatóak: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vannak eszközök, amelyek az ún. WAT-fájlokat automatikusan létrehozzák (minden WARC-metaadat belekerül),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a warcio Python streaming könyvtár segítségével célzottan, válogatva is ki lehet nyerni őket.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C3FE0-ACFB-4C83-AEA5-D661978ABA22}" type="slidenum">
              <a:rPr lang="hu-HU"/>
              <a:pPr>
                <a:defRPr/>
              </a:pPr>
              <a:t>11</a:t>
            </a:fld>
            <a:endParaRPr lang="hu-HU"/>
          </a:p>
        </p:txBody>
      </p:sp>
      <p:pic>
        <p:nvPicPr>
          <p:cNvPr id="24582" name="Kép 6" descr="A képen szöveg, Grafikus tervezés, Grafika, clipart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925" y="1328738"/>
            <a:ext cx="3495675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Példa: az Archive of Tomorrow projekt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Az „Archive of Tomorrow” projekt egy több intézményt összefogó kezdeményezés volt, amelyet a Wellcome Trust finanszírozott és a Skót Nemzeti Könyvtár vezetett.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Célja az online egészségügyi források feltérképezése és megőrzése volt, az interneten található hivatalos és nem hivatalos orvosi tartalmak széles skálájának rögzítése révén.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Az így összegyűjtött, archivált weboldalak az Egyesült Királyság Webarchívumán belül a „Talking about Health” nevű gyűjteményt alkotják, amely a kutatók és a nagyközönség számára hozzáférést biztosít a sokszínű online egészségügyi források széles köréhez.</a:t>
            </a:r>
          </a:p>
          <a:p>
            <a:pPr eaLnBrk="1" hangingPunct="1"/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6C35-C9DB-472D-A0D0-55F1F29E2A5C}" type="slidenum">
              <a:rPr lang="hu-HU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Példa: az Archive of Tomorrow projekt</a:t>
            </a:r>
            <a:endParaRPr lang="en-U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Skót Nemzeti Könyvtár Data Foundry projektjében publikáltak egy adatkészletet a „Talking about Health” gyűjtemény 2023. április 24-én elvégzett aratásáról, amely körülbelül 3500 webhely leíró és technikai metaadatait tartalmazza.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Az adatok JSON formátumban érhetők el, amelyek bemutatják a gyűjtemény és az algyűjtemények felépítését, valamint az egyes webhelyek adatait. Készült hozzá egy Heritrix-metaadatkészlet is.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Készült hozzá egy Leontien Talboom webkurátor által írt, az adatok feldolgozásának módszereit javasló notebook, valamint egy Kocsis Andrea által végzett topikmodellezési kutatásról szóló beszámoló is.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F107A-3999-4B09-ADF9-B5E70814244A}" type="slidenum">
              <a:rPr lang="hu-HU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AEBBF-0191-4077-8FFE-4C0ACA4D1F8A}" type="slidenum">
              <a:rPr lang="hu-HU"/>
              <a:pPr>
                <a:defRPr/>
              </a:pPr>
              <a:t>14</a:t>
            </a:fld>
            <a:endParaRPr lang="hu-HU"/>
          </a:p>
        </p:txBody>
      </p:sp>
      <p:pic>
        <p:nvPicPr>
          <p:cNvPr id="27652" name="Kép 6" descr="A képen szöveg, képernyőkép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538"/>
            <a:ext cx="12192000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Audiovizuális tartalmak metaadatainak a felhasználása</a:t>
            </a:r>
          </a:p>
        </p:txBody>
      </p:sp>
      <p:sp>
        <p:nvSpPr>
          <p:cNvPr id="28674" name="Tartalom helye 5"/>
          <p:cNvSpPr>
            <a:spLocks noGrp="1"/>
          </p:cNvSpPr>
          <p:nvPr>
            <p:ph idx="1"/>
          </p:nvPr>
        </p:nvSpPr>
        <p:spPr>
          <a:xfrm>
            <a:off x="838200" y="1825625"/>
            <a:ext cx="5259388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portugál webarchívumban hozzáférhető egy jól kidolgozott képkereső, amelyben a képek metaadatai is megjelennek.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metaadatok API-n keresztül is hozzáférhetőek, így szabadon letölthetőek, elemezhetőek.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keresés lehetséges a képek bizonyos metaadataira is.</a:t>
            </a: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DA72D-9A6B-4F2A-B28C-C458A1E07431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28678" name="Kép 7" descr="A képen szöveg, képernyőkép, szoftver, Számítógépes ikon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5688" y="2163763"/>
            <a:ext cx="60563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A5403-C098-472F-8206-D0F885124972}" type="slidenum">
              <a:rPr lang="hu-HU"/>
              <a:pPr>
                <a:defRPr/>
              </a:pPr>
              <a:t>16</a:t>
            </a:fld>
            <a:endParaRPr lang="hu-HU"/>
          </a:p>
        </p:txBody>
      </p:sp>
      <p:pic>
        <p:nvPicPr>
          <p:cNvPr id="29700" name="Kép 1" descr="A képen szöveg, képernyőkép, szoftver, Számítógépes ikon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82296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680DF-1083-4D79-8CED-BD702279A368}" type="slidenum">
              <a:rPr lang="hu-HU"/>
              <a:pPr>
                <a:defRPr/>
              </a:pPr>
              <a:t>17</a:t>
            </a:fld>
            <a:endParaRPr lang="hu-HU"/>
          </a:p>
        </p:txBody>
      </p:sp>
      <p:pic>
        <p:nvPicPr>
          <p:cNvPr id="30724" name="Kép 4" descr="A képen szöveg, képernyőkép, szoftver, Számítógépes ikon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850" y="0"/>
            <a:ext cx="82518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Kollaboratív adatkészletek:</a:t>
            </a:r>
            <a:br>
              <a:rPr lang="hu-HU" smtClean="0">
                <a:latin typeface="Calibri" pitchFamily="34" charset="0"/>
                <a:cs typeface="Calibri" pitchFamily="34" charset="0"/>
              </a:rPr>
            </a:br>
            <a:r>
              <a:rPr lang="hu-HU" smtClean="0">
                <a:latin typeface="Calibri" pitchFamily="34" charset="0"/>
                <a:cs typeface="Calibri" pitchFamily="34" charset="0"/>
              </a:rPr>
              <a:t>Archives Unleashed</a:t>
            </a:r>
          </a:p>
        </p:txBody>
      </p:sp>
      <p:sp>
        <p:nvSpPr>
          <p:cNvPr id="3174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Az Archives Unleashed projekt egy nemzetközi kezdeményezés, amelynek célja, hogy segítse a kutatókat, történészeket és könyvtárosokat a hatalmas méretű webarchívumok elemzésében és kutatásában.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Olyan eszközöket és közösségi infrastruktúrát hozott létre, amelyekkel a programozói tudással nem feltétlenül rendelkező bölcsészettudományi és társadalomtudományi kutatók is képesek elemezni ezeket a digitális forrásokat.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Fejlesztettek egy nyílt forráskódú szoftvercsomagot (</a:t>
            </a:r>
            <a:r>
              <a:rPr lang="hu-HU" sz="2400" i="1" smtClean="0">
                <a:cs typeface="Calibri" pitchFamily="34" charset="0"/>
              </a:rPr>
              <a:t>Archives Unleashed Toolkit</a:t>
            </a:r>
            <a:r>
              <a:rPr lang="hu-HU" sz="2400" smtClean="0">
                <a:cs typeface="Calibri" pitchFamily="34" charset="0"/>
              </a:rPr>
              <a:t>), amely az Apache Spark technológiára épülve teszi lehetővé a nagyméretű webarchívumok (WARC-fájlok) hatékony szűrését és elemzését.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Létrehozták az </a:t>
            </a:r>
            <a:r>
              <a:rPr lang="hu-HU" sz="2400" i="1" smtClean="0">
                <a:cs typeface="Calibri" pitchFamily="34" charset="0"/>
              </a:rPr>
              <a:t>Archives Unleashed Compute Hub (ARCH)</a:t>
            </a:r>
            <a:r>
              <a:rPr lang="hu-HU" sz="2400" smtClean="0">
                <a:cs typeface="Calibri" pitchFamily="34" charset="0"/>
              </a:rPr>
              <a:t> platformot. Ez egy felhőalapú felület, ahol a felhasználók könnyen (kattintással, programozás nélkül) generálhatnak származtatott adatokat (például szöveges kivonatokat vagy hálózati gráfokat) a gyűjteményeikből.</a:t>
            </a:r>
          </a:p>
          <a:p>
            <a:pPr eaLnBrk="1" hangingPunct="1">
              <a:lnSpc>
                <a:spcPct val="80000"/>
              </a:lnSpc>
            </a:pPr>
            <a:endParaRPr lang="hu-HU" sz="2400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6E21A-5B5D-4861-ADF4-CA98DC1E86CF}" type="slidenum">
              <a:rPr lang="hu-HU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8243-FA8F-4B59-B164-C301A50247AC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32772" name="Kép 6" descr="Cloud portal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325"/>
            <a:ext cx="12192000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Milyen adatok vannak a webarchívumban?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883DD-C221-40DF-AEAD-AFAB3A9FC017}" type="slidenum">
              <a:rPr lang="hu-HU"/>
              <a:pPr>
                <a:defRPr/>
              </a:pPr>
              <a:t>2</a:t>
            </a:fld>
            <a:endParaRPr lang="hu-HU"/>
          </a:p>
        </p:txBody>
      </p:sp>
      <p:pic>
        <p:nvPicPr>
          <p:cNvPr id="15365" name="Kép 7" descr="A képen szöveg, képernyőkép, szá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1379538"/>
            <a:ext cx="10240962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1F6CC-6243-4C8B-860B-34591E237F24}" type="slidenum">
              <a:rPr lang="hu-HU"/>
              <a:pPr>
                <a:defRPr/>
              </a:pPr>
              <a:t>20</a:t>
            </a:fld>
            <a:endParaRPr lang="hu-HU"/>
          </a:p>
        </p:txBody>
      </p:sp>
      <p:pic>
        <p:nvPicPr>
          <p:cNvPr id="33796" name="Kép 4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00"/>
            <a:ext cx="121920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 jövő: WARC-GPT</a:t>
            </a:r>
            <a:endParaRPr lang="hu-HU" smtClean="0"/>
          </a:p>
        </p:txBody>
      </p:sp>
      <p:sp>
        <p:nvSpPr>
          <p:cNvPr id="34818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eszközt eredetileg a Harvard Library Innovation Lab csapata kezdte fejleszteni, hogy segítse a könyvtárosok és kutatók munkáját a hatalmas digitális gyűjtemények feldolgozásában.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 WARC-fájlokat kapcsolja össze a modern mesterséges intelligenciával (GPT/LLM modellek).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 WARC-GPT egy úgynevezett RAG (Retrieval-Augmented Generation) munkafolyamatot használ.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eszköz kibontja a WARC fájlok tartalmát, majd a szövegeket matematikai vektorokká alakítja, és egy kereshető vektoradatbázisba helyezi. Amikor a felhasználó feltesz egy kérdést, a rendszer nem a neten keresgél, hanem kifejezetten az archívumban lévő adatok között. A modell a talált archív dokumentumok alapján fogalmazza meg a választ, pontos forrásmegjelöléssel.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41DCF-EC5C-48EF-B816-FC6FABF97B1C}" type="slidenum">
              <a:rPr lang="hu-HU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4F593-DBEF-45D2-800D-0721338C512B}" type="slidenum">
              <a:rPr lang="hu-HU"/>
              <a:pPr>
                <a:defRPr/>
              </a:pPr>
              <a:t>22</a:t>
            </a:fld>
            <a:endParaRPr lang="hu-HU"/>
          </a:p>
        </p:txBody>
      </p:sp>
      <p:pic>
        <p:nvPicPr>
          <p:cNvPr id="35844" name="Kép 6" descr="A képen szöveg, képernyőkép, Betűtípus, Márka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12192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8D70C-D900-4658-9DBA-6EF98A672869}" type="slidenum">
              <a:rPr 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36868" name="Kép 4" descr="A képen szöveg, elektronika, képernyőkép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2192000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1786-7EF2-4E0B-8943-6243C13DEC56}" type="slidenum">
              <a:rPr lang="hu-HU"/>
              <a:pPr>
                <a:defRPr/>
              </a:pPr>
              <a:t>24</a:t>
            </a:fld>
            <a:endParaRPr lang="hu-HU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695325"/>
          </a:xfrm>
        </p:spPr>
        <p:txBody>
          <a:bodyPr anchor="t">
            <a:spAutoFit/>
          </a:bodyPr>
          <a:lstStyle/>
          <a:p>
            <a:pPr eaLnBrk="1" hangingPunct="1"/>
            <a:r>
              <a:rPr lang="hu-HU" smtClean="0">
                <a:latin typeface="Calibri" pitchFamily="34" charset="0"/>
              </a:rPr>
              <a:t>Wikiszótár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275" y="1054100"/>
            <a:ext cx="11515725" cy="5076825"/>
          </a:xfrm>
        </p:spPr>
        <p:txBody>
          <a:bodyPr>
            <a:spAutoFit/>
          </a:bodyPr>
          <a:lstStyle/>
          <a:p>
            <a:pPr marL="342900" indent="-342900" eaLnBrk="1" hangingPunct="1"/>
            <a:r>
              <a:rPr lang="hu-HU" smtClean="0">
                <a:hlinkClick r:id="rId2"/>
              </a:rPr>
              <a:t>ARCH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3"/>
              </a:rPr>
              <a:t>Archive of Tomorrow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4"/>
              </a:rPr>
              <a:t>Archives Unleashed Project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5"/>
              </a:rPr>
              <a:t>ArchiveSpark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6"/>
              </a:rPr>
              <a:t>JWAT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7"/>
              </a:rPr>
              <a:t>WARC-GPT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8"/>
              </a:rPr>
              <a:t>warc2html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9"/>
              </a:rPr>
              <a:t>warcio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10"/>
              </a:rPr>
              <a:t>WAT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11"/>
              </a:rPr>
              <a:t>WET</a:t>
            </a:r>
            <a:endParaRPr lang="hu-HU" smtClean="0"/>
          </a:p>
        </p:txBody>
      </p:sp>
      <p:pic>
        <p:nvPicPr>
          <p:cNvPr id="37894" name="Picture 8" descr="AboutTheSite_DigitalPreservat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56275" y="1250950"/>
            <a:ext cx="57769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55C12-6D4F-43A3-B058-F967D44D45D5}" type="slidenum">
              <a:rPr lang="hu-HU"/>
              <a:pPr>
                <a:defRPr/>
              </a:pPr>
              <a:t>25</a:t>
            </a:fld>
            <a:endParaRPr lang="hu-HU"/>
          </a:p>
        </p:txBody>
      </p:sp>
      <p:pic>
        <p:nvPicPr>
          <p:cNvPr id="38916" name="Picture 2" descr="Ordbog_DigitalBev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9238" y="2732088"/>
            <a:ext cx="305276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695325"/>
          </a:xfrm>
        </p:spPr>
        <p:txBody>
          <a:bodyPr anchor="t">
            <a:spAutoFit/>
          </a:bodyPr>
          <a:lstStyle/>
          <a:p>
            <a:pPr eaLnBrk="1" hangingPunct="1"/>
            <a:r>
              <a:rPr lang="hu-HU" smtClean="0">
                <a:latin typeface="Calibri" pitchFamily="34" charset="0"/>
              </a:rPr>
              <a:t>Ajánlott cikkek és prezentációk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81100"/>
            <a:ext cx="11515725" cy="4956175"/>
          </a:xfr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3"/>
              </a:rPr>
              <a:t>Drótos László: Webarchívumok létrehozása és kutatási célú hasznosítása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4"/>
              </a:rPr>
              <a:t>Kalcsó Gyula: Archivált webes tartalom kutatási célú hasznosítása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en-US" smtClean="0">
                <a:hlinkClick r:id="rId5"/>
              </a:rPr>
              <a:t>Kalcsó Gy</a:t>
            </a:r>
            <a:r>
              <a:rPr lang="hu-HU" smtClean="0">
                <a:hlinkClick r:id="rId5"/>
              </a:rPr>
              <a:t>ula: </a:t>
            </a:r>
            <a:r>
              <a:rPr lang="en-US" smtClean="0">
                <a:hlinkClick r:id="rId5"/>
              </a:rPr>
              <a:t>Building and Processing Corpora from Archived Web Content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6"/>
              </a:rPr>
              <a:t>Kalcsó Gyula: Adatbányászati módszer kidolgozása</a:t>
            </a:r>
            <a:br>
              <a:rPr lang="hu-HU" smtClean="0">
                <a:hlinkClick r:id="rId6"/>
              </a:rPr>
            </a:br>
            <a:r>
              <a:rPr lang="hu-HU" smtClean="0">
                <a:hlinkClick r:id="rId6"/>
              </a:rPr>
              <a:t>archivált webes tartalmakon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7"/>
              </a:rPr>
              <a:t>Németh M</a:t>
            </a:r>
            <a:r>
              <a:rPr lang="hu-HU" smtClean="0">
                <a:latin typeface="Arial" charset="0"/>
                <a:hlinkClick r:id="rId7"/>
              </a:rPr>
              <a:t>árton:</a:t>
            </a:r>
            <a:r>
              <a:rPr lang="hu-HU" smtClean="0">
                <a:hlinkClick r:id="rId7"/>
              </a:rPr>
              <a:t> A webarchívumokra irányuló </a:t>
            </a:r>
            <a:br>
              <a:rPr lang="hu-HU" smtClean="0">
                <a:hlinkClick r:id="rId7"/>
              </a:rPr>
            </a:br>
            <a:r>
              <a:rPr lang="hu-HU" smtClean="0">
                <a:hlinkClick r:id="rId7"/>
              </a:rPr>
              <a:t>kutatási tevékenységek a WARCnet projekt tükrében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8"/>
              </a:rPr>
              <a:t>Péter Róbert: Tematikus digitális gyűjtemények elemzése </a:t>
            </a:r>
            <a:br>
              <a:rPr lang="hu-HU" smtClean="0">
                <a:hlinkClick r:id="rId8"/>
              </a:rPr>
            </a:br>
            <a:r>
              <a:rPr lang="hu-HU" smtClean="0">
                <a:hlinkClick r:id="rId8"/>
              </a:rPr>
              <a:t>az AVOBMAT többnyelvű kutatási eszközzel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9"/>
              </a:rPr>
              <a:t>Sárossy Bence: Milyen magyar nyelvet tanul meg a </a:t>
            </a:r>
            <a:br>
              <a:rPr lang="hu-HU" smtClean="0">
                <a:hlinkClick r:id="rId9"/>
              </a:rPr>
            </a:br>
            <a:r>
              <a:rPr lang="hu-HU" smtClean="0">
                <a:hlinkClick r:id="rId9"/>
              </a:rPr>
              <a:t>mesterséges intelligencia? – Az internet tartalma mint tanítóanyag</a:t>
            </a:r>
            <a:endParaRPr lang="hu-HU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Milyen adatok vannak a webarchívumban?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4830763" y="1803400"/>
            <a:ext cx="6523037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Mivel a WARC-ban bármilyen MIME-típus tárolható, ezért bármi lehet bennük: HTML, PDF, JPEG, PNG, MP3, MP4 stb.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Ezt payloadnak nevezzük.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Azonban a payloadon kívül sok metaadat is van a WARC-rekordok fejléceiben: URL, dátum, MIME-típus stb.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Mind a payload, mind a metaadatok kibonthatók a WARC-okból. 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71974-F88A-44DB-8207-CC614529BB33}" type="slidenum">
              <a:rPr lang="hu-HU"/>
              <a:pPr>
                <a:defRPr/>
              </a:pPr>
              <a:t>3</a:t>
            </a:fld>
            <a:endParaRPr lang="hu-HU"/>
          </a:p>
        </p:txBody>
      </p:sp>
      <p:pic>
        <p:nvPicPr>
          <p:cNvPr id="16390" name="Kép 7" descr="A képen clipart, rajzfilm, rajz, illusztráció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1512888"/>
            <a:ext cx="3189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Milyen adatok vannak a webarchívumban?</a:t>
            </a:r>
            <a:endParaRPr lang="en-U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611813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metaadatok forrásai lehetnek még a különböző szoftverek report- és logfájljai, a mentett tartalmat tároló szerverekről nyert adatok stb.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Ezek lehetnek: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Futásidőadatok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Méretadatok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Seedadatok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Fájltípusadatok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Stb.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C25FF-FF16-4D70-8225-9A9194886138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17414" name="Kép 6" descr="A képen szöveg, képernyőkép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3" y="1695450"/>
            <a:ext cx="47545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adatok kinyerése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Mivel nagy mennyiségű adatról van szó („big data”), ezért a megfelelő informatikai infrastruktúra (beleértve a hardvert és a szoftvert is) elengedhetetlen.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hardverigény függ a mérettől, de általában az átlagos felhasználói asztali környezetek nem elegendőek.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Big data szoftveres megoldások: Apache Spark-alapúak (l. AUT), Python-alapúak (pl. warcio, FastWARC), Java-alapúak (Hadoopon JWAT) stb. 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5EFC4-CA09-40D0-8BE6-DF92E524DAB9}" type="slidenum">
              <a:rPr lang="hu-HU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Példák adatkészletekre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D7971-5458-4A2F-BC64-FEAFB5E433D6}" type="slidenum">
              <a:rPr lang="hu-HU"/>
              <a:pPr>
                <a:defRPr/>
              </a:pPr>
              <a:t>6</a:t>
            </a:fld>
            <a:endParaRPr lang="hu-HU"/>
          </a:p>
        </p:txBody>
      </p:sp>
      <p:pic>
        <p:nvPicPr>
          <p:cNvPr id="19461" name="Kép 7" descr="A képen rajz, vázlat, művészet, illusztráció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4513" y="1260475"/>
            <a:ext cx="331628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Szövegkorpuszok előállítása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3025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+mn-lt"/>
                <a:cs typeface="+mn-lt"/>
              </a:rPr>
              <a:t>Hol a szöveg a WARC-</a:t>
            </a:r>
            <a:r>
              <a:rPr lang="hu-HU" dirty="0" err="1">
                <a:ea typeface="+mn-lt"/>
                <a:cs typeface="+mn-lt"/>
              </a:rPr>
              <a:t>ban</a:t>
            </a:r>
            <a:r>
              <a:rPr lang="hu-HU" dirty="0">
                <a:ea typeface="+mn-lt"/>
                <a:cs typeface="+mn-lt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ea typeface="+mn-lt"/>
                <a:cs typeface="+mn-lt"/>
              </a:rPr>
              <a:t>Hivatalosan 92 MIME-típus van, amely text formátumú.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Calibri"/>
                <a:cs typeface="Calibri"/>
              </a:rPr>
              <a:t>Vannak eszközök, amelyek a WARC-</a:t>
            </a:r>
            <a:r>
              <a:rPr lang="hu-HU" sz="2600" dirty="0" err="1">
                <a:ea typeface="Calibri"/>
                <a:cs typeface="Calibri"/>
              </a:rPr>
              <a:t>ból</a:t>
            </a:r>
            <a:r>
              <a:rPr lang="hu-HU" sz="2600" dirty="0">
                <a:ea typeface="Calibri"/>
                <a:cs typeface="Calibri"/>
              </a:rPr>
              <a:t> közvetlenül nyers szöveget nyernek ki (WET).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Calibri"/>
                <a:cs typeface="Calibri"/>
              </a:rPr>
              <a:t>Ezek azonban </a:t>
            </a:r>
            <a:r>
              <a:rPr lang="hu-HU" dirty="0">
                <a:ea typeface="Calibri"/>
                <a:cs typeface="Calibri"/>
              </a:rPr>
              <a:t>„szemetesek”, pl. benne lesz a fejlécek, láblécek, menük szövege stb.</a:t>
            </a:r>
            <a:endParaRPr lang="en-US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600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25DC3-2622-4F8A-82C1-8A51FC910F48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20486" name="Kép 6" descr="A képen szöveg, képernyőkép, szá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7038" y="1495425"/>
            <a:ext cx="54165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WARC2HTML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146550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Tehát valahogyan a HTML-t kell feldolgoznunk.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HTML kinyerésére több eszköz is használható.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 leghatékonyabb a warcio, ami egy WARC streaming Python-könyvtár.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82D2-C0A4-41B1-AEAB-15C4B267A6F7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1510" name="Kép 6" descr="A képen szöveg, képernyőkép, szoftver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988" y="1571625"/>
            <a:ext cx="6834187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4894263" y="365125"/>
            <a:ext cx="6459537" cy="1347788"/>
          </a:xfrm>
        </p:spPr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Boilerplate removal (HTML2TEXT)</a:t>
            </a:r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>
          <a:xfrm>
            <a:off x="4894263" y="2093913"/>
            <a:ext cx="6459537" cy="4083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HTML kinyerése után megtisztítjuk a haszontalan szöveges tartalomtól. Ezt az eljárást hívják boilerplate removal-nak.</a:t>
            </a:r>
            <a:endParaRPr lang="en-US" smtClean="0"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jusText Python-library két lépésben (a kontextus és a nyelvi tartalom alapján) leválasztja az ún. boilerplate-et a HTML-ből.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Az eredmény: a „hasznos” plain text.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Használhatóak más eszközök is (pl. Beautifulsoup).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D82BE-DC1B-46A9-9C45-45472847E638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22534" name="Kép 6" descr="A képen szöveg, képernyőkép, Papíráru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0"/>
            <a:ext cx="4513263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976</Words>
  <Application>Microsoft Office PowerPoint</Application>
  <PresentationFormat>Custom</PresentationFormat>
  <Paragraphs>165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Calibri Light</vt:lpstr>
      <vt:lpstr>Calibri</vt:lpstr>
      <vt:lpstr>Courier New</vt:lpstr>
      <vt:lpstr>Office-téma</vt:lpstr>
      <vt:lpstr>„Internetes tartalmak archiválása” tanfolyam</vt:lpstr>
      <vt:lpstr>Milyen adatok vannak a webarchívumban?</vt:lpstr>
      <vt:lpstr>Milyen adatok vannak a webarchívumban?</vt:lpstr>
      <vt:lpstr>Milyen adatok vannak a webarchívumban?</vt:lpstr>
      <vt:lpstr>Az adatok kinyerése</vt:lpstr>
      <vt:lpstr>Példák adatkészletekre</vt:lpstr>
      <vt:lpstr>Szövegkorpuszok előállítása</vt:lpstr>
      <vt:lpstr>WARC2HTML</vt:lpstr>
      <vt:lpstr>Boilerplate removal (HTML2TEXT)</vt:lpstr>
      <vt:lpstr>A szöveges tartalom hasznosítása</vt:lpstr>
      <vt:lpstr>Metaadatkészletek előállítása</vt:lpstr>
      <vt:lpstr>Példa: az Archive of Tomorrow projekt</vt:lpstr>
      <vt:lpstr>Példa: az Archive of Tomorrow projekt</vt:lpstr>
      <vt:lpstr>14. dia</vt:lpstr>
      <vt:lpstr>Audiovizuális tartalmak metaadatainak a felhasználása</vt:lpstr>
      <vt:lpstr>16. dia</vt:lpstr>
      <vt:lpstr>17. dia</vt:lpstr>
      <vt:lpstr>Kollaboratív adatkészletek: Archives Unleashed</vt:lpstr>
      <vt:lpstr>19. dia</vt:lpstr>
      <vt:lpstr>20. dia</vt:lpstr>
      <vt:lpstr>A jövő: WARC-GPT</vt:lpstr>
      <vt:lpstr>22. dia</vt:lpstr>
      <vt:lpstr>23. dia</vt:lpstr>
      <vt:lpstr>Wikiszótár</vt:lpstr>
      <vt:lpstr>Ajánlott cikkek és prezentációk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418</cp:revision>
  <dcterms:created xsi:type="dcterms:W3CDTF">2024-08-27T12:25:46Z</dcterms:created>
  <dcterms:modified xsi:type="dcterms:W3CDTF">2026-03-23T16:50:49Z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