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75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</p:sldIdLst>
  <p:sldSz cx="12192000" cy="6858000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-84" y="-7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3004C9D-4D80-4601-8EB1-85974AF9FC93}" type="datetimeFigureOut">
              <a:rPr lang="hu-HU"/>
              <a:pPr>
                <a:defRPr/>
              </a:pPr>
              <a:t>2026. 03. 23.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FC76702-E70E-4386-82D9-709083C2571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https://webarchivum.oszk.hu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webarchivum@oszk.hu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4F98E-84D1-4C79-8706-D45ED3C44D2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https://webarchivum.oszk.hu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webarchivum@oszk.hu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4C33C-42DB-40E0-AD7A-41D3380457D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https://webarchivum.oszk.hu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webarchivum@oszk.hu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38EEE-89AF-40F7-97CD-8DFC2060AEB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https://webarchivum.oszk.hu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webarchivum@oszk.hu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1E04F-45BF-45EA-95F2-9A8A0D2DDB8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https://webarchivum.oszk.hu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webarchivum@oszk.hu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F5093-9E04-4571-B310-40B94982FC5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https://webarchivum.oszk.hu</a:t>
            </a: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webarchivum@oszk.hu</a:t>
            </a: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B98E8-67D5-471C-8725-F24644E6691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https://webarchivum.oszk.hu</a:t>
            </a:r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webarchivum@oszk.hu</a:t>
            </a:r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63779-B7CD-4D01-AD45-D43715A4D13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https://webarchivum.oszk.hu</a:t>
            </a:r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webarchivum@oszk.hu</a:t>
            </a:r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406FD-6522-4223-8F80-0C56507900D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https://webarchivum.oszk.hu</a:t>
            </a:r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webarchivum@oszk.hu</a:t>
            </a:r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6238F-B846-4331-9048-2A3B3D9F701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https://webarchivum.oszk.hu</a:t>
            </a: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webarchivum@oszk.hu</a:t>
            </a: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4EE64-B4B7-4943-8728-1C7AB81E80A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https://webarchivum.oszk.hu</a:t>
            </a: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webarchivum@oszk.hu</a:t>
            </a: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6F0A3-C050-4729-B7E5-9F62F191B77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u-HU"/>
              <a:t>https://webarchivum.oszk.hu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hu-HU"/>
              <a:t>webarchivum@oszk.hu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021922-F6C3-473F-B659-B25E619F727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hf hd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kalcso.gyula@oszk.hu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ebarchivum.oszk.hu/honlap/tanfolyam/emtsv_1.p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ebarchivum.oszk.hu/honlap/tanfolyam/emtsv_2.png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ebarchivum.oszk.hu/honlap/tanfolyam/adattisztitas.pn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ebarchivum.oszk.hu/honlap/tanfolyam/dhupla_0.pn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hyperlink" Target="https://webarchivum.oszk.hu/honlap/tanfolyam/dhupla_1.pn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ebarchivum.oszk.hu/honlap/tanfolyam/dhupla_2_szofelho.png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ebarchivum.oszk.hu/honlap/tanfolyam/dhupla_3_grafikon.png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ebarchivum.oszk.hu/honlap/tanfolyam/dhupla_4_grafikon.png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ebarchivum.oszk.hu/honlap/tanfolyam/dhupla_5.png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ebarchivum.oszk.hu/honlap/tanfolyam/dhupla_6.png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ebarchivum.oszk.hu/honlap/tanfolyam/dhupla_7.png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ebarchivum.oszk.hu/mediawiki/index.php?title=Warc2html" TargetMode="External"/><Relationship Id="rId3" Type="http://schemas.openxmlformats.org/officeDocument/2006/relationships/hyperlink" Target="https://webarchivum.oszk.hu/mediawiki/index.php?title=Jupyter_notebooks_for_web_archives" TargetMode="External"/><Relationship Id="rId7" Type="http://schemas.openxmlformats.org/officeDocument/2006/relationships/hyperlink" Target="https://webarchivum.oszk.hu/mediawiki/index.php?title=Vizualiz%C3%A1ci%C3%B3" TargetMode="External"/><Relationship Id="rId2" Type="http://schemas.openxmlformats.org/officeDocument/2006/relationships/hyperlink" Target="https://webarchivum.oszk.hu/mediawiki/index.php?title=ARCH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ebarchivum.oszk.hu/mediawiki/index.php?title=WALK" TargetMode="External"/><Relationship Id="rId5" Type="http://schemas.openxmlformats.org/officeDocument/2006/relationships/hyperlink" Target="https://webarchivum.oszk.hu/mediawiki/index.php?title=SolrWayback" TargetMode="External"/><Relationship Id="rId4" Type="http://schemas.openxmlformats.org/officeDocument/2006/relationships/hyperlink" Target="https://webarchivum.oszk.hu/mediawiki/index.php?title=LinkGate" TargetMode="External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lideshare.net/slideshow/information-visualization-visualizing-digital-collections-at-archiveit/15427543" TargetMode="External"/><Relationship Id="rId3" Type="http://schemas.openxmlformats.org/officeDocument/2006/relationships/hyperlink" Target="https://dhupla.hu/page/kreativ/" TargetMode="External"/><Relationship Id="rId7" Type="http://schemas.openxmlformats.org/officeDocument/2006/relationships/hyperlink" Target="https://library.columbia.edu/content/dam/libraryweb/bts/web_resource_collection/weiglefinal-report.pdf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lideshare.net/slideshow/visualizing-digital-collections-of-web-archives-from-columbia-web-archiving-collaboration-conference/49070249" TargetMode="External"/><Relationship Id="rId5" Type="http://schemas.openxmlformats.org/officeDocument/2006/relationships/hyperlink" Target="https://webarchivum.oszk.hu/honlap/video/404-2025/4_Kocsis_Andrea.mp4" TargetMode="External"/><Relationship Id="rId4" Type="http://schemas.openxmlformats.org/officeDocument/2006/relationships/hyperlink" Target="https://erin-gallagher.medium.com/internet-archive-network-visualization-2b2c53570b85" TargetMode="External"/><Relationship Id="rId9" Type="http://schemas.openxmlformats.org/officeDocument/2006/relationships/hyperlink" Target="https://www.youtube.com/watch?v=q8WK1b_s1n4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ebarchivum.oszk.hu/honlap/tanfolyam/adatvizualizacio.png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ebarchivum.oszk.hu/honlap/tanfolyam/solrwb_adatvizu.png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ebarchivum.oszk.hu/honlap/tanfolyam/ukrajna_gyujtemeny.png" TargetMode="External"/><Relationship Id="rId2" Type="http://schemas.openxmlformats.org/officeDocument/2006/relationships/hyperlink" Target="https://ukrajnapublic.webharvest.oszk.hu/solrwaybac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624013"/>
            <a:ext cx="9144000" cy="10763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„Internetes tartalmak archiválása” tanfolyam</a:t>
            </a:r>
          </a:p>
        </p:txBody>
      </p:sp>
      <p:sp>
        <p:nvSpPr>
          <p:cNvPr id="14338" name="Alcím 2"/>
          <p:cNvSpPr>
            <a:spLocks noGrp="1"/>
          </p:cNvSpPr>
          <p:nvPr>
            <p:ph type="subTitle" idx="1"/>
          </p:nvPr>
        </p:nvSpPr>
        <p:spPr>
          <a:xfrm>
            <a:off x="1524000" y="3027363"/>
            <a:ext cx="9144000" cy="1519237"/>
          </a:xfrm>
        </p:spPr>
        <p:txBody>
          <a:bodyPr/>
          <a:lstStyle/>
          <a:p>
            <a:r>
              <a:rPr lang="hu-HU" smtClean="0"/>
              <a:t>6. Hasznosítás</a:t>
            </a:r>
            <a:endParaRPr lang="hu-HU" b="1" smtClean="0"/>
          </a:p>
          <a:p>
            <a:r>
              <a:rPr lang="hu-HU" b="1" smtClean="0"/>
              <a:t>6.3. Vizualizáció</a:t>
            </a:r>
            <a:endParaRPr lang="hu-HU" b="1" smtClean="0">
              <a:cs typeface="Calibri" pitchFamily="34" charset="0"/>
            </a:endParaRPr>
          </a:p>
        </p:txBody>
      </p:sp>
      <p:sp>
        <p:nvSpPr>
          <p:cNvPr id="14339" name="Szövegdoboz 5"/>
          <p:cNvSpPr txBox="1">
            <a:spLocks noChangeArrowheads="1"/>
          </p:cNvSpPr>
          <p:nvPr/>
        </p:nvSpPr>
        <p:spPr bwMode="auto">
          <a:xfrm>
            <a:off x="1704975" y="4873625"/>
            <a:ext cx="878205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000">
                <a:latin typeface="Calibri" pitchFamily="34" charset="0"/>
              </a:rPr>
              <a:t>Készítette: </a:t>
            </a:r>
            <a:r>
              <a:rPr lang="hu-HU" sz="2000">
                <a:latin typeface="Calibri" pitchFamily="34" charset="0"/>
                <a:hlinkClick r:id="rId2"/>
              </a:rPr>
              <a:t>Kalcsó Gyula</a:t>
            </a:r>
          </a:p>
          <a:p>
            <a:pPr algn="r"/>
            <a:endParaRPr lang="hu-HU" sz="1600" i="1">
              <a:latin typeface="Calibri" pitchFamily="34" charset="0"/>
            </a:endParaRPr>
          </a:p>
          <a:p>
            <a:pPr algn="ctr"/>
            <a:r>
              <a:rPr lang="hu-HU" sz="1400" i="1">
                <a:latin typeface="Calibri" pitchFamily="34" charset="0"/>
              </a:rPr>
              <a:t>Utolsó frissítés: 2026. március 23.​</a:t>
            </a:r>
            <a:endParaRPr lang="hu-HU" sz="1400" i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Dia számának hely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B0E1A2-032E-471B-BFBC-0C2A3A3937B3}" type="slidenum">
              <a:rPr lang="hu-HU"/>
              <a:pPr>
                <a:defRPr/>
              </a:pPr>
              <a:t>1</a:t>
            </a:fld>
            <a:endParaRPr lang="hu-HU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50" y="423863"/>
            <a:ext cx="2262188" cy="914400"/>
          </a:xfrm>
          <a:prstGeom prst="rect">
            <a:avLst/>
          </a:prstGeom>
          <a:effectLst>
            <a:outerShdw blurRad="63500" dist="63500" dir="2700000" algn="tl" rotWithShape="0">
              <a:srgbClr val="002060">
                <a:alpha val="40000"/>
              </a:srgbClr>
            </a:outerShdw>
          </a:effectLst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0700" y="423863"/>
            <a:ext cx="3213100" cy="719137"/>
          </a:xfrm>
          <a:prstGeom prst="rect">
            <a:avLst/>
          </a:prstGeom>
          <a:effectLst>
            <a:outerShdw blurRad="63500" dist="63500" dir="2700000" algn="tl" rotWithShape="0">
              <a:schemeClr val="accent6">
                <a:lumMod val="50000"/>
                <a:alpha val="40000"/>
              </a:schemeClr>
            </a:outerShdw>
          </a:effectLst>
        </p:spPr>
      </p:pic>
      <p:sp>
        <p:nvSpPr>
          <p:cNvPr id="15" name="Élőláb helye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webarchivum@oszk.hu</a:t>
            </a:r>
          </a:p>
        </p:txBody>
      </p:sp>
      <p:sp>
        <p:nvSpPr>
          <p:cNvPr id="17" name="Dátum helye 1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https://webarchivum.oszk.hu</a:t>
            </a:r>
          </a:p>
        </p:txBody>
      </p:sp>
      <p:pic>
        <p:nvPicPr>
          <p:cNvPr id="14345" name="Kép 4" descr="A képen szöveg, ruházat, ruha, nő látható&#10;&#10;Lehet, hogy az AI által létrehozott tartalom helytelen.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4475" y="2765425"/>
            <a:ext cx="3575050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>
                <a:latin typeface="Calibri" pitchFamily="34" charset="0"/>
                <a:cs typeface="Calibri" pitchFamily="34" charset="0"/>
              </a:rPr>
              <a:t>A nyelvi elemzés (emtsv)</a:t>
            </a:r>
          </a:p>
        </p:txBody>
      </p:sp>
      <p:sp>
        <p:nvSpPr>
          <p:cNvPr id="23554" name="Tartalom helye 2"/>
          <p:cNvSpPr>
            <a:spLocks noGrp="1"/>
          </p:cNvSpPr>
          <p:nvPr>
            <p:ph idx="1"/>
          </p:nvPr>
        </p:nvSpPr>
        <p:spPr>
          <a:xfrm>
            <a:off x="838200" y="1825625"/>
            <a:ext cx="5249863" cy="4351338"/>
          </a:xfrm>
        </p:spPr>
        <p:txBody>
          <a:bodyPr/>
          <a:lstStyle/>
          <a:p>
            <a:r>
              <a:rPr lang="hu-HU" smtClean="0">
                <a:cs typeface="Calibri" pitchFamily="34" charset="0"/>
              </a:rPr>
              <a:t>A nyelvi elemzés célja:</a:t>
            </a:r>
          </a:p>
          <a:p>
            <a:pPr lvl="1">
              <a:buFont typeface="Courier New" pitchFamily="49" charset="0"/>
              <a:buChar char="o"/>
            </a:pPr>
            <a:r>
              <a:rPr lang="hu-HU" sz="2100" smtClean="0">
                <a:cs typeface="Calibri" pitchFamily="34" charset="0"/>
              </a:rPr>
              <a:t>mondatokra bontás</a:t>
            </a:r>
          </a:p>
          <a:p>
            <a:pPr lvl="1">
              <a:buFont typeface="Courier New" pitchFamily="49" charset="0"/>
              <a:buChar char="o"/>
            </a:pPr>
            <a:r>
              <a:rPr lang="hu-HU" sz="2100" smtClean="0">
                <a:cs typeface="Calibri" pitchFamily="34" charset="0"/>
              </a:rPr>
              <a:t>szavakra bontás</a:t>
            </a:r>
            <a:endParaRPr lang="hu-HU" smtClean="0">
              <a:cs typeface="Calibri" pitchFamily="34" charset="0"/>
            </a:endParaRPr>
          </a:p>
          <a:p>
            <a:pPr lvl="1">
              <a:buFont typeface="Courier New" pitchFamily="49" charset="0"/>
              <a:buChar char="o"/>
            </a:pPr>
            <a:r>
              <a:rPr lang="hu-HU" sz="2100" smtClean="0">
                <a:cs typeface="Calibri" pitchFamily="34" charset="0"/>
              </a:rPr>
              <a:t>morfológiai elemzés</a:t>
            </a:r>
            <a:endParaRPr lang="hu-HU" smtClean="0">
              <a:cs typeface="Calibri" pitchFamily="34" charset="0"/>
            </a:endParaRPr>
          </a:p>
          <a:p>
            <a:pPr lvl="1">
              <a:buFont typeface="Courier New" pitchFamily="49" charset="0"/>
              <a:buChar char="o"/>
            </a:pPr>
            <a:r>
              <a:rPr lang="hu-HU" sz="2100" smtClean="0">
                <a:cs typeface="Calibri" pitchFamily="34" charset="0"/>
              </a:rPr>
              <a:t>morfológiai egyértelműsítés</a:t>
            </a:r>
            <a:endParaRPr lang="hu-HU" smtClean="0">
              <a:cs typeface="Calibri" pitchFamily="34" charset="0"/>
            </a:endParaRPr>
          </a:p>
          <a:p>
            <a:r>
              <a:rPr lang="hu-HU" sz="2500" smtClean="0">
                <a:cs typeface="Calibri" pitchFamily="34" charset="0"/>
              </a:rPr>
              <a:t>Miért szükséges?</a:t>
            </a:r>
          </a:p>
          <a:p>
            <a:pPr lvl="1">
              <a:buFont typeface="Courier New" pitchFamily="49" charset="0"/>
              <a:buChar char="o"/>
            </a:pPr>
            <a:r>
              <a:rPr lang="hu-HU" sz="2100" smtClean="0">
                <a:cs typeface="Calibri" pitchFamily="34" charset="0"/>
              </a:rPr>
              <a:t>külön kezelhetők a szófajok (vár)</a:t>
            </a:r>
          </a:p>
          <a:p>
            <a:pPr lvl="1">
              <a:buFont typeface="Courier New" pitchFamily="49" charset="0"/>
              <a:buChar char="o"/>
            </a:pPr>
            <a:r>
              <a:rPr lang="hu-HU" sz="2100" smtClean="0">
                <a:cs typeface="Calibri" pitchFamily="34" charset="0"/>
              </a:rPr>
              <a:t>kivehetőek az adatbányászatban irreleváns elemek (kötőszavak, névutók stb.)</a:t>
            </a:r>
          </a:p>
          <a:p>
            <a:pPr lvl="1">
              <a:buFont typeface="Courier New" pitchFamily="49" charset="0"/>
              <a:buChar char="o"/>
            </a:pPr>
            <a:r>
              <a:rPr lang="hu-HU" sz="2100" smtClean="0">
                <a:cs typeface="Calibri" pitchFamily="34" charset="0"/>
              </a:rPr>
              <a:t>statisztikák készíthetőek csak a tövekről</a:t>
            </a:r>
          </a:p>
          <a:p>
            <a:pPr lvl="1">
              <a:buFont typeface="Courier New" pitchFamily="49" charset="0"/>
              <a:buChar char="o"/>
            </a:pPr>
            <a:r>
              <a:rPr lang="hu-HU" sz="2100" smtClean="0">
                <a:cs typeface="Calibri" pitchFamily="34" charset="0"/>
              </a:rPr>
              <a:t>Stb.</a:t>
            </a:r>
          </a:p>
          <a:p>
            <a:pPr lvl="1">
              <a:buFont typeface="Courier New" pitchFamily="49" charset="0"/>
              <a:buChar char="o"/>
            </a:pPr>
            <a:endParaRPr lang="hu-HU" smtClean="0">
              <a:cs typeface="Calibri" pitchFamily="34" charset="0"/>
            </a:endParaRPr>
          </a:p>
        </p:txBody>
      </p:sp>
      <p:sp>
        <p:nvSpPr>
          <p:cNvPr id="4" name="Dátum helye 3">
            <a:extLst>
              <a:ext uri="{FF2B5EF4-FFF2-40B4-BE49-F238E27FC236}"/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https://webarchivum.oszk.hu</a:t>
            </a:r>
          </a:p>
        </p:txBody>
      </p:sp>
      <p:sp>
        <p:nvSpPr>
          <p:cNvPr id="5" name="Élőláb helye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webarchivum@oszk.hu</a:t>
            </a:r>
          </a:p>
        </p:txBody>
      </p:sp>
      <p:sp>
        <p:nvSpPr>
          <p:cNvPr id="6" name="Dia számának helye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AB4685-7E3D-4088-8607-92A65B9B3050}" type="slidenum">
              <a:rPr lang="hu-HU"/>
              <a:pPr>
                <a:defRPr/>
              </a:pPr>
              <a:t>10</a:t>
            </a:fld>
            <a:endParaRPr lang="hu-HU"/>
          </a:p>
        </p:txBody>
      </p:sp>
      <p:pic>
        <p:nvPicPr>
          <p:cNvPr id="23558" name="Kép 6" descr="A képen szöveg, képernyőkép, diagram, Téglalap látható&#10;&#10;Lehet, hogy az AI által létrehozott tartalom helytelen.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59513" y="2370138"/>
            <a:ext cx="5534025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Kép 7" descr="A képen szöveg, képernyőkép, névjegykártya, Betűtípus látható&#10;&#10;Lehet, hogy az AI által létrehozott tartalom helytelen.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34288" y="358775"/>
            <a:ext cx="276542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>
            <a:extLst>
              <a:ext uri="{FF2B5EF4-FFF2-40B4-BE49-F238E27FC236}"/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https://webarchivum.oszk.hu</a:t>
            </a:r>
          </a:p>
        </p:txBody>
      </p:sp>
      <p:sp>
        <p:nvSpPr>
          <p:cNvPr id="5" name="Élőláb helye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webarchivum@oszk.hu</a:t>
            </a:r>
          </a:p>
        </p:txBody>
      </p:sp>
      <p:sp>
        <p:nvSpPr>
          <p:cNvPr id="6" name="Dia számának helye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F39BF1-020D-4AF0-B730-9BCC87AEC5FB}" type="slidenum">
              <a:rPr lang="hu-HU"/>
              <a:pPr>
                <a:defRPr/>
              </a:pPr>
              <a:t>11</a:t>
            </a:fld>
            <a:endParaRPr lang="hu-HU"/>
          </a:p>
        </p:txBody>
      </p:sp>
      <p:pic>
        <p:nvPicPr>
          <p:cNvPr id="24580" name="Kép 6" descr="A képen szöveg, képernyőkép látható&#10;&#10;Lehet, hogy az AI által létrehozott tartalom helytelen.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588"/>
            <a:ext cx="12192000" cy="615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>
                <a:latin typeface="Calibri" pitchFamily="34" charset="0"/>
                <a:cs typeface="Calibri" pitchFamily="34" charset="0"/>
              </a:rPr>
              <a:t>Adatbányászat az elemzett szövegből</a:t>
            </a:r>
          </a:p>
        </p:txBody>
      </p:sp>
      <p:sp>
        <p:nvSpPr>
          <p:cNvPr id="25602" name="Tartalom helye 5"/>
          <p:cNvSpPr>
            <a:spLocks noGrp="1"/>
          </p:cNvSpPr>
          <p:nvPr>
            <p:ph idx="1"/>
          </p:nvPr>
        </p:nvSpPr>
        <p:spPr>
          <a:xfrm>
            <a:off x="838200" y="1825625"/>
            <a:ext cx="4840288" cy="4351338"/>
          </a:xfrm>
        </p:spPr>
        <p:txBody>
          <a:bodyPr/>
          <a:lstStyle/>
          <a:p>
            <a:r>
              <a:rPr lang="hu-HU" sz="2100" smtClean="0">
                <a:cs typeface="Calibri" pitchFamily="34" charset="0"/>
              </a:rPr>
              <a:t>Adattisztítás: az írásjelek és egyéb, szükségtelen adatok (pl. benne maradt boilerplate) eltávolítása.</a:t>
            </a:r>
            <a:endParaRPr lang="hu-HU" smtClean="0">
              <a:cs typeface="Calibri" pitchFamily="34" charset="0"/>
            </a:endParaRPr>
          </a:p>
          <a:p>
            <a:r>
              <a:rPr lang="hu-HU" sz="2100" smtClean="0">
                <a:cs typeface="Calibri" pitchFamily="34" charset="0"/>
              </a:rPr>
              <a:t>A megfelelő adatelemek kinyerése: a TSV feldolgozása (a fejlécek alapján Linux-parancsokkal feldaraboljuk, a szükséges oszlopokat tartjuk meg).</a:t>
            </a:r>
            <a:endParaRPr lang="hu-HU" smtClean="0">
              <a:cs typeface="Calibri" pitchFamily="34" charset="0"/>
            </a:endParaRPr>
          </a:p>
          <a:p>
            <a:r>
              <a:rPr lang="hu-HU" sz="2100" smtClean="0">
                <a:cs typeface="Calibri" pitchFamily="34" charset="0"/>
              </a:rPr>
              <a:t>További szűrések: a szófelhőhöz pl. az ún. viszonyszók eltávolítása (névelők, névutók, névmások, kötőszók).</a:t>
            </a:r>
            <a:endParaRPr lang="hu-HU" smtClean="0">
              <a:cs typeface="Calibri" pitchFamily="34" charset="0"/>
            </a:endParaRPr>
          </a:p>
          <a:p>
            <a:r>
              <a:rPr lang="hu-HU" sz="2100" smtClean="0">
                <a:cs typeface="Calibri" pitchFamily="34" charset="0"/>
              </a:rPr>
              <a:t>A szükséges adatkészletek előállítása.</a:t>
            </a:r>
          </a:p>
          <a:p>
            <a:endParaRPr lang="hu-HU" smtClean="0">
              <a:cs typeface="Calibri" pitchFamily="34" charset="0"/>
            </a:endParaRPr>
          </a:p>
        </p:txBody>
      </p:sp>
      <p:sp>
        <p:nvSpPr>
          <p:cNvPr id="2" name="Dátum helye 1">
            <a:extLst>
              <a:ext uri="{FF2B5EF4-FFF2-40B4-BE49-F238E27FC236}"/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https://webarchivum.oszk.hu</a:t>
            </a:r>
          </a:p>
        </p:txBody>
      </p:sp>
      <p:sp>
        <p:nvSpPr>
          <p:cNvPr id="3" name="Élőláb helye 2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webarchivum@oszk.hu</a:t>
            </a:r>
          </a:p>
        </p:txBody>
      </p:sp>
      <p:sp>
        <p:nvSpPr>
          <p:cNvPr id="4" name="Dia számának helye 3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10E387-1027-4B0E-8CBC-9E6550F67668}" type="slidenum">
              <a:rPr lang="hu-HU"/>
              <a:pPr>
                <a:defRPr/>
              </a:pPr>
              <a:t>12</a:t>
            </a:fld>
            <a:endParaRPr lang="hu-HU"/>
          </a:p>
        </p:txBody>
      </p:sp>
      <p:pic>
        <p:nvPicPr>
          <p:cNvPr id="25606" name="Kép 6" descr="A képen szöveg, képernyőkép, Betűtípus, fekete-fehér látható&#10;&#10;Lehet, hogy az AI által létrehozott tartalom helytelen.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1827213"/>
            <a:ext cx="5411788" cy="359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>
            <a:extLst>
              <a:ext uri="{FF2B5EF4-FFF2-40B4-BE49-F238E27FC236}"/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https://webarchivum.oszk.hu</a:t>
            </a:r>
          </a:p>
        </p:txBody>
      </p:sp>
      <p:sp>
        <p:nvSpPr>
          <p:cNvPr id="5" name="Élőláb helye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webarchivum@oszk.hu</a:t>
            </a:r>
          </a:p>
        </p:txBody>
      </p:sp>
      <p:sp>
        <p:nvSpPr>
          <p:cNvPr id="6" name="Dia számának helye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E6D02A-7F62-4D68-B5D4-1259B0B38BAB}" type="slidenum">
              <a:rPr lang="hu-HU"/>
              <a:pPr>
                <a:defRPr/>
              </a:pPr>
              <a:t>13</a:t>
            </a:fld>
            <a:endParaRPr lang="hu-HU"/>
          </a:p>
        </p:txBody>
      </p:sp>
      <p:pic>
        <p:nvPicPr>
          <p:cNvPr id="26628" name="Kép 7" descr="A képen szöveg, képernyőkép, Betűtípus, Grafikus tervezés látható&#10;&#10;Lehet, hogy az AI által létrehozott tartalom helytelen.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1475" y="73025"/>
            <a:ext cx="8909050" cy="147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Kép 8" descr="A képen szöveg, képernyőkép, tervezés látható&#10;&#10;Lehet, hogy az AI által létrehozott tartalom helytelen.">
            <a:hlinkClick r:id="rId4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41475" y="1543050"/>
            <a:ext cx="8909050" cy="461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/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https://webarchivum.oszk.hu</a:t>
            </a:r>
          </a:p>
        </p:txBody>
      </p:sp>
      <p:sp>
        <p:nvSpPr>
          <p:cNvPr id="3" name="Élőláb helye 2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webarchivum@oszk.hu</a:t>
            </a:r>
          </a:p>
        </p:txBody>
      </p:sp>
      <p:sp>
        <p:nvSpPr>
          <p:cNvPr id="4" name="Dia számának helye 3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84D539-1365-4721-8427-300D67CDFE97}" type="slidenum">
              <a:rPr lang="hu-HU"/>
              <a:pPr>
                <a:defRPr/>
              </a:pPr>
              <a:t>14</a:t>
            </a:fld>
            <a:endParaRPr lang="hu-HU"/>
          </a:p>
        </p:txBody>
      </p:sp>
      <p:pic>
        <p:nvPicPr>
          <p:cNvPr id="27652" name="Kép 4" descr="A képen szöveg, Betűtípus, képernyőkép, tipográfia látható&#10;&#10;Lehet, hogy az AI által létrehozott tartalom helytelen.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5563" y="0"/>
            <a:ext cx="9550400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/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https://webarchivum.oszk.hu</a:t>
            </a:r>
          </a:p>
        </p:txBody>
      </p:sp>
      <p:sp>
        <p:nvSpPr>
          <p:cNvPr id="3" name="Élőláb helye 2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webarchivum@oszk.hu</a:t>
            </a:r>
          </a:p>
        </p:txBody>
      </p:sp>
      <p:sp>
        <p:nvSpPr>
          <p:cNvPr id="4" name="Dia számának helye 3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80AEC3-90D2-4B7C-99C4-9ECD80347B34}" type="slidenum">
              <a:rPr lang="hu-HU"/>
              <a:pPr>
                <a:defRPr/>
              </a:pPr>
              <a:t>15</a:t>
            </a:fld>
            <a:endParaRPr lang="hu-HU"/>
          </a:p>
        </p:txBody>
      </p:sp>
      <p:pic>
        <p:nvPicPr>
          <p:cNvPr id="28676" name="Kép 4" descr="A képen szöveg, diagram, sor, Diagram látható&#10;&#10;Lehet, hogy az AI által létrehozott tartalom helytelen.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0163" y="0"/>
            <a:ext cx="9582150" cy="619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/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https://webarchivum.oszk.hu</a:t>
            </a:r>
          </a:p>
        </p:txBody>
      </p:sp>
      <p:sp>
        <p:nvSpPr>
          <p:cNvPr id="3" name="Élőláb helye 2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webarchivum@oszk.hu</a:t>
            </a:r>
          </a:p>
        </p:txBody>
      </p:sp>
      <p:sp>
        <p:nvSpPr>
          <p:cNvPr id="4" name="Dia számának helye 3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F3B902-B7CB-4D57-94F0-83E01BB86CED}" type="slidenum">
              <a:rPr lang="hu-HU"/>
              <a:pPr>
                <a:defRPr/>
              </a:pPr>
              <a:t>16</a:t>
            </a:fld>
            <a:endParaRPr lang="hu-HU"/>
          </a:p>
        </p:txBody>
      </p:sp>
      <p:pic>
        <p:nvPicPr>
          <p:cNvPr id="29700" name="Kép 4" descr="A képen szöveg, képernyőkép, Betűtípus, diagram látható&#10;&#10;Lehet, hogy az AI által létrehozott tartalom helytelen.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175"/>
            <a:ext cx="12192000" cy="610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/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https://webarchivum.oszk.hu</a:t>
            </a:r>
          </a:p>
        </p:txBody>
      </p:sp>
      <p:sp>
        <p:nvSpPr>
          <p:cNvPr id="3" name="Élőláb helye 2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webarchivum@oszk.hu</a:t>
            </a:r>
          </a:p>
        </p:txBody>
      </p:sp>
      <p:sp>
        <p:nvSpPr>
          <p:cNvPr id="4" name="Dia számának helye 3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04CC0F-B12B-4EBD-B94F-A5C31855320C}" type="slidenum">
              <a:rPr lang="hu-HU"/>
              <a:pPr>
                <a:defRPr/>
              </a:pPr>
              <a:t>17</a:t>
            </a:fld>
            <a:endParaRPr lang="hu-HU"/>
          </a:p>
        </p:txBody>
      </p:sp>
      <p:pic>
        <p:nvPicPr>
          <p:cNvPr id="30724" name="Kép 4" descr="A képen szöveg, képernyő, képernyőkép, diagram látható&#10;&#10;Lehet, hogy az AI által létrehozott tartalom helytelen.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8838" y="0"/>
            <a:ext cx="7934325" cy="617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/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https://webarchivum.oszk.hu</a:t>
            </a:r>
          </a:p>
        </p:txBody>
      </p:sp>
      <p:sp>
        <p:nvSpPr>
          <p:cNvPr id="3" name="Élőláb helye 2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webarchivum@oszk.hu</a:t>
            </a:r>
          </a:p>
        </p:txBody>
      </p:sp>
      <p:sp>
        <p:nvSpPr>
          <p:cNvPr id="4" name="Dia számának helye 3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89C51-D427-4E6C-8D43-17CBD2EBAC64}" type="slidenum">
              <a:rPr lang="hu-HU"/>
              <a:pPr>
                <a:defRPr/>
              </a:pPr>
              <a:t>18</a:t>
            </a:fld>
            <a:endParaRPr lang="hu-HU"/>
          </a:p>
        </p:txBody>
      </p:sp>
      <p:pic>
        <p:nvPicPr>
          <p:cNvPr id="31748" name="Kép 4" descr="A képen szöveg, képernyőkép, diagram, térkép látható&#10;&#10;Lehet, hogy az AI által létrehozott tartalom helytelen.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4425" y="0"/>
            <a:ext cx="7432675" cy="621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/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https://webarchivum.oszk.hu</a:t>
            </a:r>
          </a:p>
        </p:txBody>
      </p:sp>
      <p:sp>
        <p:nvSpPr>
          <p:cNvPr id="3" name="Élőláb helye 2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webarchivum@oszk.hu</a:t>
            </a:r>
          </a:p>
        </p:txBody>
      </p:sp>
      <p:sp>
        <p:nvSpPr>
          <p:cNvPr id="4" name="Dia számának helye 3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8049E8-B697-42D4-99AD-F37BFC12D0F8}" type="slidenum">
              <a:rPr lang="hu-HU"/>
              <a:pPr>
                <a:defRPr/>
              </a:pPr>
              <a:t>19</a:t>
            </a:fld>
            <a:endParaRPr lang="hu-HU"/>
          </a:p>
        </p:txBody>
      </p:sp>
      <p:pic>
        <p:nvPicPr>
          <p:cNvPr id="32772" name="Kép 4" descr="A képen szöveg, képernyőkép, diagram, Párhuzamos látható&#10;&#10;Lehet, hogy az AI által létrehozott tartalom helytelen.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14575" y="0"/>
            <a:ext cx="7562850" cy="620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>
                <a:latin typeface="Calibri" pitchFamily="34" charset="0"/>
                <a:cs typeface="Calibri" pitchFamily="34" charset="0"/>
              </a:rPr>
              <a:t>Az archivált webes tartalom adatvizualizációjának feltételei</a:t>
            </a:r>
          </a:p>
        </p:txBody>
      </p:sp>
      <p:sp>
        <p:nvSpPr>
          <p:cNvPr id="15362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mtClean="0">
                <a:cs typeface="Calibri" pitchFamily="34" charset="0"/>
              </a:rPr>
              <a:t>Csak a megfelelően előkészített adatkészletek vizualizálhatók.</a:t>
            </a:r>
          </a:p>
          <a:p>
            <a:r>
              <a:rPr lang="hu-HU" smtClean="0">
                <a:cs typeface="Calibri" pitchFamily="34" charset="0"/>
              </a:rPr>
              <a:t>A megfelelő előkészítés a konzisztencia biztosítását, az adatok tisztítását, a megfelelő formátum előállítását jelenti.</a:t>
            </a:r>
          </a:p>
          <a:p>
            <a:r>
              <a:rPr lang="hu-HU" smtClean="0">
                <a:cs typeface="Calibri" pitchFamily="34" charset="0"/>
              </a:rPr>
              <a:t>Konzisztencia: az adatok azonos formátumban, azonos logikai rendszerben, azonos mértékegységeken stb. állnak rendelkezésre.</a:t>
            </a:r>
          </a:p>
          <a:p>
            <a:r>
              <a:rPr lang="hu-HU" smtClean="0">
                <a:cs typeface="Calibri" pitchFamily="34" charset="0"/>
              </a:rPr>
              <a:t>Tisztított adat: nincsenek benne elütések, duplikátumok, hiányok, standardizált (azonos elvek alapján kialakított formában van), normalizált (azonos mértékegységekben, adatformátumban van).</a:t>
            </a:r>
          </a:p>
          <a:p>
            <a:r>
              <a:rPr lang="hu-HU" smtClean="0">
                <a:cs typeface="Calibri" pitchFamily="34" charset="0"/>
              </a:rPr>
              <a:t>A megfelelő formátum az, amit a megcélzott eszköz kezelni tud.</a:t>
            </a:r>
          </a:p>
        </p:txBody>
      </p:sp>
      <p:sp>
        <p:nvSpPr>
          <p:cNvPr id="4" name="Dátum helye 3">
            <a:extLst>
              <a:ext uri="{FF2B5EF4-FFF2-40B4-BE49-F238E27FC236}"/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https://webarchivum.oszk.hu</a:t>
            </a:r>
          </a:p>
        </p:txBody>
      </p:sp>
      <p:sp>
        <p:nvSpPr>
          <p:cNvPr id="5" name="Élőláb helye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webarchivum@oszk.hu</a:t>
            </a:r>
          </a:p>
        </p:txBody>
      </p:sp>
      <p:sp>
        <p:nvSpPr>
          <p:cNvPr id="6" name="Dia számának helye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772783-0694-4F61-B523-864631C758BE}" type="slidenum">
              <a:rPr lang="hu-HU"/>
              <a:pPr>
                <a:defRPr/>
              </a:pPr>
              <a:t>2</a:t>
            </a:fld>
            <a:endParaRPr lang="hu-H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Dátum helye 3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hu-HU" smtClean="0"/>
              <a:t>https://webarchivum.oszk.hu</a:t>
            </a:r>
          </a:p>
        </p:txBody>
      </p:sp>
      <p:sp>
        <p:nvSpPr>
          <p:cNvPr id="14338" name="Élőláb helye 4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hu-HU" smtClean="0"/>
              <a:t>webarchivum@oszk.hu</a:t>
            </a: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3C0145-062F-4518-9A8D-31E369B69EDE}" type="slidenum">
              <a:rPr lang="hu-HU"/>
              <a:pPr>
                <a:defRPr/>
              </a:pPr>
              <a:t>20</a:t>
            </a:fld>
            <a:endParaRPr lang="hu-HU"/>
          </a:p>
        </p:txBody>
      </p:sp>
      <p:sp>
        <p:nvSpPr>
          <p:cNvPr id="3379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365125"/>
            <a:ext cx="10515600" cy="695325"/>
          </a:xfrm>
        </p:spPr>
        <p:txBody>
          <a:bodyPr anchor="t">
            <a:spAutoFit/>
          </a:bodyPr>
          <a:lstStyle/>
          <a:p>
            <a:r>
              <a:rPr lang="hu-HU" smtClean="0">
                <a:latin typeface="Calibri" pitchFamily="34" charset="0"/>
              </a:rPr>
              <a:t>Wikiszótár</a:t>
            </a:r>
          </a:p>
        </p:txBody>
      </p:sp>
      <p:sp>
        <p:nvSpPr>
          <p:cNvPr id="3379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76275" y="1282700"/>
            <a:ext cx="11515725" cy="3924300"/>
          </a:xfrm>
        </p:spPr>
        <p:txBody>
          <a:bodyPr>
            <a:spAutoFit/>
          </a:bodyPr>
          <a:lstStyle/>
          <a:p>
            <a:pPr marL="342900" indent="-342900">
              <a:spcBef>
                <a:spcPts val="1500"/>
              </a:spcBef>
            </a:pPr>
            <a:r>
              <a:rPr lang="hu-HU" smtClean="0">
                <a:hlinkClick r:id="rId2"/>
              </a:rPr>
              <a:t>ARCH</a:t>
            </a:r>
            <a:endParaRPr lang="hu-HU" smtClean="0"/>
          </a:p>
          <a:p>
            <a:pPr marL="342900" indent="-342900">
              <a:spcBef>
                <a:spcPts val="1500"/>
              </a:spcBef>
            </a:pPr>
            <a:r>
              <a:rPr lang="en-US" smtClean="0">
                <a:hlinkClick r:id="rId3"/>
              </a:rPr>
              <a:t>Jupyter notebooks for web archives</a:t>
            </a:r>
            <a:endParaRPr lang="hu-HU" smtClean="0"/>
          </a:p>
          <a:p>
            <a:pPr marL="342900" indent="-342900">
              <a:spcBef>
                <a:spcPts val="1500"/>
              </a:spcBef>
            </a:pPr>
            <a:r>
              <a:rPr lang="hu-HU" smtClean="0">
                <a:hlinkClick r:id="rId4"/>
              </a:rPr>
              <a:t>LinkGate</a:t>
            </a:r>
            <a:endParaRPr lang="hu-HU" smtClean="0"/>
          </a:p>
          <a:p>
            <a:pPr marL="342900" indent="-342900">
              <a:spcBef>
                <a:spcPts val="1500"/>
              </a:spcBef>
            </a:pPr>
            <a:r>
              <a:rPr lang="hu-HU" smtClean="0">
                <a:hlinkClick r:id="rId5"/>
              </a:rPr>
              <a:t>SolrWayback</a:t>
            </a:r>
            <a:endParaRPr lang="hu-HU" smtClean="0"/>
          </a:p>
          <a:p>
            <a:pPr marL="342900" indent="-342900">
              <a:spcBef>
                <a:spcPts val="1500"/>
              </a:spcBef>
            </a:pPr>
            <a:r>
              <a:rPr lang="hu-HU" smtClean="0">
                <a:hlinkClick r:id="rId6"/>
              </a:rPr>
              <a:t>WALK</a:t>
            </a:r>
            <a:endParaRPr lang="hu-HU" smtClean="0"/>
          </a:p>
          <a:p>
            <a:pPr marL="342900" indent="-342900">
              <a:spcBef>
                <a:spcPts val="1500"/>
              </a:spcBef>
            </a:pPr>
            <a:r>
              <a:rPr lang="hu-HU" smtClean="0">
                <a:hlinkClick r:id="rId7"/>
              </a:rPr>
              <a:t>vizualizáció</a:t>
            </a:r>
            <a:endParaRPr lang="hu-HU" smtClean="0"/>
          </a:p>
          <a:p>
            <a:pPr marL="342900" indent="-342900">
              <a:spcBef>
                <a:spcPts val="1500"/>
              </a:spcBef>
            </a:pPr>
            <a:r>
              <a:rPr lang="hu-HU" smtClean="0">
                <a:cs typeface="Calibri" pitchFamily="34" charset="0"/>
                <a:hlinkClick r:id="rId8"/>
              </a:rPr>
              <a:t>WARC2HTML</a:t>
            </a:r>
            <a:endParaRPr lang="hu-HU" smtClean="0"/>
          </a:p>
        </p:txBody>
      </p:sp>
      <p:pic>
        <p:nvPicPr>
          <p:cNvPr id="33798" name="Picture 8" descr="AboutTheSite_DigitalPreservation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99175" y="1543050"/>
            <a:ext cx="5776913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Dátum helye 3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hu-HU" smtClean="0"/>
              <a:t>https://webarchivum.oszk.hu</a:t>
            </a:r>
          </a:p>
        </p:txBody>
      </p:sp>
      <p:sp>
        <p:nvSpPr>
          <p:cNvPr id="15362" name="Élőláb helye 4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hu-HU" smtClean="0"/>
              <a:t>webarchivum@oszk.hu</a:t>
            </a: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739E65-74F8-4E72-BFEB-D370D27F2513}" type="slidenum">
              <a:rPr lang="hu-HU"/>
              <a:pPr>
                <a:defRPr/>
              </a:pPr>
              <a:t>21</a:t>
            </a:fld>
            <a:endParaRPr lang="hu-HU"/>
          </a:p>
        </p:txBody>
      </p:sp>
      <p:pic>
        <p:nvPicPr>
          <p:cNvPr id="34820" name="Picture 2" descr="Ordbog_DigitalBevari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74138" y="3113088"/>
            <a:ext cx="3052762" cy="305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365125"/>
            <a:ext cx="10515600" cy="695325"/>
          </a:xfrm>
        </p:spPr>
        <p:txBody>
          <a:bodyPr anchor="t">
            <a:spAutoFit/>
          </a:bodyPr>
          <a:lstStyle/>
          <a:p>
            <a:r>
              <a:rPr lang="hu-HU" smtClean="0">
                <a:latin typeface="Calibri" pitchFamily="34" charset="0"/>
              </a:rPr>
              <a:t>Ajánlott források</a:t>
            </a:r>
          </a:p>
        </p:txBody>
      </p:sp>
      <p:sp>
        <p:nvSpPr>
          <p:cNvPr id="3482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1181100"/>
            <a:ext cx="11515725" cy="5062538"/>
          </a:xfrm>
        </p:spPr>
        <p:txBody>
          <a:bodyPr>
            <a:spAutoFit/>
          </a:bodyPr>
          <a:lstStyle/>
          <a:p>
            <a:pPr marL="342900" indent="-342900">
              <a:spcBef>
                <a:spcPct val="25000"/>
              </a:spcBef>
              <a:spcAft>
                <a:spcPct val="25000"/>
              </a:spcAft>
            </a:pPr>
            <a:r>
              <a:rPr lang="hu-HU" smtClean="0">
                <a:hlinkClick r:id="rId3"/>
              </a:rPr>
              <a:t>dhupla: Az orosz–ukrán háború a magyar online sajtóban</a:t>
            </a:r>
            <a:endParaRPr lang="hu-HU" smtClean="0"/>
          </a:p>
          <a:p>
            <a:pPr marL="342900" indent="-342900">
              <a:spcBef>
                <a:spcPct val="25000"/>
              </a:spcBef>
            </a:pPr>
            <a:r>
              <a:rPr lang="hu-HU" smtClean="0">
                <a:hlinkClick r:id="rId4"/>
              </a:rPr>
              <a:t>Erin Gallagher: </a:t>
            </a:r>
            <a:r>
              <a:rPr lang="en-US" smtClean="0">
                <a:hlinkClick r:id="rId4"/>
              </a:rPr>
              <a:t>Internet Archive Network Visualization Project</a:t>
            </a:r>
            <a:endParaRPr lang="hu-HU" smtClean="0"/>
          </a:p>
          <a:p>
            <a:pPr marL="342900" indent="-342900">
              <a:spcBef>
                <a:spcPct val="25000"/>
              </a:spcBef>
            </a:pPr>
            <a:r>
              <a:rPr lang="hu-HU" smtClean="0">
                <a:hlinkClick r:id="rId5"/>
              </a:rPr>
              <a:t>Kocsis Andrea: Hozzáférés engedélyezve: Kreatív utakon a webarchívumokhoz</a:t>
            </a:r>
            <a:endParaRPr lang="hu-HU" smtClean="0"/>
          </a:p>
          <a:p>
            <a:pPr marL="342900" indent="-342900">
              <a:spcBef>
                <a:spcPct val="25000"/>
              </a:spcBef>
            </a:pPr>
            <a:r>
              <a:rPr lang="hu-HU" smtClean="0">
                <a:hlinkClick r:id="rId6"/>
              </a:rPr>
              <a:t>Mat Kelly: </a:t>
            </a:r>
            <a:r>
              <a:rPr lang="en-US" smtClean="0">
                <a:hlinkClick r:id="rId6"/>
              </a:rPr>
              <a:t>Visualizing Digital Collections of Web Archives </a:t>
            </a:r>
            <a:r>
              <a:rPr lang="hu-HU" smtClean="0">
                <a:hlinkClick r:id="rId6"/>
              </a:rPr>
              <a:t/>
            </a:r>
            <a:br>
              <a:rPr lang="hu-HU" smtClean="0">
                <a:hlinkClick r:id="rId6"/>
              </a:rPr>
            </a:br>
            <a:r>
              <a:rPr lang="en-US" smtClean="0">
                <a:hlinkClick r:id="rId6"/>
              </a:rPr>
              <a:t>from Columbia Web Archiving</a:t>
            </a:r>
            <a:endParaRPr lang="hu-HU" smtClean="0"/>
          </a:p>
          <a:p>
            <a:pPr marL="342900" indent="-342900">
              <a:spcBef>
                <a:spcPct val="25000"/>
              </a:spcBef>
            </a:pPr>
            <a:r>
              <a:rPr lang="de-DE" smtClean="0">
                <a:hlinkClick r:id="rId7"/>
              </a:rPr>
              <a:t>Michele C. Weigle</a:t>
            </a:r>
            <a:r>
              <a:rPr lang="hu-HU" smtClean="0">
                <a:hlinkClick r:id="rId7"/>
              </a:rPr>
              <a:t> –</a:t>
            </a:r>
            <a:r>
              <a:rPr lang="de-DE" smtClean="0">
                <a:hlinkClick r:id="rId7"/>
              </a:rPr>
              <a:t> Michael L. Nelson</a:t>
            </a:r>
            <a:r>
              <a:rPr lang="hu-HU" smtClean="0">
                <a:hlinkClick r:id="rId7"/>
              </a:rPr>
              <a:t>: </a:t>
            </a:r>
            <a:r>
              <a:rPr lang="en-US" smtClean="0">
                <a:hlinkClick r:id="rId7"/>
              </a:rPr>
              <a:t>Visualizing </a:t>
            </a:r>
            <a:r>
              <a:rPr lang="hu-HU" smtClean="0">
                <a:hlinkClick r:id="rId7"/>
              </a:rPr>
              <a:t/>
            </a:r>
            <a:br>
              <a:rPr lang="hu-HU" smtClean="0">
                <a:hlinkClick r:id="rId7"/>
              </a:rPr>
            </a:br>
            <a:r>
              <a:rPr lang="en-US" smtClean="0">
                <a:hlinkClick r:id="rId7"/>
              </a:rPr>
              <a:t>Digital Collections of Web Archives</a:t>
            </a:r>
            <a:endParaRPr lang="hu-HU" smtClean="0"/>
          </a:p>
          <a:p>
            <a:pPr marL="342900" indent="-342900">
              <a:spcBef>
                <a:spcPct val="25000"/>
              </a:spcBef>
            </a:pPr>
            <a:r>
              <a:rPr lang="hu-HU" smtClean="0">
                <a:hlinkClick r:id="rId8"/>
              </a:rPr>
              <a:t>Michele Weigle: </a:t>
            </a:r>
            <a:r>
              <a:rPr lang="en-US" smtClean="0">
                <a:hlinkClick r:id="rId8"/>
              </a:rPr>
              <a:t>Information Visualization - Visualizing </a:t>
            </a:r>
            <a:r>
              <a:rPr lang="hu-HU" smtClean="0">
                <a:hlinkClick r:id="rId8"/>
              </a:rPr>
              <a:t/>
            </a:r>
            <a:br>
              <a:rPr lang="hu-HU" smtClean="0">
                <a:hlinkClick r:id="rId8"/>
              </a:rPr>
            </a:br>
            <a:r>
              <a:rPr lang="en-US" smtClean="0">
                <a:hlinkClick r:id="rId8"/>
              </a:rPr>
              <a:t>Digital Collections at Archive-It</a:t>
            </a:r>
            <a:endParaRPr lang="hu-HU" smtClean="0"/>
          </a:p>
          <a:p>
            <a:pPr marL="342900" indent="-342900">
              <a:spcBef>
                <a:spcPct val="25000"/>
              </a:spcBef>
            </a:pPr>
            <a:r>
              <a:rPr lang="hu-HU" smtClean="0">
                <a:hlinkClick r:id="rId9"/>
              </a:rPr>
              <a:t>Youssef Eldakar: </a:t>
            </a:r>
            <a:r>
              <a:rPr lang="en-US" smtClean="0">
                <a:hlinkClick r:id="rId9"/>
              </a:rPr>
              <a:t>LinkGate for web archive visualization</a:t>
            </a:r>
            <a:endParaRPr lang="hu-HU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>
                <a:latin typeface="Calibri" pitchFamily="34" charset="0"/>
                <a:cs typeface="Calibri" pitchFamily="34" charset="0"/>
              </a:rPr>
              <a:t>Adatformátumok</a:t>
            </a:r>
          </a:p>
        </p:txBody>
      </p:sp>
      <p:sp>
        <p:nvSpPr>
          <p:cNvPr id="3" name="Tartalom helye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4150"/>
            <a:ext cx="10525125" cy="4810125"/>
          </a:xfrm>
        </p:spPr>
        <p:txBody>
          <a:bodyPr>
            <a:noAutofit/>
          </a:bodyPr>
          <a:lstStyle/>
          <a:p>
            <a:r>
              <a:rPr lang="hu-HU" sz="1600" smtClean="0">
                <a:cs typeface="Calibri" pitchFamily="34" charset="0"/>
              </a:rPr>
              <a:t>Az adatkészletek formátuma határozza meg, hogyan tudják az algoritmusok és a vizualizációs eszközök „elolvasni” az információt. A választás általában attól függ, hogy olvashatóságra (emberi szemnek), sebességre (gépi feldolgozás) vagy hierarchiára (összetett adatszerkezet) van-e szükség.</a:t>
            </a:r>
          </a:p>
          <a:p>
            <a:r>
              <a:rPr lang="hu-HU" sz="1600" smtClean="0">
                <a:cs typeface="Calibri" pitchFamily="34" charset="0"/>
              </a:rPr>
              <a:t>Táblázatos formátumok</a:t>
            </a:r>
          </a:p>
          <a:p>
            <a:pPr lvl="1">
              <a:buFont typeface="Courier New" pitchFamily="49" charset="0"/>
              <a:buChar char="o"/>
            </a:pPr>
            <a:r>
              <a:rPr lang="hu-HU" sz="1600" smtClean="0">
                <a:cs typeface="Calibri" pitchFamily="34" charset="0"/>
              </a:rPr>
              <a:t>CSV (Comma-Separated Values): Egyszerű szöveges fájl, ahol az értékeket vessző választja el. Kis méretű, minden szoftver felismeri, de nem tárol metaadatokat (pl. hogy egy oszlop dátum vagy szám).</a:t>
            </a:r>
          </a:p>
          <a:p>
            <a:pPr lvl="1">
              <a:buFont typeface="Courier New" pitchFamily="49" charset="0"/>
              <a:buChar char="o"/>
            </a:pPr>
            <a:r>
              <a:rPr lang="hu-HU" sz="1600" smtClean="0">
                <a:cs typeface="Calibri" pitchFamily="34" charset="0"/>
              </a:rPr>
              <a:t>Excel (XLSX/XLSM): Nemcsak adat, hanem formázás, képletek és több munkalap is lehet benne. Hátránya, hogy nagy adatmennyiségnél (több százezer sor felett) belassul.</a:t>
            </a:r>
          </a:p>
          <a:p>
            <a:pPr lvl="1">
              <a:buFont typeface="Courier New" pitchFamily="49" charset="0"/>
              <a:buChar char="o"/>
            </a:pPr>
            <a:r>
              <a:rPr lang="hu-HU" sz="1600" smtClean="0">
                <a:cs typeface="Calibri" pitchFamily="34" charset="0"/>
              </a:rPr>
              <a:t>TSV (Tab-Separated Values): Ugyanaz, mint a CSV, csak tabulátorral elválasztva. Akkor hasznos, ha az adatok maguk is tartalmaznak vesszőket (pl. hosszú szöveges leírások).</a:t>
            </a:r>
          </a:p>
          <a:p>
            <a:r>
              <a:rPr lang="hu-HU" sz="1600" smtClean="0">
                <a:cs typeface="Calibri" pitchFamily="34" charset="0"/>
              </a:rPr>
              <a:t>Hierarchikus és webes formátumok</a:t>
            </a:r>
          </a:p>
          <a:p>
            <a:pPr lvl="1">
              <a:buFont typeface="Courier New" pitchFamily="49" charset="0"/>
              <a:buChar char="o"/>
            </a:pPr>
            <a:r>
              <a:rPr lang="hu-HU" sz="1600" smtClean="0">
                <a:cs typeface="Calibri" pitchFamily="34" charset="0"/>
              </a:rPr>
              <a:t>JSON (JavaScript Object Notation): A modern web és az API-k (alkalmazásprogramozási felületek) alapköve. Kulcs-érték párokat használ. Könnyen olvasható embernek és gépnek is.</a:t>
            </a:r>
          </a:p>
          <a:p>
            <a:pPr lvl="1">
              <a:buFont typeface="Courier New" pitchFamily="49" charset="0"/>
              <a:buChar char="o"/>
            </a:pPr>
            <a:r>
              <a:rPr lang="hu-HU" sz="1600" smtClean="0">
                <a:cs typeface="Calibri" pitchFamily="34" charset="0"/>
              </a:rPr>
              <a:t>XML (Extensible Markup Language): Hasonló a JSON-höz, de tageket használ (mint a HTML).</a:t>
            </a:r>
          </a:p>
          <a:p>
            <a:r>
              <a:rPr lang="hu-HU" sz="1600" smtClean="0">
                <a:cs typeface="Calibri" pitchFamily="34" charset="0"/>
              </a:rPr>
              <a:t>Speciális formátumok</a:t>
            </a:r>
          </a:p>
          <a:p>
            <a:pPr lvl="1">
              <a:buFont typeface="Courier New" pitchFamily="49" charset="0"/>
              <a:buChar char="o"/>
            </a:pPr>
            <a:r>
              <a:rPr lang="hu-HU" sz="1600" smtClean="0">
                <a:cs typeface="Calibri" pitchFamily="34" charset="0"/>
              </a:rPr>
              <a:t>SQL (Database dump): Egy adatbázis teljes szerkezetét és tartalmát exportálhatjuk egyetlen .sql fájlba.</a:t>
            </a:r>
          </a:p>
          <a:p>
            <a:pPr lvl="1">
              <a:buFont typeface="Courier New" pitchFamily="49" charset="0"/>
              <a:buChar char="o"/>
            </a:pPr>
            <a:r>
              <a:rPr lang="hu-HU" sz="1600" smtClean="0">
                <a:cs typeface="Calibri" pitchFamily="34" charset="0"/>
              </a:rPr>
              <a:t>GeoJSON / Shapefile: Térinformatikai (térképes) adatok tárolására: koordináták, határok és a hozzájuk tartozó adatok.</a:t>
            </a:r>
          </a:p>
        </p:txBody>
      </p:sp>
      <p:sp>
        <p:nvSpPr>
          <p:cNvPr id="4" name="Dátum helye 3">
            <a:extLst>
              <a:ext uri="{FF2B5EF4-FFF2-40B4-BE49-F238E27FC236}"/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https://webarchivum.oszk.hu</a:t>
            </a:r>
          </a:p>
        </p:txBody>
      </p:sp>
      <p:sp>
        <p:nvSpPr>
          <p:cNvPr id="5" name="Élőláb helye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webarchivum@oszk.hu</a:t>
            </a:r>
          </a:p>
        </p:txBody>
      </p:sp>
      <p:sp>
        <p:nvSpPr>
          <p:cNvPr id="6" name="Dia számának helye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16FD2F-8509-461E-8893-17CD0BA5325A}" type="slidenum">
              <a:rPr lang="hu-HU"/>
              <a:pPr>
                <a:defRPr/>
              </a:pPr>
              <a:t>3</a:t>
            </a:fld>
            <a:endParaRPr lang="hu-H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>
                <a:latin typeface="Calibri" pitchFamily="34" charset="0"/>
                <a:cs typeface="Calibri" pitchFamily="34" charset="0"/>
              </a:rPr>
              <a:t>Eszközök</a:t>
            </a:r>
          </a:p>
        </p:txBody>
      </p:sp>
      <p:sp>
        <p:nvSpPr>
          <p:cNvPr id="3" name="Tartalom helye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1625"/>
            <a:ext cx="10515600" cy="4351338"/>
          </a:xfrm>
        </p:spPr>
        <p:txBody>
          <a:bodyPr>
            <a:noAutofit/>
          </a:bodyPr>
          <a:lstStyle/>
          <a:p>
            <a:r>
              <a:rPr lang="hu-HU" sz="2200" smtClean="0">
                <a:cs typeface="Calibri" pitchFamily="34" charset="0"/>
              </a:rPr>
              <a:t>Az eszközöket alapvetően három nagy kategóriába sorolhatjuk: üzleti jelentésre szolgáló (BI) szoftverek, specializált (online) eszközök és programozási könyvtárak.</a:t>
            </a:r>
          </a:p>
          <a:p>
            <a:r>
              <a:rPr lang="hu-HU" sz="2200" smtClean="0">
                <a:cs typeface="Calibri" pitchFamily="34" charset="0"/>
              </a:rPr>
              <a:t>A BI-eszközöket (MS Power BI, Tableau, Google Looker Studio) elsősorban vállalati környezetben használják, ahol a cél az adatok összekapcsolása, irányítópultok (dashboardok) építése és az automatizált jelentéskészítés. A fejlettebb funkciók sokszor nem ingyenesek.</a:t>
            </a:r>
          </a:p>
          <a:p>
            <a:r>
              <a:rPr lang="hu-HU" sz="2200" smtClean="0">
                <a:cs typeface="Calibri" pitchFamily="34" charset="0"/>
              </a:rPr>
              <a:t>A specializált eszközök beépített lehetőséget biztosítanak az adatvizualizációra (Excel, Solrwayback, Gephi). Az online eszközök (Datawrapper, Flourish) a gyorsaságra és a dizájnra fókuszálnak, anélkül, hogy telepíteni kellene valamit, de sokszor nem ingyenesek.</a:t>
            </a:r>
          </a:p>
          <a:p>
            <a:r>
              <a:rPr lang="hu-HU" sz="2200" smtClean="0">
                <a:cs typeface="Calibri" pitchFamily="34" charset="0"/>
              </a:rPr>
              <a:t>A programozási könyvtárak (Python, R) használata jelenti a teljes kontrollt a vizualizáció folyamata fölött, de kód szükséges hozzá. Léteznek teljesen ingyenesen használható, nyílt forráskódú megoldások (Matplotlib, Seaborn, ggplot2). Ezeket gyakran használják notebookokba beépítve.</a:t>
            </a:r>
          </a:p>
        </p:txBody>
      </p:sp>
      <p:sp>
        <p:nvSpPr>
          <p:cNvPr id="4" name="Dátum helye 3">
            <a:extLst>
              <a:ext uri="{FF2B5EF4-FFF2-40B4-BE49-F238E27FC236}"/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https://webarchivum.oszk.hu</a:t>
            </a:r>
          </a:p>
        </p:txBody>
      </p:sp>
      <p:sp>
        <p:nvSpPr>
          <p:cNvPr id="5" name="Élőláb helye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webarchivum@oszk.hu</a:t>
            </a:r>
          </a:p>
        </p:txBody>
      </p:sp>
      <p:sp>
        <p:nvSpPr>
          <p:cNvPr id="6" name="Dia számának helye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CC9B8-2727-41B3-B457-429EBF9799A1}" type="slidenum">
              <a:rPr lang="hu-HU"/>
              <a:pPr>
                <a:defRPr/>
              </a:pPr>
              <a:t>4</a:t>
            </a:fld>
            <a:endParaRPr lang="hu-H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>
                <a:latin typeface="Calibri" pitchFamily="34" charset="0"/>
                <a:cs typeface="Calibri" pitchFamily="34" charset="0"/>
              </a:rPr>
              <a:t>Az adatvizualizáció főbb fajtái</a:t>
            </a:r>
          </a:p>
        </p:txBody>
      </p:sp>
      <p:sp>
        <p:nvSpPr>
          <p:cNvPr id="18434" name="Tartalom helye 2"/>
          <p:cNvSpPr>
            <a:spLocks noGrp="1"/>
          </p:cNvSpPr>
          <p:nvPr>
            <p:ph idx="1"/>
          </p:nvPr>
        </p:nvSpPr>
        <p:spPr>
          <a:xfrm>
            <a:off x="838200" y="1825625"/>
            <a:ext cx="4645025" cy="4351338"/>
          </a:xfrm>
        </p:spPr>
        <p:txBody>
          <a:bodyPr/>
          <a:lstStyle/>
          <a:p>
            <a:r>
              <a:rPr lang="hu-HU" smtClean="0">
                <a:cs typeface="Calibri" pitchFamily="34" charset="0"/>
              </a:rPr>
              <a:t>Diagramok</a:t>
            </a:r>
          </a:p>
          <a:p>
            <a:r>
              <a:rPr lang="hu-HU" smtClean="0">
                <a:cs typeface="Calibri" pitchFamily="34" charset="0"/>
              </a:rPr>
              <a:t>Hierarchikus és strukturált ábrák</a:t>
            </a:r>
          </a:p>
          <a:p>
            <a:r>
              <a:rPr lang="hu-HU" smtClean="0">
                <a:cs typeface="Calibri" pitchFamily="34" charset="0"/>
              </a:rPr>
              <a:t>Hálózatok</a:t>
            </a:r>
          </a:p>
          <a:p>
            <a:r>
              <a:rPr lang="hu-HU" smtClean="0">
                <a:cs typeface="Calibri" pitchFamily="34" charset="0"/>
              </a:rPr>
              <a:t>Térképek</a:t>
            </a:r>
          </a:p>
          <a:p>
            <a:r>
              <a:rPr lang="hu-HU" smtClean="0">
                <a:cs typeface="Calibri" pitchFamily="34" charset="0"/>
              </a:rPr>
              <a:t>Infografikák</a:t>
            </a:r>
          </a:p>
        </p:txBody>
      </p:sp>
      <p:sp>
        <p:nvSpPr>
          <p:cNvPr id="4" name="Dátum helye 3">
            <a:extLst>
              <a:ext uri="{FF2B5EF4-FFF2-40B4-BE49-F238E27FC236}"/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https://webarchivum.oszk.hu</a:t>
            </a:r>
          </a:p>
        </p:txBody>
      </p:sp>
      <p:sp>
        <p:nvSpPr>
          <p:cNvPr id="5" name="Élőláb helye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webarchivum@oszk.hu</a:t>
            </a:r>
          </a:p>
        </p:txBody>
      </p:sp>
      <p:sp>
        <p:nvSpPr>
          <p:cNvPr id="6" name="Dia számának helye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7B8145-9E31-4E5C-B54D-4FC7C75DF98C}" type="slidenum">
              <a:rPr lang="hu-HU"/>
              <a:pPr>
                <a:defRPr/>
              </a:pPr>
              <a:t>5</a:t>
            </a:fld>
            <a:endParaRPr lang="hu-HU"/>
          </a:p>
        </p:txBody>
      </p:sp>
      <p:pic>
        <p:nvPicPr>
          <p:cNvPr id="18438" name="Kép 6" descr="A képen szöveg, képernyőkép, diagram látható&#10;&#10;Lehet, hogy az AI által létrehozott tartalom helytelen.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02350" y="1717675"/>
            <a:ext cx="5457825" cy="409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>
                <a:latin typeface="Calibri" pitchFamily="34" charset="0"/>
                <a:cs typeface="Calibri" pitchFamily="34" charset="0"/>
              </a:rPr>
              <a:t>A Solrwayback vizualizációs lehetőségei</a:t>
            </a:r>
          </a:p>
        </p:txBody>
      </p:sp>
      <p:sp>
        <p:nvSpPr>
          <p:cNvPr id="19458" name="Tartalom helye 2"/>
          <p:cNvSpPr>
            <a:spLocks noGrp="1"/>
          </p:cNvSpPr>
          <p:nvPr>
            <p:ph idx="1"/>
          </p:nvPr>
        </p:nvSpPr>
        <p:spPr>
          <a:xfrm>
            <a:off x="838200" y="1825625"/>
            <a:ext cx="4410075" cy="4351338"/>
          </a:xfrm>
        </p:spPr>
        <p:txBody>
          <a:bodyPr/>
          <a:lstStyle/>
          <a:p>
            <a:r>
              <a:rPr lang="hu-HU" smtClean="0">
                <a:cs typeface="Calibri" pitchFamily="34" charset="0"/>
              </a:rPr>
              <a:t>Szófelhő</a:t>
            </a:r>
          </a:p>
          <a:p>
            <a:r>
              <a:rPr lang="hu-HU" smtClean="0">
                <a:cs typeface="Calibri" pitchFamily="34" charset="0"/>
              </a:rPr>
              <a:t>Linkgráf</a:t>
            </a:r>
          </a:p>
          <a:p>
            <a:r>
              <a:rPr lang="hu-HU" smtClean="0">
                <a:cs typeface="Calibri" pitchFamily="34" charset="0"/>
              </a:rPr>
              <a:t>Domainstatisztikai diagram</a:t>
            </a:r>
          </a:p>
          <a:p>
            <a:r>
              <a:rPr lang="hu-HU" smtClean="0">
                <a:cs typeface="Calibri" pitchFamily="34" charset="0"/>
              </a:rPr>
              <a:t>N-gramok</a:t>
            </a:r>
          </a:p>
          <a:p>
            <a:r>
              <a:rPr lang="hu-HU" smtClean="0">
                <a:cs typeface="Calibri" pitchFamily="34" charset="0"/>
              </a:rPr>
              <a:t>Képek térképes lokalizációja geokoordináták alapján</a:t>
            </a:r>
          </a:p>
        </p:txBody>
      </p:sp>
      <p:sp>
        <p:nvSpPr>
          <p:cNvPr id="4" name="Dátum helye 3">
            <a:extLst>
              <a:ext uri="{FF2B5EF4-FFF2-40B4-BE49-F238E27FC236}"/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https://webarchivum.oszk.hu</a:t>
            </a:r>
          </a:p>
        </p:txBody>
      </p:sp>
      <p:sp>
        <p:nvSpPr>
          <p:cNvPr id="5" name="Élőláb helye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webarchivum@oszk.hu</a:t>
            </a:r>
          </a:p>
        </p:txBody>
      </p:sp>
      <p:sp>
        <p:nvSpPr>
          <p:cNvPr id="6" name="Dia számának helye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FC63A7-A41A-4313-961E-0A2E5F83BE84}" type="slidenum">
              <a:rPr lang="hu-HU"/>
              <a:pPr>
                <a:defRPr/>
              </a:pPr>
              <a:t>6</a:t>
            </a:fld>
            <a:endParaRPr lang="hu-HU"/>
          </a:p>
        </p:txBody>
      </p:sp>
      <p:pic>
        <p:nvPicPr>
          <p:cNvPr id="19462" name="Kép 8" descr="A képen szöveg, térkép, képernyőkép látható&#10;&#10;Lehet, hogy az AI által létrehozott tartalom helytelen.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4975" y="1827213"/>
            <a:ext cx="6680200" cy="37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>
                <a:cs typeface="Calibri Light" pitchFamily="34" charset="0"/>
              </a:rPr>
              <a:t>Egy példa: az Ukrajna-projekt</a:t>
            </a:r>
            <a:endParaRPr lang="hu-HU" smtClean="0"/>
          </a:p>
        </p:txBody>
      </p:sp>
      <p:sp>
        <p:nvSpPr>
          <p:cNvPr id="4" name="Dátum helye 3">
            <a:extLst>
              <a:ext uri="{FF2B5EF4-FFF2-40B4-BE49-F238E27FC236}"/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https://webarchivum.oszk.hu</a:t>
            </a:r>
          </a:p>
        </p:txBody>
      </p:sp>
      <p:sp>
        <p:nvSpPr>
          <p:cNvPr id="5" name="Élőláb helye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webarchivum@oszk.hu</a:t>
            </a:r>
          </a:p>
        </p:txBody>
      </p:sp>
      <p:sp>
        <p:nvSpPr>
          <p:cNvPr id="6" name="Dia számának helye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3E182A-BD88-4647-975B-D01207335C1F}" type="slidenum">
              <a:rPr lang="hu-HU"/>
              <a:pPr>
                <a:defRPr/>
              </a:pPr>
              <a:t>7</a:t>
            </a:fld>
            <a:endParaRPr lang="hu-H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>
                <a:latin typeface="Calibri" pitchFamily="34" charset="0"/>
                <a:cs typeface="Calibri" pitchFamily="34" charset="0"/>
              </a:rPr>
              <a:t>Az Ukrajna-gyűjtemény</a:t>
            </a:r>
          </a:p>
        </p:txBody>
      </p:sp>
      <p:sp>
        <p:nvSpPr>
          <p:cNvPr id="21506" name="Szöveg helye 2"/>
          <p:cNvSpPr>
            <a:spLocks noGrp="1"/>
          </p:cNvSpPr>
          <p:nvPr>
            <p:ph idx="1"/>
          </p:nvPr>
        </p:nvSpPr>
        <p:spPr>
          <a:xfrm>
            <a:off x="838200" y="1825625"/>
            <a:ext cx="6129338" cy="4351338"/>
          </a:xfrm>
        </p:spPr>
        <p:txBody>
          <a:bodyPr/>
          <a:lstStyle/>
          <a:p>
            <a:r>
              <a:rPr lang="hu-HU" sz="2000" smtClean="0">
                <a:cs typeface="Calibri" pitchFamily="34" charset="0"/>
              </a:rPr>
              <a:t>Az OSZK a webtérszintű és a tematikus aratások mellett eseményalapú gyűjtéseket is készít a jelentősebb kulturális, politikai és sporteseményekről.</a:t>
            </a:r>
          </a:p>
          <a:p>
            <a:r>
              <a:rPr lang="hu-HU" sz="2000" smtClean="0">
                <a:cs typeface="Calibri" pitchFamily="34" charset="0"/>
              </a:rPr>
              <a:t>2022. február 21. óta elkezdtük gyűjteni az orosz–ukrán konfliktussal majd később háborúval kapcsolatos híreket, 75 magyarországi és határon túli hírportálról.</a:t>
            </a:r>
          </a:p>
          <a:p>
            <a:r>
              <a:rPr lang="hu-HU" sz="2000" smtClean="0">
                <a:cs typeface="Calibri" pitchFamily="34" charset="0"/>
              </a:rPr>
              <a:t>A hírek gyűjtése alapvetően a portálokon használt címkék vagy kategóriák alapján történik (ez közel 500 seed URL-t jelent).</a:t>
            </a:r>
          </a:p>
          <a:p>
            <a:r>
              <a:rPr lang="hu-HU" sz="2000" smtClean="0">
                <a:cs typeface="Calibri" pitchFamily="34" charset="0"/>
              </a:rPr>
              <a:t>Ezek a mentések hetente egyszer futnak. </a:t>
            </a:r>
          </a:p>
          <a:p>
            <a:r>
              <a:rPr lang="hu-HU" sz="2000" smtClean="0">
                <a:cs typeface="Calibri" pitchFamily="34" charset="0"/>
              </a:rPr>
              <a:t>A gyűjtemény jogi okok miatt nem nyilvános, de van egy </a:t>
            </a:r>
            <a:r>
              <a:rPr lang="hu-HU" sz="2000" smtClean="0">
                <a:cs typeface="Calibri" pitchFamily="34" charset="0"/>
                <a:hlinkClick r:id="rId2"/>
              </a:rPr>
              <a:t>Solrwayback-keresője</a:t>
            </a:r>
            <a:r>
              <a:rPr lang="hu-HU" sz="2000" smtClean="0">
                <a:cs typeface="Calibri" pitchFamily="34" charset="0"/>
              </a:rPr>
              <a:t>.</a:t>
            </a:r>
          </a:p>
          <a:p>
            <a:endParaRPr lang="hu-HU" sz="2000" smtClean="0">
              <a:cs typeface="Calibri" pitchFamily="34" charset="0"/>
            </a:endParaRPr>
          </a:p>
        </p:txBody>
      </p:sp>
      <p:sp>
        <p:nvSpPr>
          <p:cNvPr id="4" name="Dátum helye 3">
            <a:extLst>
              <a:ext uri="{FF2B5EF4-FFF2-40B4-BE49-F238E27FC236}"/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https://webarchivum.oszk.hu</a:t>
            </a:r>
          </a:p>
        </p:txBody>
      </p:sp>
      <p:sp>
        <p:nvSpPr>
          <p:cNvPr id="5" name="Élőláb helye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webarchivum@oszk.hu</a:t>
            </a:r>
          </a:p>
        </p:txBody>
      </p:sp>
      <p:sp>
        <p:nvSpPr>
          <p:cNvPr id="6" name="Dia számának helye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FCFB10-1642-4997-89CC-D9A2F69D853E}" type="slidenum">
              <a:rPr lang="hu-HU"/>
              <a:pPr>
                <a:defRPr/>
              </a:pPr>
              <a:t>8</a:t>
            </a:fld>
            <a:endParaRPr lang="hu-HU"/>
          </a:p>
        </p:txBody>
      </p:sp>
      <p:pic>
        <p:nvPicPr>
          <p:cNvPr id="21510" name="Kép 6" descr="A képen szöveg, képernyőkép, Betűtípus, szám látható&#10;&#10;Lehet, hogy az AI által létrehozott tartalom helytelen.">
            <a:hlinkClick r:id="rId3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64363" y="1827213"/>
            <a:ext cx="5229225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>
                <a:latin typeface="Calibri" pitchFamily="34" charset="0"/>
                <a:cs typeface="Calibri" pitchFamily="34" charset="0"/>
              </a:rPr>
              <a:t>Az Ukrajna-szövegkorpusz és adatkészleteinek a létrehozása</a:t>
            </a:r>
          </a:p>
        </p:txBody>
      </p:sp>
      <p:sp>
        <p:nvSpPr>
          <p:cNvPr id="22530" name="Tartalom helye 2"/>
          <p:cNvSpPr>
            <a:spLocks noGrp="1"/>
          </p:cNvSpPr>
          <p:nvPr>
            <p:ph idx="1"/>
          </p:nvPr>
        </p:nvSpPr>
        <p:spPr>
          <a:xfrm>
            <a:off x="838200" y="1825625"/>
            <a:ext cx="5534025" cy="4351338"/>
          </a:xfrm>
        </p:spPr>
        <p:txBody>
          <a:bodyPr/>
          <a:lstStyle/>
          <a:p>
            <a:r>
              <a:rPr lang="hu-HU" smtClean="0">
                <a:cs typeface="Calibri" pitchFamily="34" charset="0"/>
              </a:rPr>
              <a:t>A heti mentésekből egy automatikus pipeline állítja elő a nyelvileg elemzett szöveget, majd abból adatkészleteket.</a:t>
            </a:r>
          </a:p>
          <a:p>
            <a:r>
              <a:rPr lang="hu-HU" smtClean="0">
                <a:cs typeface="Calibri" pitchFamily="34" charset="0"/>
              </a:rPr>
              <a:t>Ennek lépései:</a:t>
            </a:r>
          </a:p>
          <a:p>
            <a:pPr lvl="1">
              <a:buFont typeface="Courier New" pitchFamily="49" charset="0"/>
              <a:buChar char="o"/>
            </a:pPr>
            <a:r>
              <a:rPr lang="hu-HU" smtClean="0">
                <a:cs typeface="Calibri" pitchFamily="34" charset="0"/>
              </a:rPr>
              <a:t>WARC2HTML</a:t>
            </a:r>
          </a:p>
          <a:p>
            <a:pPr lvl="1">
              <a:buFont typeface="Courier New" pitchFamily="49" charset="0"/>
              <a:buChar char="o"/>
            </a:pPr>
            <a:r>
              <a:rPr lang="hu-HU" smtClean="0">
                <a:cs typeface="Calibri" pitchFamily="34" charset="0"/>
              </a:rPr>
              <a:t>HTML2TEXT (boilerplate removal)</a:t>
            </a:r>
          </a:p>
          <a:p>
            <a:pPr lvl="1">
              <a:buFont typeface="Courier New" pitchFamily="49" charset="0"/>
              <a:buChar char="o"/>
            </a:pPr>
            <a:r>
              <a:rPr lang="hu-HU" smtClean="0">
                <a:cs typeface="Calibri" pitchFamily="34" charset="0"/>
              </a:rPr>
              <a:t>Nyelvi elemzés (emtsv)</a:t>
            </a:r>
          </a:p>
          <a:p>
            <a:pPr lvl="1">
              <a:buFont typeface="Courier New" pitchFamily="49" charset="0"/>
              <a:buChar char="o"/>
            </a:pPr>
            <a:r>
              <a:rPr lang="hu-HU" smtClean="0">
                <a:cs typeface="Calibri" pitchFamily="34" charset="0"/>
              </a:rPr>
              <a:t>Adatkészletek a nyelvileg elemzett korpuszból (adattisztítás, szűrés)</a:t>
            </a:r>
          </a:p>
        </p:txBody>
      </p:sp>
      <p:sp>
        <p:nvSpPr>
          <p:cNvPr id="4" name="Dátum helye 3">
            <a:extLst>
              <a:ext uri="{FF2B5EF4-FFF2-40B4-BE49-F238E27FC236}"/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https://webarchivum.oszk.hu</a:t>
            </a:r>
          </a:p>
        </p:txBody>
      </p:sp>
      <p:sp>
        <p:nvSpPr>
          <p:cNvPr id="5" name="Élőláb helye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/>
              <a:t>webarchivum@oszk.hu</a:t>
            </a:r>
          </a:p>
        </p:txBody>
      </p:sp>
      <p:sp>
        <p:nvSpPr>
          <p:cNvPr id="6" name="Dia számának helye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644D1-361E-40C8-AF88-3EDE0A27D070}" type="slidenum">
              <a:rPr lang="hu-HU"/>
              <a:pPr>
                <a:defRPr/>
              </a:pPr>
              <a:t>9</a:t>
            </a:fld>
            <a:endParaRPr lang="hu-HU"/>
          </a:p>
        </p:txBody>
      </p:sp>
      <p:pic>
        <p:nvPicPr>
          <p:cNvPr id="22534" name="Kép 7" descr="A képen rajz, vázlat, művészet, illusztráció látható&#10;&#10;Lehet, hogy az AI által létrehozott tartalom helytelen.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40563" y="1436688"/>
            <a:ext cx="33464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767</Words>
  <Application>Microsoft Office PowerPoint</Application>
  <PresentationFormat>Custom</PresentationFormat>
  <Paragraphs>150</Paragraphs>
  <Slides>21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Tervezősablon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6" baseType="lpstr">
      <vt:lpstr>Calibri</vt:lpstr>
      <vt:lpstr>Arial</vt:lpstr>
      <vt:lpstr>Calibri Light</vt:lpstr>
      <vt:lpstr>Courier New</vt:lpstr>
      <vt:lpstr>Office-téma</vt:lpstr>
      <vt:lpstr>„Internetes tartalmak archiválása” tanfolyam</vt:lpstr>
      <vt:lpstr>Az archivált webes tartalom adatvizualizációjának feltételei</vt:lpstr>
      <vt:lpstr>Adatformátumok</vt:lpstr>
      <vt:lpstr>Eszközök</vt:lpstr>
      <vt:lpstr>Az adatvizualizáció főbb fajtái</vt:lpstr>
      <vt:lpstr>A Solrwayback vizualizációs lehetőségei</vt:lpstr>
      <vt:lpstr>Egy példa: az Ukrajna-projekt</vt:lpstr>
      <vt:lpstr>Az Ukrajna-gyűjtemény</vt:lpstr>
      <vt:lpstr>Az Ukrajna-szövegkorpusz és adatkészleteinek a létrehozása</vt:lpstr>
      <vt:lpstr>A nyelvi elemzés (emtsv)</vt:lpstr>
      <vt:lpstr>11. dia</vt:lpstr>
      <vt:lpstr>Adatbányászat az elemzett szövegből</vt:lpstr>
      <vt:lpstr>13. dia</vt:lpstr>
      <vt:lpstr>14. dia</vt:lpstr>
      <vt:lpstr>15. dia</vt:lpstr>
      <vt:lpstr>16. dia</vt:lpstr>
      <vt:lpstr>17. dia</vt:lpstr>
      <vt:lpstr>18. dia</vt:lpstr>
      <vt:lpstr>19. dia</vt:lpstr>
      <vt:lpstr>Wikiszótár</vt:lpstr>
      <vt:lpstr>Ajánlott források</vt:lpstr>
    </vt:vector>
  </TitlesOfParts>
  <Company>Országos Széchényi Könyvtár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„Internetes tartalmak archiválása” tanfolyam</dc:title>
  <dc:creator>Visky Ákos László</dc:creator>
  <cp:lastModifiedBy>DL</cp:lastModifiedBy>
  <cp:revision>356</cp:revision>
  <dcterms:created xsi:type="dcterms:W3CDTF">2024-08-27T12:25:46Z</dcterms:created>
  <dcterms:modified xsi:type="dcterms:W3CDTF">2026-03-23T16:33:20Z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0x0101006ECBEBA42F1CBD48A34C85AF35FA8616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lcf76f155ced4ddcb4097134ff3c332f">
    <vt:lpwstr/>
  </property>
  <property fmtid="{D5CDD505-2E9C-101B-9397-08002B2CF9AE}" pid="10" name="TaxCatchAll">
    <vt:lpwstr/>
  </property>
  <property fmtid="{D5CDD505-2E9C-101B-9397-08002B2CF9AE}" pid="11" name="SharedWithUsers">
    <vt:lpwstr/>
  </property>
</Properties>
</file>