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1" r:id="rId6"/>
    <p:sldId id="260" r:id="rId7"/>
    <p:sldId id="262" r:id="rId8"/>
    <p:sldId id="263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64" r:id="rId17"/>
    <p:sldId id="287" r:id="rId18"/>
    <p:sldId id="266" r:id="rId19"/>
    <p:sldId id="283" r:id="rId20"/>
    <p:sldId id="284" r:id="rId21"/>
    <p:sldId id="267" r:id="rId22"/>
    <p:sldId id="285" r:id="rId23"/>
    <p:sldId id="286" r:id="rId24"/>
    <p:sldId id="268" r:id="rId25"/>
    <p:sldId id="269" r:id="rId26"/>
    <p:sldId id="270" r:id="rId27"/>
    <p:sldId id="271" r:id="rId28"/>
    <p:sldId id="258" r:id="rId29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9AB5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78" d="100"/>
          <a:sy n="78" d="100"/>
        </p:scale>
        <p:origin x="-78" y="-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D0114-7316-4745-BE41-F57A43122EEA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2FF6-F47F-47CE-884D-A33D7C94B44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2A56-7EEF-463B-92B6-8223930E8CB0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0A762-6508-4FBA-A441-3EEAF7B30ED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4F7BA-DAAB-4E56-B9F9-8A79968EEE6C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5AA5-49F7-4613-BFD2-48CB487452A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C165-B192-4571-9B83-7C2AE4939700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58422-574A-4970-9A24-17C9EEDAEE6D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7EBD-376F-4FAB-827A-2ED2AE892155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04A50-A66B-4E48-AF67-C77B671F061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59901-D571-4445-912B-C84B3C93289D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CB5E-CA41-4ECA-B6C4-0B5EF7208F9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8ADB-37C6-48BF-9DCB-A4BF86C640E0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A70C8-0EAD-45CA-9466-B12ED6531059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00D80-498B-4B61-B314-D1ADD65840F6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D59C-AF74-4003-9771-E47866F7FCE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5436-DFCF-4079-990F-2D335AAD719F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7F99-4FDF-4BF3-99AE-56E5C1CA826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F346-7186-495D-9A07-037A7DE02DE0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C1AE6-BE82-4191-9976-FD8A4BDDC31C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7126E-6530-42B5-9A83-F3D29C5DD148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2969-9DE4-4EC6-B891-3424A54063E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hu-H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hu-HU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2C641-695F-4E88-AFA8-B2CE6B75539B}" type="datetimeFigureOut">
              <a:rPr lang="x-none"/>
              <a:pPr>
                <a:defRPr/>
              </a:pPr>
              <a:t>2026. 04. 09.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FF7A3D-383F-40A7-A9C4-D1D62117A541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kb.nl/about-us/blog/conceptual-modeling-web-archive-metadat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1903413" y="1508125"/>
            <a:ext cx="8764587" cy="1606550"/>
          </a:xfrm>
        </p:spPr>
        <p:txBody>
          <a:bodyPr/>
          <a:lstStyle/>
          <a:p>
            <a:r>
              <a:rPr lang="hu-HU" sz="3600" b="1" smtClean="0">
                <a:solidFill>
                  <a:srgbClr val="F9AB5A"/>
                </a:solidFill>
              </a:rPr>
              <a:t>A magyar webarchívum</a:t>
            </a:r>
            <a:br>
              <a:rPr lang="hu-HU" sz="3600" b="1" smtClean="0">
                <a:solidFill>
                  <a:srgbClr val="F9AB5A"/>
                </a:solidFill>
              </a:rPr>
            </a:br>
            <a:r>
              <a:rPr lang="hu-HU" sz="3600" b="1" smtClean="0">
                <a:solidFill>
                  <a:srgbClr val="F9AB5A"/>
                </a:solidFill>
              </a:rPr>
              <a:t>új nyilvántartó adatbázisa</a:t>
            </a:r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3413" y="3602038"/>
            <a:ext cx="8764587" cy="16557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Kalcsó Gyula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MNMKK OSZK Digitális Bölcsészeti Központ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Digitális Filológiai és Webarchiválási Osztály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latin typeface="Open Sans"/>
                <a:ea typeface="Open Sans"/>
                <a:cs typeface="Open Sans"/>
              </a:rPr>
              <a:t>Networkshop 2026. március 31. – április 2. Debrecen</a:t>
            </a:r>
            <a:endParaRPr lang="x-none" dirty="0">
              <a:latin typeface="Open Sans"/>
              <a:ea typeface="Open Sans"/>
              <a:cs typeface="Open San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66763" y="188913"/>
            <a:ext cx="50419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3317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50" y="544513"/>
            <a:ext cx="806767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Kép 1" descr="A képen szöveg, képernyőkép, szám, Betűtípu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0238"/>
            <a:ext cx="12192000" cy="559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Kép 1" descr="A képen szöveg, képernyőkép, Betűtípu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766763"/>
            <a:ext cx="58007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Kép 2" descr="A képen szöveg, képernyőkép, Betűtípus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3038" y="933450"/>
            <a:ext cx="52863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Kép 1" descr="A képen szöveg, képernyőkép, Betűtípus, tervezés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642938"/>
            <a:ext cx="35337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Kép 2" descr="A képen szöveg, képernyőkép, Betűtípus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7725" y="1019175"/>
            <a:ext cx="52959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 megoldandó problémák</a:t>
            </a:r>
          </a:p>
        </p:txBody>
      </p:sp>
      <p:pic>
        <p:nvPicPr>
          <p:cNvPr id="25602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25603" name="Szövegdoboz 4"/>
          <p:cNvSpPr txBox="1">
            <a:spLocks noChangeArrowheads="1"/>
          </p:cNvSpPr>
          <p:nvPr/>
        </p:nvSpPr>
        <p:spPr bwMode="auto">
          <a:xfrm>
            <a:off x="838200" y="1690688"/>
            <a:ext cx="105156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adatok több helyen, különféle formátumokban, egymással össze nem kapcsolható módon vannak tárolva.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részgyűjtemények nyilvántartásai inkonzisztensek és redundánsak.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nyilvántartásban meg kellene valósítani az entitásalapúságot, valamint az az adatok időbeli változásának a rögzíthetőségét.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korábbi aratások adatait is be kell tölteni az adatbázisba.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Biztosítani kell az adatbázis összekapcsolhatóságát más rendszerekkel.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Tovább kell fejleszteni az automatizációt és monitoringot.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Aptos"/>
              </a:rPr>
              <a:t>Szükséges egy rugalmasan testreszabható adatbeviteli és lekérdezőfelület.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Alternatívák</a:t>
            </a:r>
          </a:p>
        </p:txBody>
      </p:sp>
      <p:pic>
        <p:nvPicPr>
          <p:cNvPr id="26626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26627" name="Szövegdoboz 2"/>
          <p:cNvSpPr txBox="1">
            <a:spLocks noChangeArrowheads="1"/>
          </p:cNvSpPr>
          <p:nvPr/>
        </p:nvSpPr>
        <p:spPr bwMode="auto">
          <a:xfrm>
            <a:off x="835025" y="1839913"/>
            <a:ext cx="4954588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webarchívumok metaadatolása: a Google-táblázatoktól az RDA-ig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OCLC-ajánlás: Dublin Core, MARC21, EAD, MODS, schema.org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webarchívum metaadatai a katalógusba?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Aptos"/>
              </a:rPr>
              <a:t>Mivel szeretnénk a leíró metaadatokon kívül a technikai és adminisztratív adatokat is egy helyen tárolni, valamint szükség van arra is, hogy a rendszereink vezérléséhez, a lehető legnagyobb fokú automatizációhoz is tároljunk adatokat, ezért az adatbázis a legjobb választás.</a:t>
            </a:r>
          </a:p>
        </p:txBody>
      </p:sp>
      <p:pic>
        <p:nvPicPr>
          <p:cNvPr id="26628" name="Kép 3" descr="Descriptive Metadata for Web Archiv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8163" y="1025525"/>
            <a:ext cx="3759200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Az adatbázis</a:t>
            </a:r>
          </a:p>
        </p:txBody>
      </p:sp>
      <p:pic>
        <p:nvPicPr>
          <p:cNvPr id="27650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27651" name="Szövegdoboz 2"/>
          <p:cNvSpPr txBox="1">
            <a:spLocks noChangeArrowheads="1"/>
          </p:cNvSpPr>
          <p:nvPr/>
        </p:nvSpPr>
        <p:spPr bwMode="auto">
          <a:xfrm>
            <a:off x="773113" y="1717675"/>
            <a:ext cx="1035685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MariaDB, InnoDB motorral.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Alapelvek: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3. normálformára (3nf) törekszünk, a redundanciát a minimálisra csökkentjük.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adatok időbeli változásai rögzítve legyenek.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N:M kapcsolatokat kapcsolótáblákkal valósítjuk meg.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Biztosítani kell a korábbi adatok betölthetőségét, beleértve az aratások technikai és adminisztratív metaadatait is.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Törekszünk a skálázhatóságra: EVA modellt alkalmazunk, azaz külön táblákban tároljuk az entitás adatait, az attribútumokat és az értékeket.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adatbázisnak alkalmasnak kell lennie más rendszereinkkel való összekapcsolásra.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Kép 3" descr="A képen szöveg, képernyőkép, Párhuzamos, té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6863"/>
            <a:ext cx="12192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Kép 1" descr="A képen szöveg, képernyőkép, szoftver, Multimédiás szoftve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475"/>
            <a:ext cx="12192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Entitásalapú metaadatok: a target</a:t>
            </a:r>
          </a:p>
        </p:txBody>
      </p:sp>
      <p:pic>
        <p:nvPicPr>
          <p:cNvPr id="30722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3" name="Szövegdoboz 2">
            <a:extLst>
              <a:ext uri="{FF2B5EF4-FFF2-40B4-BE49-F238E27FC236}"/>
            </a:extLst>
          </p:cNvPr>
          <p:cNvSpPr txBox="1"/>
          <p:nvPr/>
        </p:nvSpPr>
        <p:spPr>
          <a:xfrm>
            <a:off x="836613" y="1717675"/>
            <a:ext cx="4197350" cy="529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ea typeface="+mn-lt"/>
                <a:cs typeface="+mn-lt"/>
              </a:rPr>
              <a:t>Illyria Brejchova munkája alapján egy LRM-alapú modellt alkalmazunk. (Conceptual Modeling of of Web Archive Metadata. </a:t>
            </a:r>
            <a:r>
              <a:rPr lang="hu-HU" dirty="0">
                <a:latin typeface="+mn-lt"/>
                <a:ea typeface="+mn-lt"/>
                <a:cs typeface="+mn-lt"/>
                <a:hlinkClick r:id="rId3"/>
              </a:rPr>
              <a:t>https://lab.kb.nl/about-us/blog/conceptual-modeling-web-archive-metadata</a:t>
            </a:r>
            <a:r>
              <a:rPr lang="hu-HU" dirty="0">
                <a:latin typeface="+mn-lt"/>
                <a:ea typeface="+mn-lt"/>
                <a:cs typeface="+mn-lt"/>
              </a:rPr>
              <a:t>)</a:t>
            </a:r>
            <a:endParaRPr lang="hu-H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cs typeface="+mn-cs"/>
              </a:rPr>
              <a:t>A target a mentésre megcélzott tartalom, amely az élő webhely egy példányának egy része.</a:t>
            </a:r>
            <a:endParaRPr lang="hu-H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cs typeface="+mn-cs"/>
              </a:rPr>
              <a:t>Elkülönítjük a mentett példányokról szóló leírást (archived_content).</a:t>
            </a:r>
            <a:endParaRPr lang="hu-H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cs typeface="+mn-cs"/>
              </a:rPr>
              <a:t>Az eddigi gyűjtemények target groupokként lesznek nyilvántartva.</a:t>
            </a:r>
            <a:endParaRPr lang="hu-HU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endParaRPr lang="hu-H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  <a:cs typeface="+mn-cs"/>
            </a:endParaRPr>
          </a:p>
        </p:txBody>
      </p:sp>
      <p:pic>
        <p:nvPicPr>
          <p:cNvPr id="30724" name="Kép 3" descr="A képen szöveg, képernyőkép, diagram, szoftver látható&#10;&#10;Lehet, hogy az AI által létrehozot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9175" y="1458913"/>
            <a:ext cx="5251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Kép 3" descr="LRM model of live websites and webpage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588"/>
            <a:ext cx="12177713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>
            <a:extLst>
              <a:ext uri="{FF2B5EF4-FFF2-40B4-BE49-F238E27FC236}"/>
            </a:extLst>
          </p:cNvPr>
          <p:cNvSpPr txBox="1"/>
          <p:nvPr/>
        </p:nvSpPr>
        <p:spPr>
          <a:xfrm>
            <a:off x="160338" y="6364288"/>
            <a:ext cx="1170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i="1">
                <a:latin typeface="+mn-lt"/>
                <a:ea typeface="+mn-lt"/>
                <a:cs typeface="+mn-lt"/>
              </a:rPr>
              <a:t>Figure 4: LRM model of live web pages and a live website</a:t>
            </a:r>
            <a:endParaRPr lang="hu-HU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 magyar webarchívum</a:t>
            </a:r>
          </a:p>
        </p:txBody>
      </p:sp>
      <p:pic>
        <p:nvPicPr>
          <p:cNvPr id="14338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3" name="Szövegdoboz 2">
            <a:extLst>
              <a:ext uri="{FF2B5EF4-FFF2-40B4-BE49-F238E27FC236}"/>
            </a:extLst>
          </p:cNvPr>
          <p:cNvSpPr txBox="1"/>
          <p:nvPr/>
        </p:nvSpPr>
        <p:spPr>
          <a:xfrm>
            <a:off x="836613" y="1631950"/>
            <a:ext cx="10453687" cy="3476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cs typeface="+mn-cs"/>
              </a:rPr>
              <a:t>Az Országos Széchényi Könyvtárban 2017 óta működik a webarchiváló osztály, majd csoport, jelenleg a Digitális </a:t>
            </a:r>
            <a:r>
              <a:rPr lang="hu-HU">
                <a:latin typeface="+mn-lt"/>
                <a:ea typeface="+mn-lt"/>
                <a:cs typeface="+mn-lt"/>
              </a:rPr>
              <a:t>Bölcsészeti</a:t>
            </a:r>
            <a:r>
              <a:rPr lang="hu-HU">
                <a:latin typeface="+mn-lt"/>
                <a:cs typeface="+mn-cs"/>
              </a:rPr>
              <a:t> Központ Digitális Filológiai és Webarchiválási Osztályának részeként.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ea typeface="+mn-lt"/>
                <a:cs typeface="+mn-lt"/>
              </a:rPr>
              <a:t>A dokumentumok gyűjtése háromféle módon történik: válogatva a legfontosabb magyar webhelyekről, kiemelt eseményekhez kötődve a főbb hírforrásokból, illetve általános jelleggel a magyar webtérről.</a:t>
            </a:r>
            <a:endParaRPr lang="hu-HU" dirty="0">
              <a:latin typeface="+mn-lt"/>
              <a:ea typeface="+mn-lt"/>
              <a:cs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ea typeface="+mn-lt"/>
                <a:cs typeface="+mn-lt"/>
              </a:rPr>
              <a:t>Szelektíven kerül gyűjtésre a tudományos, kulturális, oktatási, közéleti jellegű tartalmak meghatározott köre.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hu-HU">
                <a:latin typeface="+mn-lt"/>
                <a:ea typeface="+mn-lt"/>
                <a:cs typeface="+mn-lt"/>
              </a:rPr>
              <a:t>Az általános gyűjtés a .hu domén alatt regisztrált vagy egyéb doménhez tartozó, de magyar közönséget megcélzó nyilvános webhelyekre terjed ki.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>
                <a:latin typeface="+mn-lt"/>
                <a:ea typeface="+mn-lt"/>
                <a:cs typeface="+mn-lt"/>
              </a:rPr>
              <a:t>A webaratás csupán azon szervereket érinti, ahonnan technikailag biztosítható a nyilvánosan elérhető tartalom automatikus lementése.</a:t>
            </a:r>
            <a:endParaRPr lang="hu-HU">
              <a:latin typeface="+mn-lt"/>
              <a:cs typeface="+mn-cs"/>
            </a:endParaRPr>
          </a:p>
        </p:txBody>
      </p:sp>
      <p:pic>
        <p:nvPicPr>
          <p:cNvPr id="14340" name="Kép 3" descr="MNMKK OSZK Webarchívu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8750" y="369888"/>
            <a:ext cx="1385888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Kép 1" descr="LRM model of a target and target instanc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9863" y="0"/>
            <a:ext cx="9312275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Szövegdoboz 2"/>
          <p:cNvSpPr txBox="1">
            <a:spLocks noChangeArrowheads="1"/>
          </p:cNvSpPr>
          <p:nvPr/>
        </p:nvSpPr>
        <p:spPr bwMode="auto">
          <a:xfrm>
            <a:off x="96838" y="6492875"/>
            <a:ext cx="1094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i="1">
                <a:latin typeface="Aptos"/>
              </a:rPr>
              <a:t>Figure 6: LRM model of a target and target instances</a:t>
            </a:r>
            <a:endParaRPr lang="hu-HU">
              <a:latin typeface="Apto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Az időbeli változások rögzítése: URL-ek</a:t>
            </a:r>
          </a:p>
        </p:txBody>
      </p:sp>
      <p:pic>
        <p:nvPicPr>
          <p:cNvPr id="33794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33795" name="Szövegdoboz 4"/>
          <p:cNvSpPr txBox="1">
            <a:spLocks noChangeArrowheads="1"/>
          </p:cNvSpPr>
          <p:nvPr/>
        </p:nvSpPr>
        <p:spPr bwMode="auto">
          <a:xfrm>
            <a:off x="107950" y="1787525"/>
            <a:ext cx="4141788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URL-ek nyilvántartásában lehetséges változó adatok: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Egy webhely URL-je megváltozik.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adott URL-en más webhely jelenik meg.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adott URL-ről máshová van átirányítva a forgalom.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Megszűnik az URL.</a:t>
            </a:r>
          </a:p>
          <a:p>
            <a:pPr marL="742950" lvl="1" indent="-285750">
              <a:buFont typeface="Arial" charset="0"/>
              <a:buChar char="•"/>
            </a:pPr>
            <a:r>
              <a:rPr lang="hu-HU">
                <a:latin typeface="Aptos"/>
              </a:rPr>
              <a:t>A legfontosabb kapcsolatok: URL__target, URL__http_status_code.</a:t>
            </a:r>
          </a:p>
        </p:txBody>
      </p:sp>
      <p:pic>
        <p:nvPicPr>
          <p:cNvPr id="33796" name="Kép 2" descr="A képen szöveg, képernyőkép, diagram, szoftver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6925" y="1416050"/>
            <a:ext cx="413702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5" descr="A képen szöveg, képernyőkép, diagram, szoftver látható&#10;&#10;Lehet, hogy az AI által létrehozot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29688" y="1416050"/>
            <a:ext cx="3057525" cy="46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 leíró metaadatok</a:t>
            </a:r>
          </a:p>
        </p:txBody>
      </p:sp>
      <p:pic>
        <p:nvPicPr>
          <p:cNvPr id="34818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34819" name="Szövegdoboz 4"/>
          <p:cNvSpPr txBox="1">
            <a:spLocks noChangeArrowheads="1"/>
          </p:cNvSpPr>
          <p:nvPr/>
        </p:nvSpPr>
        <p:spPr bwMode="auto">
          <a:xfrm>
            <a:off x="558800" y="1690688"/>
            <a:ext cx="3776663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targetekhez, target groupokhoz és az archived contenthez kapcsolódó leíró metaadatok 3 tábla segítségével vannak rögzítve (maguk az entitások, az őket leíró metaadat-attribútumok és az azokhoz tartozó értékek).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Aptos"/>
              </a:rPr>
              <a:t>Így lehetséges a leíró metaadatmezőket tetszőlegesen bővíteni.</a:t>
            </a:r>
          </a:p>
          <a:p>
            <a:pPr marL="285750" indent="-285750">
              <a:buFont typeface="Arial" charset="0"/>
              <a:buChar char="•"/>
            </a:pPr>
            <a:endParaRPr lang="hu-HU">
              <a:latin typeface="Aptos"/>
            </a:endParaRPr>
          </a:p>
        </p:txBody>
      </p:sp>
      <p:pic>
        <p:nvPicPr>
          <p:cNvPr id="34820" name="Kép 2" descr="A képen szöveg, képernyőkép, képernyő, Betűtípus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447800"/>
            <a:ext cx="408622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Kép 3" descr="A képen szöveg, Betűtípus, képernyőkép, szám látható&#10;&#10;Lehet, hogy az AI által létrehozott tartalom helytelen.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7313" y="3433763"/>
            <a:ext cx="3124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Kép 5" descr="A képen szöveg, képernyőkép, Betűtípus, szám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6013" y="3522663"/>
            <a:ext cx="2619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Egyenes összekötő nyíllal 8">
            <a:extLst>
              <a:ext uri="{FF2B5EF4-FFF2-40B4-BE49-F238E27FC236}"/>
            </a:extLst>
          </p:cNvPr>
          <p:cNvCxnSpPr/>
          <p:nvPr/>
        </p:nvCxnSpPr>
        <p:spPr>
          <a:xfrm>
            <a:off x="9272588" y="2168525"/>
            <a:ext cx="2565400" cy="9525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/>
            </a:extLst>
          </p:cNvPr>
          <p:cNvCxnSpPr/>
          <p:nvPr/>
        </p:nvCxnSpPr>
        <p:spPr>
          <a:xfrm>
            <a:off x="11837988" y="2189163"/>
            <a:ext cx="11112" cy="170656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/>
            </a:extLst>
          </p:cNvPr>
          <p:cNvCxnSpPr/>
          <p:nvPr/>
        </p:nvCxnSpPr>
        <p:spPr>
          <a:xfrm>
            <a:off x="11355388" y="3884613"/>
            <a:ext cx="503237" cy="11112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/>
            </a:extLst>
          </p:cNvPr>
          <p:cNvCxnSpPr/>
          <p:nvPr/>
        </p:nvCxnSpPr>
        <p:spPr>
          <a:xfrm>
            <a:off x="4862513" y="2403475"/>
            <a:ext cx="300037" cy="0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/>
            </a:extLst>
          </p:cNvPr>
          <p:cNvCxnSpPr/>
          <p:nvPr/>
        </p:nvCxnSpPr>
        <p:spPr>
          <a:xfrm>
            <a:off x="4851400" y="2414588"/>
            <a:ext cx="11113" cy="144938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/>
            </a:extLst>
          </p:cNvPr>
          <p:cNvCxnSpPr/>
          <p:nvPr/>
        </p:nvCxnSpPr>
        <p:spPr>
          <a:xfrm>
            <a:off x="4872038" y="3863975"/>
            <a:ext cx="279400" cy="11113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Az adatbázis legfontosabb komponensei</a:t>
            </a:r>
          </a:p>
        </p:txBody>
      </p:sp>
      <p:pic>
        <p:nvPicPr>
          <p:cNvPr id="35842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35843" name="Szövegdoboz 4"/>
          <p:cNvSpPr txBox="1">
            <a:spLocks noChangeArrowheads="1"/>
          </p:cNvSpPr>
          <p:nvPr/>
        </p:nvSpPr>
        <p:spPr bwMode="auto">
          <a:xfrm>
            <a:off x="838200" y="1690688"/>
            <a:ext cx="4924425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targetek és a hozzájuk kapcsolódó adatok.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archiválási események adatai.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mentett és a hosszú távú megőrzésre átadott tartalom adatai (beleértve a technikai és az adminisztratív metaadatokat is).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Az együttműködő partnerek és jogi információk nyilvántartása.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szoftverek és konfigurációs, valamint technikai metaadataik nyilvántartása.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Kapcsolódó rendszerek adatai.</a:t>
            </a:r>
          </a:p>
          <a:p>
            <a:pPr marL="285750" indent="-285750">
              <a:buFont typeface="Arial" charset="0"/>
              <a:buChar char="•"/>
            </a:pPr>
            <a:r>
              <a:rPr lang="hu-HU">
                <a:latin typeface="Aptos"/>
              </a:rPr>
              <a:t>A minőségbiztosítási események adatai.</a:t>
            </a:r>
          </a:p>
        </p:txBody>
      </p:sp>
      <p:pic>
        <p:nvPicPr>
          <p:cNvPr id="35844" name="Kép 2" descr="A képen szöveg, képernyőkép, diagram, Párhuzamos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6638" y="1598613"/>
            <a:ext cx="5614987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Hátralévő feladatok</a:t>
            </a:r>
          </a:p>
        </p:txBody>
      </p:sp>
      <p:pic>
        <p:nvPicPr>
          <p:cNvPr id="36866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36867" name="Szövegdoboz 4"/>
          <p:cNvSpPr txBox="1">
            <a:spLocks noChangeArrowheads="1"/>
          </p:cNvSpPr>
          <p:nvPr/>
        </p:nvSpPr>
        <p:spPr bwMode="auto">
          <a:xfrm>
            <a:off x="452438" y="1690688"/>
            <a:ext cx="3452812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Adatkonszolidáció a korábbi Google-táblázatokon, és azok betöltése az adatbázisba (folyamatban).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 korábbi archiválási események adatainak a betöltése.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Adatbeviteli és lekérdezőfelület kialakítása.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>
                <a:latin typeface="Aptos"/>
              </a:rPr>
              <a:t>Rendszerintegráció.</a:t>
            </a:r>
          </a:p>
          <a:p>
            <a:pPr marL="285750" indent="-285750">
              <a:buFont typeface="Arial" charset="0"/>
              <a:buChar char="•"/>
            </a:pPr>
            <a:endParaRPr lang="hu-HU">
              <a:latin typeface="Aptos"/>
            </a:endParaRPr>
          </a:p>
        </p:txBody>
      </p:sp>
      <p:pic>
        <p:nvPicPr>
          <p:cNvPr id="36868" name="Kép 5" descr="A képen szöveg, képernyőkép, szám, Betűtípus látható&#10;&#10;Lehet, hogy az AI által létrehozott tartalom helytelen.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692275"/>
            <a:ext cx="812482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47925" y="1546225"/>
            <a:ext cx="7234238" cy="3786188"/>
          </a:xfrm>
          <a:prstGeom prst="rect">
            <a:avLst/>
          </a:prstGeom>
          <a:solidFill>
            <a:schemeClr val="bg1"/>
          </a:solidFill>
          <a:ln w="28575">
            <a:solidFill>
              <a:srgbClr val="F9AB5A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600" b="1">
              <a:solidFill>
                <a:srgbClr val="F9AB5A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600" b="1">
                <a:solidFill>
                  <a:srgbClr val="F9AB5A"/>
                </a:solidFill>
                <a:latin typeface="+mj-lt"/>
                <a:cs typeface="+mn-cs"/>
              </a:rPr>
              <a:t>Köszönöm a figyelmet!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600" b="1">
              <a:solidFill>
                <a:srgbClr val="F9AB5A"/>
              </a:solidFill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>
                <a:latin typeface="Open Sans"/>
                <a:cs typeface="+mn-cs"/>
              </a:rPr>
              <a:t>webarchivum.oszk.hu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400" b="1">
              <a:latin typeface="Open Sans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>
                <a:latin typeface="Open Sans"/>
                <a:cs typeface="+mn-cs"/>
              </a:rPr>
              <a:t>kalcso.gyula@oszk.hu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>
                <a:latin typeface="Open Sans"/>
                <a:cs typeface="+mn-cs"/>
              </a:rPr>
              <a:t>webarchivum@oszk.hu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3600" b="1">
              <a:solidFill>
                <a:srgbClr val="F9AB5A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Jogszabályi háttér</a:t>
            </a:r>
          </a:p>
        </p:txBody>
      </p:sp>
      <p:pic>
        <p:nvPicPr>
          <p:cNvPr id="15362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637"/>
          </a:xfrm>
          <a:prstGeom prst="rect">
            <a:avLst/>
          </a:prstGeom>
          <a:noFill/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latin typeface="+mn-lt"/>
                <a:cs typeface="+mn-cs"/>
              </a:rPr>
              <a:t>2020. május 19-én megszavazta az országgyűlés a kulturális törvényt módosító javaslatokat, köztük azt is, amely a nemzeti könyvtár feladatává teszi a webtartalom megőrzését (2020. évi XXXII. törvény, 7. A muzeális intézményekről, a nyilvános könyvtári ellátásról és a közművelődésről szóló 1997. évi CXL. törvény módosítása).</a:t>
            </a:r>
          </a:p>
          <a:p>
            <a:pPr marL="285750" indent="-285750" fontAlgn="auto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latin typeface="+mn-lt"/>
                <a:cs typeface="+mn-cs"/>
              </a:rPr>
              <a:t>Az 1997. évi CXL. törvénybe bekerültek a webarchiválásról szóló részek (elsősorban az 59/A §):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>
                <a:latin typeface="+mn-lt"/>
                <a:ea typeface="+mn-lt"/>
                <a:cs typeface="+mn-lt"/>
              </a:rPr>
              <a:t>“(1) A webtartalom archiválás keretében, webaratással történő begyűjtésének, feldolgozásának, másolásának, hosszú távú megőrzésének és webarchívumba rendezésének, továbbá felhasználásának feladatát (a továbbiakban együtt: webarchiválás) a nemzeti könyvtár látja el. A könyvtárak együttműködnek a nemzeti könyvtárral az archivált webtartalom hozzáférhetővé tételében” (Kult. tv.).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latin typeface="+mn-lt"/>
                <a:cs typeface="+mn-cs"/>
              </a:rPr>
              <a:t>A Kormány 626/2020. (XII. 22.) számú rendeletben kiadta a webarchiválás részletes szabályait.</a:t>
            </a:r>
          </a:p>
          <a:p>
            <a:pPr marL="285750" indent="-285750" fontAlgn="auto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latin typeface="+mn-lt"/>
                <a:cs typeface="+mn-cs"/>
              </a:rPr>
              <a:t>Ez utóbbi értelmében a nemzeti könyvtár évente kétszer köteles webtérszintű aratást végezni.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 webarchívum főbb részgyűjteményei</a:t>
            </a:r>
          </a:p>
        </p:txBody>
      </p:sp>
      <p:pic>
        <p:nvPicPr>
          <p:cNvPr id="16386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16387" name="Szövegdoboz 3"/>
          <p:cNvSpPr txBox="1">
            <a:spLocks noChangeArrowheads="1"/>
          </p:cNvSpPr>
          <p:nvPr/>
        </p:nvSpPr>
        <p:spPr bwMode="auto">
          <a:xfrm>
            <a:off x="890588" y="1695450"/>
            <a:ext cx="10453687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 sz="1600" b="1">
                <a:latin typeface="Aptos"/>
              </a:rPr>
              <a:t>Demóarchívum: </a:t>
            </a:r>
            <a:r>
              <a:rPr lang="hu-HU" sz="1600">
                <a:latin typeface="Aptos"/>
              </a:rPr>
              <a:t>közel 600 webhely jó minőségű, metaadatolt, nyilvánosan hozzáférhető gyűjteménye. Közpénzből készült webhelyek, valamint szerződött partnerek webhelyeiről készült mentések.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 sz="1600" b="1">
                <a:latin typeface="Aptos"/>
              </a:rPr>
              <a:t>Téma, műfaj vagy földrajzi hely szerinti részgyűjtemények: </a:t>
            </a:r>
            <a:r>
              <a:rPr lang="hu-HU" sz="1600">
                <a:latin typeface="Aptos"/>
              </a:rPr>
              <a:t>24 tematikus, 5 műfaji és 1 földrajzi hely szerinti gyűjtemény, amelyek jellemzően negyedévente kerülnek aratásra, de pl. A Kárpátalja-gyűjteményt hetente mentjük. A gyűjtemény jogi okok miatt nem nyilvános.</a:t>
            </a: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hu-HU" sz="1600" b="1">
                <a:latin typeface="Aptos"/>
              </a:rPr>
              <a:t>Eseményalapú gyűjtemények: </a:t>
            </a:r>
            <a:r>
              <a:rPr lang="hu-HU" sz="1600">
                <a:latin typeface="Aptos"/>
              </a:rPr>
              <a:t>28 fontosabb eseményről készült mentések, amelyek aratása az eseményt megelőzően kezdődik, és az esemény lezárulta utáni időszakig tart (pl. A 2023-as budapesti atlétikai világbajnokságról, a koronavírus-járványról, az országgyűlési választásokról stb.). A gyűjtemény jogi okok miatt nem nyilvános.</a:t>
            </a:r>
          </a:p>
          <a:p>
            <a:pPr marL="285750" indent="-285750">
              <a:spcAft>
                <a:spcPts val="1200"/>
              </a:spcAft>
              <a:buFont typeface="Arial,Sans-Serif"/>
              <a:buChar char="•"/>
            </a:pPr>
            <a:r>
              <a:rPr lang="hu-HU" sz="1600" b="1">
                <a:latin typeface="Aptos"/>
              </a:rPr>
              <a:t>Webtéraratások:</a:t>
            </a:r>
            <a:r>
              <a:rPr lang="hu-HU" sz="1600">
                <a:latin typeface="Aptos"/>
              </a:rPr>
              <a:t> évente kétszer a .hu doméntartományba tartozó, nyilvánosan elérhető, élő webhelyek mentései, 14 mentés, közel 70 TB méretben. A gyűjtemény jogi okok miatt nem nyilvános.</a:t>
            </a:r>
          </a:p>
          <a:p>
            <a:pPr marL="285750" indent="-285750">
              <a:buFont typeface="Arial" charset="0"/>
              <a:buChar char="•"/>
            </a:pPr>
            <a:r>
              <a:rPr lang="hu-HU" sz="1600" b="1">
                <a:latin typeface="Aptos"/>
              </a:rPr>
              <a:t>Speciális hibrid gyűjtemények:</a:t>
            </a:r>
            <a:r>
              <a:rPr lang="hu-HU" sz="1600">
                <a:latin typeface="Aptos"/>
              </a:rPr>
              <a:t> mentett webhelyeken kívül más digitális tartalmakat (képeket, folyóiratcikkeket, egyéb digitális dokumentumokat) is integráló, nyilvánosan elérhető gyűjtemények: Rákóczi-archívum, Széchényi-archívum.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smtClean="0">
                <a:solidFill>
                  <a:srgbClr val="F9AB5A"/>
                </a:solidFill>
              </a:rPr>
              <a:t>A nyilvántartott adatok</a:t>
            </a:r>
          </a:p>
        </p:txBody>
      </p:sp>
      <p:pic>
        <p:nvPicPr>
          <p:cNvPr id="17410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105525"/>
            <a:ext cx="12225338" cy="752475"/>
          </a:xfrm>
        </p:spPr>
      </p:pic>
      <p:sp>
        <p:nvSpPr>
          <p:cNvPr id="5" name="Szövegdoboz 4"/>
          <p:cNvSpPr txBox="1"/>
          <p:nvPr/>
        </p:nvSpPr>
        <p:spPr>
          <a:xfrm>
            <a:off x="838200" y="1690688"/>
            <a:ext cx="10515600" cy="3957637"/>
          </a:xfrm>
          <a:prstGeom prst="rect">
            <a:avLst/>
          </a:prstGeom>
          <a:noFill/>
        </p:spPr>
        <p:txBody>
          <a:bodyPr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u-HU">
                <a:latin typeface="+mn-lt"/>
                <a:ea typeface="+mn-lt"/>
                <a:cs typeface="+mn-lt"/>
              </a:rPr>
              <a:t>626/2020. (XII. 22.) Korm. Rendelet a webarchiválás részletes szabályairól:</a:t>
            </a:r>
            <a:endParaRPr lang="hu-HU"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hu-HU">
                <a:latin typeface="+mn-lt"/>
                <a:ea typeface="+mn-lt"/>
                <a:cs typeface="+mn-lt"/>
              </a:rPr>
              <a:t>"1. § (1) A nemzeti könyvtár a muzeális intézményekről, a nyilvános könyvtári ellátásról és a közművelődésről szóló 1997. évi CXL. törvény (a továbbiakban: Kultv.) 61. § (4) bekezdés </a:t>
            </a:r>
            <a:r>
              <a:rPr lang="hu-HU" i="1">
                <a:latin typeface="+mn-lt"/>
                <a:ea typeface="+mn-lt"/>
                <a:cs typeface="+mn-lt"/>
              </a:rPr>
              <a:t>p)</a:t>
            </a:r>
            <a:r>
              <a:rPr lang="hu-HU">
                <a:latin typeface="+mn-lt"/>
                <a:ea typeface="+mn-lt"/>
                <a:cs typeface="+mn-lt"/>
              </a:rPr>
              <a:t> pontja szerinti feladatkörében a webtartalom begyűjtése érdekében a Kultv. 59/A. § (3) bekezdése szerinti webtartalomról jegyzéket […] vezet."</a:t>
            </a:r>
            <a:endParaRPr lang="hu-HU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latin typeface="+mn-lt"/>
                <a:cs typeface="+mn-cs"/>
              </a:rPr>
              <a:t>Az aratásokhoz szükséges, valamint leíró, technikai és adminisztratív metaadatokat tartunk nyilván Google-táblázatokban, XML-metaadatfájlokban, valamint az aratások kimenetei között megtalálható report- és logfájlokban.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latin typeface="+mn-lt"/>
                <a:cs typeface="+mn-cs"/>
              </a:rPr>
              <a:t>Fontos szerepet játszanak az ún. seedlisták, amelyek a crawlerek számára az aratások kiinduló URL-jeit jelentik. Ezek karbantartása (a megszűnt webhelyek eltávolítása, az alternatív, átirányított URL-ek kezelése stb.), valamint bővítése ugyancsak fontos nyilvántartási feladat.</a:t>
            </a:r>
            <a:endParaRPr lang="hu-H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Kép 3" descr="A képen szöveg, képernyőkép, szám, so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2438"/>
            <a:ext cx="121920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Kép 1" descr="A képen szöveg, képernyőkép, szám, szoftve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263"/>
            <a:ext cx="12192000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Kép 1" descr="A képen szöveg, képernyőkép, szám, szoftve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8788"/>
            <a:ext cx="12192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Kép 1" descr="A képen szöveg, elektronika, képernyőkép, szoftver látható&#10;&#10;Lehet, hogy az AI által létrehozott tartalom helytelen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0700"/>
            <a:ext cx="121920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b6315d50ad4947b51df36736e93f5473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155d6993db792a0f71595c8070e4073b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11818E0E-0D5E-4A1B-9F96-016B388EE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CF764A-047C-4B57-92BF-3C9F5E0D2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ba430e-bca0-4211-b156-10f6297b6da3"/>
    <ds:schemaRef ds:uri="a1cf89ef-f0b4-455b-9f6b-70e19379c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1A7AA1-6ABC-4CB2-9997-70626708DDDD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e005a41-a88f-4441-9026-a30c18d93dfc"/>
    <ds:schemaRef ds:uri="93b5c331-b593-45c8-bc88-1fbe7339d1d1"/>
    <ds:schemaRef ds:uri="http://purl.org/dc/terms/"/>
    <ds:schemaRef ds:uri="a5ba430e-bca0-4211-b156-10f6297b6da3"/>
    <ds:schemaRef ds:uri="a1cf89ef-f0b4-455b-9f6b-70e19379c4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926</Words>
  <Application>Microsoft Office PowerPoint</Application>
  <PresentationFormat>Custom</PresentationFormat>
  <Paragraphs>87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2" baseType="lpstr">
      <vt:lpstr>Aptos</vt:lpstr>
      <vt:lpstr>Arial</vt:lpstr>
      <vt:lpstr>Aptos Display</vt:lpstr>
      <vt:lpstr>Calibri</vt:lpstr>
      <vt:lpstr>Open Sans</vt:lpstr>
      <vt:lpstr>Arial,Sans-Serif</vt:lpstr>
      <vt:lpstr>Office Theme</vt:lpstr>
      <vt:lpstr>A magyar webarchívum új nyilvántartó adatbázisa</vt:lpstr>
      <vt:lpstr>A magyar webarchívum</vt:lpstr>
      <vt:lpstr>Jogszabályi háttér</vt:lpstr>
      <vt:lpstr>A webarchívum főbb részgyűjteményei</vt:lpstr>
      <vt:lpstr>A nyilvántartott adatok</vt:lpstr>
      <vt:lpstr>6. dia</vt:lpstr>
      <vt:lpstr>7. dia</vt:lpstr>
      <vt:lpstr>8. dia</vt:lpstr>
      <vt:lpstr>9. dia</vt:lpstr>
      <vt:lpstr>10. dia</vt:lpstr>
      <vt:lpstr>11. dia</vt:lpstr>
      <vt:lpstr>12. dia</vt:lpstr>
      <vt:lpstr>A megoldandó problémák</vt:lpstr>
      <vt:lpstr>Alternatívák</vt:lpstr>
      <vt:lpstr>Az adatbázis</vt:lpstr>
      <vt:lpstr>16. dia</vt:lpstr>
      <vt:lpstr>17. dia</vt:lpstr>
      <vt:lpstr>Entitásalapú metaadatok: a target</vt:lpstr>
      <vt:lpstr>19. dia</vt:lpstr>
      <vt:lpstr>20. dia</vt:lpstr>
      <vt:lpstr>Az időbeli változások rögzítése: URL-ek</vt:lpstr>
      <vt:lpstr>A leíró metaadatok</vt:lpstr>
      <vt:lpstr>Az adatbázis legfontosabb komponensei</vt:lpstr>
      <vt:lpstr>Hátralévő feladatok</vt:lpstr>
      <vt:lpstr>25.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webtér aratásával kapcsolatos kurátori feladatok</dc:title>
  <dc:creator>Gergely Krizbai</dc:creator>
  <cp:lastModifiedBy>DL</cp:lastModifiedBy>
  <cp:revision>636</cp:revision>
  <dcterms:created xsi:type="dcterms:W3CDTF">2024-11-20T11:46:52Z</dcterms:created>
  <dcterms:modified xsi:type="dcterms:W3CDTF">2026-04-09T13:27:34Z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MediaServiceImageTags">
    <vt:lpwstr/>
  </property>
  <property fmtid="{D5CDD505-2E9C-101B-9397-08002B2CF9AE}" pid="4" name="lcf76f155ced4ddcb4097134ff3c332f">
    <vt:lpwstr/>
  </property>
  <property fmtid="{D5CDD505-2E9C-101B-9397-08002B2CF9AE}" pid="5" name="TaxCatchAll">
    <vt:lpwstr/>
  </property>
</Properties>
</file>